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Lst>
  <p:notesMasterIdLst>
    <p:notesMasterId r:id="rId65"/>
  </p:notesMasterIdLst>
  <p:sldIdLst>
    <p:sldId id="476" r:id="rId3"/>
    <p:sldId id="477" r:id="rId4"/>
    <p:sldId id="632" r:id="rId5"/>
    <p:sldId id="479" r:id="rId6"/>
    <p:sldId id="480" r:id="rId7"/>
    <p:sldId id="481" r:id="rId8"/>
    <p:sldId id="482" r:id="rId9"/>
    <p:sldId id="540" r:id="rId10"/>
    <p:sldId id="569" r:id="rId11"/>
    <p:sldId id="541" r:id="rId12"/>
    <p:sldId id="542" r:id="rId13"/>
    <p:sldId id="544" r:id="rId14"/>
    <p:sldId id="483" r:id="rId15"/>
    <p:sldId id="570" r:id="rId16"/>
    <p:sldId id="485" r:id="rId17"/>
    <p:sldId id="571" r:id="rId18"/>
    <p:sldId id="572" r:id="rId19"/>
    <p:sldId id="573" r:id="rId20"/>
    <p:sldId id="574" r:id="rId21"/>
    <p:sldId id="586" r:id="rId22"/>
    <p:sldId id="576" r:id="rId23"/>
    <p:sldId id="577" r:id="rId24"/>
    <p:sldId id="578" r:id="rId25"/>
    <p:sldId id="579" r:id="rId26"/>
    <p:sldId id="631" r:id="rId27"/>
    <p:sldId id="581" r:id="rId28"/>
    <p:sldId id="582" r:id="rId29"/>
    <p:sldId id="663" r:id="rId30"/>
    <p:sldId id="584" r:id="rId31"/>
    <p:sldId id="585" r:id="rId32"/>
    <p:sldId id="664" r:id="rId33"/>
    <p:sldId id="635" r:id="rId34"/>
    <p:sldId id="636" r:id="rId35"/>
    <p:sldId id="650" r:id="rId36"/>
    <p:sldId id="651" r:id="rId37"/>
    <p:sldId id="652" r:id="rId38"/>
    <p:sldId id="640" r:id="rId39"/>
    <p:sldId id="641" r:id="rId40"/>
    <p:sldId id="653" r:id="rId41"/>
    <p:sldId id="666" r:id="rId42"/>
    <p:sldId id="655" r:id="rId43"/>
    <p:sldId id="656" r:id="rId44"/>
    <p:sldId id="657" r:id="rId45"/>
    <p:sldId id="658" r:id="rId46"/>
    <p:sldId id="662" r:id="rId47"/>
    <p:sldId id="625" r:id="rId48"/>
    <p:sldId id="589" r:id="rId49"/>
    <p:sldId id="590" r:id="rId50"/>
    <p:sldId id="591" r:id="rId51"/>
    <p:sldId id="592" r:id="rId52"/>
    <p:sldId id="593" r:id="rId53"/>
    <p:sldId id="633" r:id="rId54"/>
    <p:sldId id="595" r:id="rId55"/>
    <p:sldId id="596" r:id="rId56"/>
    <p:sldId id="665" r:id="rId57"/>
    <p:sldId id="598" r:id="rId58"/>
    <p:sldId id="599" r:id="rId59"/>
    <p:sldId id="600" r:id="rId60"/>
    <p:sldId id="601" r:id="rId61"/>
    <p:sldId id="626" r:id="rId62"/>
    <p:sldId id="627" r:id="rId63"/>
    <p:sldId id="628" r:id="rId6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D920A"/>
    <a:srgbClr val="FDF7DB"/>
    <a:srgbClr val="CCFF99"/>
    <a:srgbClr val="99FF66"/>
    <a:srgbClr val="CCFFCC"/>
    <a:srgbClr val="FFCCFF"/>
    <a:srgbClr val="6ADDFC"/>
    <a:srgbClr val="36DE2E"/>
    <a:srgbClr val="FFFF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70" autoAdjust="0"/>
    <p:restoredTop sz="94660" autoAdjust="0"/>
  </p:normalViewPr>
  <p:slideViewPr>
    <p:cSldViewPr snapToGrid="0">
      <p:cViewPr varScale="1">
        <p:scale>
          <a:sx n="91" d="100"/>
          <a:sy n="91" d="100"/>
        </p:scale>
        <p:origin x="1398" y="84"/>
      </p:cViewPr>
      <p:guideLst>
        <p:guide orient="horz" pos="2160"/>
        <p:guide pos="2880"/>
      </p:guideLst>
    </p:cSldViewPr>
  </p:slideViewPr>
  <p:outlineViewPr>
    <p:cViewPr>
      <p:scale>
        <a:sx n="33" d="100"/>
        <a:sy n="33" d="100"/>
      </p:scale>
      <p:origin x="0" y="6276"/>
    </p:cViewPr>
  </p:outlineViewPr>
  <p:notesTextViewPr>
    <p:cViewPr>
      <p:scale>
        <a:sx n="1" d="1"/>
        <a:sy n="1" d="1"/>
      </p:scale>
      <p:origin x="0" y="0"/>
    </p:cViewPr>
  </p:notesTextViewPr>
  <p:sorterViewPr>
    <p:cViewPr>
      <p:scale>
        <a:sx n="100" d="100"/>
        <a:sy n="100" d="100"/>
      </p:scale>
      <p:origin x="0" y="-130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a:ln>
              <a:solidFill>
                <a:schemeClr val="tx1">
                  <a:lumMod val="75000"/>
                  <a:lumOff val="25000"/>
                </a:schemeClr>
              </a:solidFill>
            </a:ln>
          </c:spPr>
          <c:explosion val="8"/>
          <c:dPt>
            <c:idx val="0"/>
            <c:bubble3D val="0"/>
            <c:spPr>
              <a:solidFill>
                <a:schemeClr val="accent1">
                  <a:lumMod val="60000"/>
                  <a:lumOff val="40000"/>
                </a:schemeClr>
              </a:solidFill>
              <a:ln w="76200">
                <a:solidFill>
                  <a:schemeClr val="accent4">
                    <a:lumMod val="50000"/>
                  </a:schemeClr>
                </a:solidFill>
              </a:ln>
            </c:spPr>
          </c:dPt>
          <c:cat>
            <c:strRef>
              <c:f>Sheet1!$A$2:$A$4</c:f>
              <c:strCache>
                <c:ptCount val="3"/>
                <c:pt idx="0">
                  <c:v>就業人口</c:v>
                </c:pt>
                <c:pt idx="1">
                  <c:v>就学人口</c:v>
                </c:pt>
                <c:pt idx="2">
                  <c:v>夜間人口</c:v>
                </c:pt>
              </c:strCache>
            </c:strRef>
          </c:cat>
          <c:val>
            <c:numRef>
              <c:f>Sheet1!$B$2:$B$4</c:f>
              <c:numCache>
                <c:formatCode>General</c:formatCode>
                <c:ptCount val="3"/>
                <c:pt idx="0">
                  <c:v>70</c:v>
                </c:pt>
                <c:pt idx="1">
                  <c:v>10</c:v>
                </c:pt>
                <c:pt idx="2">
                  <c:v>5</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explosion val="6"/>
          <c:dPt>
            <c:idx val="2"/>
            <c:bubble3D val="0"/>
            <c:explosion val="24"/>
            <c:spPr>
              <a:ln w="38100">
                <a:solidFill>
                  <a:srgbClr val="FF6600"/>
                </a:solidFill>
              </a:ln>
            </c:spPr>
          </c:dPt>
          <c:cat>
            <c:strRef>
              <c:f>Sheet1!$A$2:$A$10</c:f>
              <c:strCache>
                <c:ptCount val="9"/>
                <c:pt idx="0">
                  <c:v>空調</c:v>
                </c:pt>
                <c:pt idx="1">
                  <c:v>照明</c:v>
                </c:pt>
                <c:pt idx="2">
                  <c:v>パソコン</c:v>
                </c:pt>
                <c:pt idx="3">
                  <c:v>FAX</c:v>
                </c:pt>
                <c:pt idx="4">
                  <c:v>プリンタ</c:v>
                </c:pt>
                <c:pt idx="5">
                  <c:v>コピー機</c:v>
                </c:pt>
                <c:pt idx="6">
                  <c:v>冷蔵庫</c:v>
                </c:pt>
                <c:pt idx="7">
                  <c:v>エレベータ</c:v>
                </c:pt>
                <c:pt idx="8">
                  <c:v>その他</c:v>
                </c:pt>
              </c:strCache>
            </c:strRef>
          </c:cat>
          <c:val>
            <c:numRef>
              <c:f>Sheet1!$B$2:$B$10</c:f>
              <c:numCache>
                <c:formatCode>General</c:formatCode>
                <c:ptCount val="9"/>
                <c:pt idx="0">
                  <c:v>48</c:v>
                </c:pt>
                <c:pt idx="1">
                  <c:v>24</c:v>
                </c:pt>
                <c:pt idx="2">
                  <c:v>7</c:v>
                </c:pt>
                <c:pt idx="3">
                  <c:v>0.5</c:v>
                </c:pt>
                <c:pt idx="4">
                  <c:v>3</c:v>
                </c:pt>
                <c:pt idx="5">
                  <c:v>5</c:v>
                </c:pt>
                <c:pt idx="6">
                  <c:v>0.5</c:v>
                </c:pt>
                <c:pt idx="7">
                  <c:v>5</c:v>
                </c:pt>
                <c:pt idx="8">
                  <c:v>7</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37383266492088"/>
          <c:y val="9.4508910526039866E-2"/>
          <c:w val="0.64974765537829149"/>
          <c:h val="0.90549108947396018"/>
        </c:manualLayout>
      </c:layout>
      <c:pieChart>
        <c:varyColors val="1"/>
        <c:ser>
          <c:idx val="0"/>
          <c:order val="0"/>
          <c:tx>
            <c:strRef>
              <c:f>Sheet1!$B$1</c:f>
              <c:strCache>
                <c:ptCount val="1"/>
                <c:pt idx="0">
                  <c:v>売上高</c:v>
                </c:pt>
              </c:strCache>
            </c:strRef>
          </c:tx>
          <c:explosion val="5"/>
          <c:dPt>
            <c:idx val="1"/>
            <c:bubble3D val="0"/>
            <c:spPr>
              <a:solidFill>
                <a:srgbClr val="92D050"/>
              </a:solidFill>
              <a:ln w="57150">
                <a:solidFill>
                  <a:srgbClr val="FF0000"/>
                </a:solidFill>
              </a:ln>
            </c:spPr>
          </c:dPt>
          <c:dPt>
            <c:idx val="2"/>
            <c:bubble3D val="0"/>
            <c:spPr>
              <a:ln w="41275">
                <a:solidFill>
                  <a:srgbClr val="FF0000"/>
                </a:solidFill>
              </a:ln>
            </c:spPr>
          </c:dPt>
          <c:cat>
            <c:strRef>
              <c:f>Sheet1!$A$2:$A$7</c:f>
              <c:strCache>
                <c:ptCount val="6"/>
                <c:pt idx="0">
                  <c:v>空調</c:v>
                </c:pt>
                <c:pt idx="1">
                  <c:v>照明</c:v>
                </c:pt>
                <c:pt idx="2">
                  <c:v>OA機器</c:v>
                </c:pt>
                <c:pt idx="3">
                  <c:v>冷蔵庫</c:v>
                </c:pt>
                <c:pt idx="4">
                  <c:v>エレベータ</c:v>
                </c:pt>
                <c:pt idx="5">
                  <c:v>その他</c:v>
                </c:pt>
              </c:strCache>
            </c:strRef>
          </c:cat>
          <c:val>
            <c:numRef>
              <c:f>Sheet1!$B$2:$B$7</c:f>
              <c:numCache>
                <c:formatCode>General</c:formatCode>
                <c:ptCount val="6"/>
                <c:pt idx="0">
                  <c:v>48</c:v>
                </c:pt>
                <c:pt idx="1">
                  <c:v>24</c:v>
                </c:pt>
                <c:pt idx="2">
                  <c:v>15.5</c:v>
                </c:pt>
                <c:pt idx="3">
                  <c:v>0.5</c:v>
                </c:pt>
                <c:pt idx="4">
                  <c:v>5</c:v>
                </c:pt>
                <c:pt idx="5">
                  <c:v>7</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ja-JP"/>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0.07451</cdr:x>
      <cdr:y>0.04142</cdr:y>
    </cdr:from>
    <cdr:to>
      <cdr:x>0.29033</cdr:x>
      <cdr:y>0.21911</cdr:y>
    </cdr:to>
    <cdr:sp macro="" textlink="">
      <cdr:nvSpPr>
        <cdr:cNvPr id="2" name="テキスト ボックス 1"/>
        <cdr:cNvSpPr txBox="1"/>
      </cdr:nvSpPr>
      <cdr:spPr>
        <a:xfrm xmlns:a="http://schemas.openxmlformats.org/drawingml/2006/main">
          <a:off x="399441" y="156952"/>
          <a:ext cx="1156965" cy="67329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800" b="1" dirty="0" smtClean="0">
              <a:latin typeface="メイリオ" panose="020B0604030504040204" pitchFamily="50" charset="-128"/>
              <a:ea typeface="メイリオ" panose="020B0604030504040204" pitchFamily="50" charset="-128"/>
              <a:cs typeface="メイリオ" panose="020B0604030504040204" pitchFamily="50" charset="-128"/>
            </a:rPr>
            <a:t>就学区民</a:t>
          </a:r>
          <a:endParaRPr lang="en-US" altLang="ja-JP" sz="1800" b="1" dirty="0" smtClean="0">
            <a:latin typeface="メイリオ" panose="020B0604030504040204" pitchFamily="50" charset="-128"/>
            <a:ea typeface="メイリオ" panose="020B0604030504040204" pitchFamily="50" charset="-128"/>
            <a:cs typeface="メイリオ" panose="020B0604030504040204" pitchFamily="50" charset="-128"/>
          </a:endParaRPr>
        </a:p>
        <a:p xmlns:a="http://schemas.openxmlformats.org/drawingml/2006/main">
          <a:r>
            <a:rPr lang="en-US" altLang="ja-JP" sz="1800" b="1" dirty="0" smtClean="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800" b="1" dirty="0" smtClean="0">
              <a:latin typeface="メイリオ" panose="020B0604030504040204" pitchFamily="50" charset="-128"/>
              <a:ea typeface="メイリオ" panose="020B0604030504040204" pitchFamily="50" charset="-128"/>
              <a:cs typeface="メイリオ" panose="020B0604030504040204" pitchFamily="50" charset="-128"/>
            </a:rPr>
            <a:t>万人</a:t>
          </a:r>
          <a:endParaRPr lang="en-US" altLang="ja-JP" sz="1800" b="1" dirty="0" smtClean="0">
            <a:latin typeface="メイリオ" panose="020B0604030504040204" pitchFamily="50" charset="-128"/>
            <a:ea typeface="メイリオ" panose="020B0604030504040204" pitchFamily="50" charset="-128"/>
            <a:cs typeface="メイリオ" panose="020B0604030504040204" pitchFamily="50" charset="-128"/>
          </a:endParaRPr>
        </a:p>
        <a:p xmlns:a="http://schemas.openxmlformats.org/drawingml/2006/main">
          <a:endParaRPr lang="ja-JP" alt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9D461A-6EEF-4E1E-BA58-8B917074E830}" type="datetimeFigureOut">
              <a:rPr kumimoji="1" lang="ja-JP" altLang="en-US" smtClean="0"/>
              <a:pPr/>
              <a:t>2017/5/12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D2C8B0-68C2-4AD6-BAD8-5B18FD62A655}" type="slidenum">
              <a:rPr kumimoji="1" lang="ja-JP" altLang="en-US" smtClean="0"/>
              <a:pPr/>
              <a:t>‹#›</a:t>
            </a:fld>
            <a:endParaRPr kumimoji="1" lang="ja-JP" altLang="en-US"/>
          </a:p>
        </p:txBody>
      </p:sp>
    </p:spTree>
    <p:extLst>
      <p:ext uri="{BB962C8B-B14F-4D97-AF65-F5344CB8AC3E}">
        <p14:creationId xmlns:p14="http://schemas.microsoft.com/office/powerpoint/2010/main" val="23169781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実際に</a:t>
            </a:r>
            <a:r>
              <a:rPr kumimoji="1" lang="en-US" altLang="ja-JP" dirty="0" smtClean="0"/>
              <a:t>CO2</a:t>
            </a:r>
            <a:r>
              <a:rPr kumimoji="1" lang="ja-JP" altLang="en-US" dirty="0" smtClean="0"/>
              <a:t>削減につながるかは、微妙だけど削減につながるって書きたい。実施者に負担がないか、も微妙。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3E71F1A-D496-4D8C-8EF2-4A0B66DD8F3F}" type="slidenum">
              <a:rPr lang="ja-JP" altLang="en-US" smtClean="0">
                <a:solidFill>
                  <a:prstClr val="black"/>
                </a:solidFill>
              </a:rPr>
              <a:pPr/>
              <a:t>47</a:t>
            </a:fld>
            <a:endParaRPr lang="ja-JP" altLang="en-US" dirty="0">
              <a:solidFill>
                <a:prstClr val="black"/>
              </a:solidFill>
            </a:endParaRPr>
          </a:p>
        </p:txBody>
      </p:sp>
    </p:spTree>
    <p:extLst>
      <p:ext uri="{BB962C8B-B14F-4D97-AF65-F5344CB8AC3E}">
        <p14:creationId xmlns:p14="http://schemas.microsoft.com/office/powerpoint/2010/main" val="1388962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0"/>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924F6A2-B226-4B44-9AB3-772D30FF4548}" type="datetime1">
              <a:rPr lang="ja-JP" altLang="en-US" smtClean="0">
                <a:solidFill>
                  <a:prstClr val="black">
                    <a:tint val="75000"/>
                  </a:prstClr>
                </a:solidFill>
              </a:rPr>
              <a:pPr/>
              <a:t>2017/5/12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18213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1CEE758-08FE-4D03-AEDA-9C18A361FB65}" type="datetime1">
              <a:rPr lang="ja-JP" altLang="en-US" smtClean="0">
                <a:solidFill>
                  <a:prstClr val="black">
                    <a:tint val="75000"/>
                  </a:prstClr>
                </a:solidFill>
              </a:rPr>
              <a:pPr/>
              <a:t>2017/5/12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68178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40"/>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0B2A195-43A4-4EA8-A8B7-F235AA07DCEF}" type="datetime1">
              <a:rPr lang="ja-JP" altLang="en-US" smtClean="0">
                <a:solidFill>
                  <a:prstClr val="black">
                    <a:tint val="75000"/>
                  </a:prstClr>
                </a:solidFill>
              </a:rPr>
              <a:pPr/>
              <a:t>2017/5/12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97039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4"/>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924F6A2-B226-4B44-9AB3-772D30FF4548}" type="datetime1">
              <a:rPr lang="ja-JP" altLang="en-US" smtClean="0">
                <a:solidFill>
                  <a:prstClr val="black">
                    <a:tint val="75000"/>
                  </a:prstClr>
                </a:solidFill>
              </a:rPr>
              <a:pPr/>
              <a:t>2017/5/12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57690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D803089-A9B5-4B3A-9830-24B891C93DA4}" type="datetime1">
              <a:rPr lang="ja-JP" altLang="en-US" smtClean="0">
                <a:solidFill>
                  <a:prstClr val="black">
                    <a:tint val="75000"/>
                  </a:prstClr>
                </a:solidFill>
              </a:rPr>
              <a:pPr/>
              <a:t>2017/5/12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43658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5"/>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385C265-1FC9-475D-8F2F-FE80F3D83CE2}" type="datetime1">
              <a:rPr lang="ja-JP" altLang="en-US" smtClean="0">
                <a:solidFill>
                  <a:prstClr val="black">
                    <a:tint val="75000"/>
                  </a:prstClr>
                </a:solidFill>
              </a:rPr>
              <a:pPr/>
              <a:t>2017/5/12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09343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86C48CB-34A8-44E9-A0A3-E698E0775949}" type="datetime1">
              <a:rPr lang="ja-JP" altLang="en-US" smtClean="0">
                <a:solidFill>
                  <a:prstClr val="black">
                    <a:tint val="75000"/>
                  </a:prstClr>
                </a:solidFill>
              </a:rPr>
              <a:pPr/>
              <a:t>2017/5/12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31495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33" y="1535113"/>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0328299-838A-434F-B39A-E718E4C1B993}" type="datetime1">
              <a:rPr lang="ja-JP" altLang="en-US" smtClean="0">
                <a:solidFill>
                  <a:prstClr val="black">
                    <a:tint val="75000"/>
                  </a:prstClr>
                </a:solidFill>
              </a:rPr>
              <a:pPr/>
              <a:t>2017/5/12</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45207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49567B2-AD1D-43E5-A5DA-A686C61C5FB7}" type="datetime1">
              <a:rPr lang="ja-JP" altLang="en-US" smtClean="0">
                <a:solidFill>
                  <a:prstClr val="black">
                    <a:tint val="75000"/>
                  </a:prstClr>
                </a:solidFill>
              </a:rPr>
              <a:pPr/>
              <a:t>2017/5/12</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77135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A06F5C0-73D6-498F-9C79-0DCAF6D6F939}" type="datetime1">
              <a:rPr lang="ja-JP" altLang="en-US" smtClean="0">
                <a:solidFill>
                  <a:prstClr val="black">
                    <a:tint val="75000"/>
                  </a:prstClr>
                </a:solidFill>
              </a:rPr>
              <a:pPr/>
              <a:t>2017/5/12</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14252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0" y="273049"/>
            <a:ext cx="3008313" cy="1162051"/>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10" y="1435104"/>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60988B8-4791-434A-A1E7-111B9D8B4233}" type="datetime1">
              <a:rPr lang="ja-JP" altLang="en-US" smtClean="0">
                <a:solidFill>
                  <a:prstClr val="black">
                    <a:tint val="75000"/>
                  </a:prstClr>
                </a:solidFill>
              </a:rPr>
              <a:pPr/>
              <a:t>2017/5/12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19952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D803089-A9B5-4B3A-9830-24B891C93DA4}" type="datetime1">
              <a:rPr lang="ja-JP" altLang="en-US" smtClean="0">
                <a:solidFill>
                  <a:prstClr val="black">
                    <a:tint val="75000"/>
                  </a:prstClr>
                </a:solidFill>
              </a:rPr>
              <a:pPr/>
              <a:t>2017/5/12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55274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9"/>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kumimoji="1" lang="ja-JP" altLang="en-US" smtClean="0"/>
              <a:t>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42"/>
            <a:ext cx="54864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1A8B4FD-086D-49F6-B5F3-CE0D813B9731}" type="datetime1">
              <a:rPr lang="ja-JP" altLang="en-US" smtClean="0">
                <a:solidFill>
                  <a:prstClr val="black">
                    <a:tint val="75000"/>
                  </a:prstClr>
                </a:solidFill>
              </a:rPr>
              <a:pPr/>
              <a:t>2017/5/12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64419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1CEE758-08FE-4D03-AEDA-9C18A361FB65}" type="datetime1">
              <a:rPr lang="ja-JP" altLang="en-US" smtClean="0">
                <a:solidFill>
                  <a:prstClr val="black">
                    <a:tint val="75000"/>
                  </a:prstClr>
                </a:solidFill>
              </a:rPr>
              <a:pPr/>
              <a:t>2017/5/12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8686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4"/>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44"/>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0B2A195-43A4-4EA8-A8B7-F235AA07DCEF}" type="datetime1">
              <a:rPr lang="ja-JP" altLang="en-US" smtClean="0">
                <a:solidFill>
                  <a:prstClr val="black">
                    <a:tint val="75000"/>
                  </a:prstClr>
                </a:solidFill>
              </a:rPr>
              <a:pPr/>
              <a:t>2017/5/12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13872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385C265-1FC9-475D-8F2F-FE80F3D83CE2}" type="datetime1">
              <a:rPr lang="ja-JP" altLang="en-US" smtClean="0">
                <a:solidFill>
                  <a:prstClr val="black">
                    <a:tint val="75000"/>
                  </a:prstClr>
                </a:solidFill>
              </a:rPr>
              <a:pPr/>
              <a:t>2017/5/12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91219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86C48CB-34A8-44E9-A0A3-E698E0775949}" type="datetime1">
              <a:rPr lang="ja-JP" altLang="en-US" smtClean="0">
                <a:solidFill>
                  <a:prstClr val="black">
                    <a:tint val="75000"/>
                  </a:prstClr>
                </a:solidFill>
              </a:rPr>
              <a:pPr/>
              <a:t>2017/5/12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0005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0328299-838A-434F-B39A-E718E4C1B993}" type="datetime1">
              <a:rPr lang="ja-JP" altLang="en-US" smtClean="0">
                <a:solidFill>
                  <a:prstClr val="black">
                    <a:tint val="75000"/>
                  </a:prstClr>
                </a:solidFill>
              </a:rPr>
              <a:pPr/>
              <a:t>2017/5/12</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33856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49567B2-AD1D-43E5-A5DA-A686C61C5FB7}" type="datetime1">
              <a:rPr lang="ja-JP" altLang="en-US" smtClean="0">
                <a:solidFill>
                  <a:prstClr val="black">
                    <a:tint val="75000"/>
                  </a:prstClr>
                </a:solidFill>
              </a:rPr>
              <a:pPr/>
              <a:t>2017/5/12</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15303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A06F5C0-73D6-498F-9C79-0DCAF6D6F939}" type="datetime1">
              <a:rPr lang="ja-JP" altLang="en-US" smtClean="0">
                <a:solidFill>
                  <a:prstClr val="black">
                    <a:tint val="75000"/>
                  </a:prstClr>
                </a:solidFill>
              </a:rPr>
              <a:pPr/>
              <a:t>2017/5/12</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46119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49"/>
            <a:ext cx="3008313" cy="1162051"/>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60988B8-4791-434A-A1E7-111B9D8B4233}" type="datetime1">
              <a:rPr lang="ja-JP" altLang="en-US" smtClean="0">
                <a:solidFill>
                  <a:prstClr val="black">
                    <a:tint val="75000"/>
                  </a:prstClr>
                </a:solidFill>
              </a:rPr>
              <a:pPr/>
              <a:t>2017/5/12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14006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9"/>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1A8B4FD-086D-49F6-B5F3-CE0D813B9731}" type="datetime1">
              <a:rPr lang="ja-JP" altLang="en-US" smtClean="0">
                <a:solidFill>
                  <a:prstClr val="black">
                    <a:tint val="75000"/>
                  </a:prstClr>
                </a:solidFill>
              </a:rPr>
              <a:pPr/>
              <a:t>2017/5/12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7717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46E677-32A5-42E7-8E66-130E1A24A724}" type="datetime1">
              <a:rPr lang="ja-JP" altLang="en-US" smtClean="0">
                <a:solidFill>
                  <a:prstClr val="black">
                    <a:tint val="75000"/>
                  </a:prstClr>
                </a:solidFill>
              </a:rPr>
              <a:pPr/>
              <a:t>2017/5/12</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29391D-8E69-4E8B-A6ED-E20640875A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7444863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46E677-32A5-42E7-8E66-130E1A24A724}" type="datetime1">
              <a:rPr lang="ja-JP" altLang="en-US" smtClean="0">
                <a:solidFill>
                  <a:prstClr val="black">
                    <a:tint val="75000"/>
                  </a:prstClr>
                </a:solidFill>
              </a:rPr>
              <a:pPr/>
              <a:t>2017/5/12</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29391D-8E69-4E8B-A6ED-E20640875A7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8582468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377" rtl="0" eaLnBrk="1" latinLnBrk="0" hangingPunct="1">
        <a:spcBef>
          <a:spcPct val="0"/>
        </a:spcBef>
        <a:buNone/>
        <a:defRPr kumimoji="1"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Microsoft_Excel_______1.xlsx"/></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5.png"/><Relationship Id="rId7"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8.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4.png"/><Relationship Id="rId4" Type="http://schemas.openxmlformats.org/officeDocument/2006/relationships/image" Target="../media/image36.png"/><Relationship Id="rId9" Type="http://schemas.openxmlformats.org/officeDocument/2006/relationships/image" Target="../media/image43.png"/></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5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hyperlink" Target="http://www.skk.jp/technology/tsukuba-mirai.html" TargetMode="External"/><Relationship Id="rId3" Type="http://schemas.openxmlformats.org/officeDocument/2006/relationships/hyperlink" Target="http://www.stat.go.jp/data/kokusei/2010/index.html" TargetMode="External"/><Relationship Id="rId7" Type="http://schemas.openxmlformats.org/officeDocument/2006/relationships/hyperlink" Target="https://www.obayashi.co.jp/tri/technostation/" TargetMode="External"/><Relationship Id="rId2" Type="http://schemas.openxmlformats.org/officeDocument/2006/relationships/hyperlink" Target="https://www.city.chiyoda.lg.jp/index.html" TargetMode="External"/><Relationship Id="rId1" Type="http://schemas.openxmlformats.org/officeDocument/2006/relationships/slideLayout" Target="../slideLayouts/slideLayout2.xml"/><Relationship Id="rId6" Type="http://schemas.openxmlformats.org/officeDocument/2006/relationships/hyperlink" Target="http://www.shimz.co.jp/tw/works/01office/jp_off_201305_seichonoie.html" TargetMode="External"/><Relationship Id="rId11" Type="http://schemas.openxmlformats.org/officeDocument/2006/relationships/hyperlink" Target="http://www.nikkei.com/article/DGXMZO85942340R20C15A4000000/" TargetMode="External"/><Relationship Id="rId5" Type="http://schemas.openxmlformats.org/officeDocument/2006/relationships/hyperlink" Target="http://www.taisei.co.jp/giken/topics/1353301853006.html" TargetMode="External"/><Relationship Id="rId10" Type="http://schemas.openxmlformats.org/officeDocument/2006/relationships/hyperlink" Target="http://www.stat.go.jp/data/e-census/2012/" TargetMode="External"/><Relationship Id="rId4" Type="http://schemas.openxmlformats.org/officeDocument/2006/relationships/hyperlink" Target="http://www.fujixerox.co.jp/company/eco/office/solution/software/data/eco_software_" TargetMode="External"/><Relationship Id="rId9" Type="http://schemas.openxmlformats.org/officeDocument/2006/relationships/hyperlink" Target="http://www.shouene.com/simulatio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5" name="正方形/長方形 4"/>
          <p:cNvSpPr/>
          <p:nvPr/>
        </p:nvSpPr>
        <p:spPr>
          <a:xfrm>
            <a:off x="128954" y="213227"/>
            <a:ext cx="5685692" cy="2438533"/>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 name="タイトル 1"/>
          <p:cNvSpPr>
            <a:spLocks noGrp="1"/>
          </p:cNvSpPr>
          <p:nvPr>
            <p:ph type="ctrTitle"/>
          </p:nvPr>
        </p:nvSpPr>
        <p:spPr>
          <a:xfrm>
            <a:off x="0" y="213227"/>
            <a:ext cx="5968025" cy="1486619"/>
          </a:xfrm>
        </p:spPr>
        <p:txBody>
          <a:bodyPr>
            <a:noAutofit/>
          </a:bodyPr>
          <a:lstStyle/>
          <a:p>
            <a:r>
              <a:rPr lang="ja-JP" altLang="en-US" sz="4000" b="1" dirty="0">
                <a:latin typeface="メイリオ" panose="020B0604030504040204" pitchFamily="50" charset="-128"/>
                <a:ea typeface="メイリオ" panose="020B0604030504040204" pitchFamily="50" charset="-128"/>
                <a:cs typeface="メイリオ" panose="020B0604030504040204" pitchFamily="50" charset="-128"/>
              </a:rPr>
              <a:t>千代田区</a:t>
            </a:r>
            <a:r>
              <a:rPr lang="ja-JP" altLang="en-US" sz="4000" b="1" dirty="0" smtClean="0">
                <a:latin typeface="メイリオ" panose="020B0604030504040204" pitchFamily="50" charset="-128"/>
                <a:ea typeface="メイリオ" panose="020B0604030504040204" pitchFamily="50" charset="-128"/>
                <a:cs typeface="メイリオ" panose="020B0604030504040204" pitchFamily="50" charset="-128"/>
              </a:rPr>
              <a:t>における</a:t>
            </a:r>
            <a:r>
              <a:rPr lang="en-US" altLang="ja-JP" sz="40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4000"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4000" b="1" dirty="0" smtClean="0">
                <a:latin typeface="メイリオ" panose="020B0604030504040204" pitchFamily="50" charset="-128"/>
                <a:ea typeface="メイリオ" panose="020B0604030504040204" pitchFamily="50" charset="-128"/>
                <a:cs typeface="メイリオ" panose="020B0604030504040204" pitchFamily="50" charset="-128"/>
              </a:rPr>
              <a:t>環境配慮活動の拠点構想</a:t>
            </a:r>
            <a:endParaRPr kumimoji="1" lang="ja-JP" altLang="en-US" sz="4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サブタイトル 2"/>
          <p:cNvSpPr>
            <a:spLocks noGrp="1"/>
          </p:cNvSpPr>
          <p:nvPr>
            <p:ph type="subTitle" idx="1"/>
          </p:nvPr>
        </p:nvSpPr>
        <p:spPr>
          <a:xfrm>
            <a:off x="272605" y="1599251"/>
            <a:ext cx="5398389" cy="946582"/>
          </a:xfrm>
        </p:spPr>
        <p:txBody>
          <a:bodyPr>
            <a:noAutofit/>
          </a:bodyPr>
          <a:lstStyle/>
          <a:p>
            <a:r>
              <a:rPr lang="ja-JP" altLang="en-US"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低炭素活動のプラットフォーム構築と</a:t>
            </a:r>
            <a:endParaRPr lang="en-US" altLang="ja-JP"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省エネ型ワークスタイルの提案</a:t>
            </a:r>
            <a:endParaRPr kumimoji="1" lang="ja-JP" altLang="en-US" sz="2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スライド番号プレースホルダー 5"/>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1</a:t>
            </a:fld>
            <a:endParaRPr lang="ja-JP" altLang="en-US" dirty="0">
              <a:solidFill>
                <a:prstClr val="black">
                  <a:tint val="75000"/>
                </a:prstClr>
              </a:solidFill>
            </a:endParaRPr>
          </a:p>
        </p:txBody>
      </p:sp>
      <p:sp>
        <p:nvSpPr>
          <p:cNvPr id="9" name="テキスト ボックス 8"/>
          <p:cNvSpPr txBox="1"/>
          <p:nvPr/>
        </p:nvSpPr>
        <p:spPr>
          <a:xfrm>
            <a:off x="128954" y="6395427"/>
            <a:ext cx="2723823" cy="369332"/>
          </a:xfrm>
          <a:prstGeom prst="rect">
            <a:avLst/>
          </a:prstGeom>
          <a:solidFill>
            <a:schemeClr val="bg1">
              <a:alpha val="61000"/>
            </a:schemeClr>
          </a:solidFill>
        </p:spPr>
        <p:txBody>
          <a:bodyPr wrap="none" rtlCol="0">
            <a:spAutoFit/>
          </a:bodyPr>
          <a:lstStyle/>
          <a:p>
            <a:r>
              <a:rPr lang="ja-JP" altLang="en-US" b="1" dirty="0" smtClean="0">
                <a:solidFill>
                  <a:prstClr val="black"/>
                </a:solidFill>
              </a:rPr>
              <a:t>群馬県嬬恋村植樹の様子</a:t>
            </a:r>
            <a:endParaRPr lang="ja-JP" altLang="en-US" b="1" dirty="0">
              <a:solidFill>
                <a:prstClr val="black"/>
              </a:solidFill>
            </a:endParaRPr>
          </a:p>
        </p:txBody>
      </p:sp>
      <p:sp>
        <p:nvSpPr>
          <p:cNvPr id="7" name="正方形/長方形 6"/>
          <p:cNvSpPr/>
          <p:nvPr/>
        </p:nvSpPr>
        <p:spPr>
          <a:xfrm>
            <a:off x="4235824" y="5354577"/>
            <a:ext cx="4802669" cy="1410182"/>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 name="テキスト ボックス 3"/>
          <p:cNvSpPr txBox="1"/>
          <p:nvPr/>
        </p:nvSpPr>
        <p:spPr>
          <a:xfrm>
            <a:off x="4196861" y="5398038"/>
            <a:ext cx="4947139" cy="1323439"/>
          </a:xfrm>
          <a:prstGeom prst="rect">
            <a:avLst/>
          </a:prstGeom>
          <a:noFill/>
        </p:spPr>
        <p:txBody>
          <a:bodyPr wrap="square" rtlCol="0">
            <a:spAutoFit/>
          </a:bodyPr>
          <a:lstStyle/>
          <a:p>
            <a:pPr algn="ct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明治大学政治経済学部</a:t>
            </a:r>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大森正之ゼミナール　</a:t>
            </a:r>
            <a:r>
              <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年共同研究</a:t>
            </a:r>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霧生駿介、下野翼、荻原知慧、笠原陽子</a:t>
            </a:r>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2015</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703156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73112" y="4647569"/>
            <a:ext cx="8775511" cy="2008169"/>
          </a:xfrm>
          <a:prstGeom prst="rect">
            <a:avLst/>
          </a:prstGeom>
          <a:solidFill>
            <a:schemeClr val="accent5">
              <a:lumMod val="20000"/>
              <a:lumOff val="80000"/>
            </a:schemeClr>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10</a:t>
            </a:fld>
            <a:endParaRPr lang="ja-JP" altLang="en-US">
              <a:solidFill>
                <a:prstClr val="black">
                  <a:tint val="75000"/>
                </a:prstClr>
              </a:solidFill>
            </a:endParaRPr>
          </a:p>
        </p:txBody>
      </p:sp>
      <p:sp>
        <p:nvSpPr>
          <p:cNvPr id="3" name="角丸四角形 2"/>
          <p:cNvSpPr/>
          <p:nvPr/>
        </p:nvSpPr>
        <p:spPr>
          <a:xfrm>
            <a:off x="773724" y="187568"/>
            <a:ext cx="7643446" cy="644769"/>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運営形態の種類</a:t>
            </a:r>
            <a:endParaRPr kumimoji="1" lang="ja-JP" altLang="en-US" sz="3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110729" y="1002395"/>
            <a:ext cx="9343195" cy="446276"/>
          </a:xfrm>
          <a:prstGeom prst="rect">
            <a:avLst/>
          </a:prstGeom>
          <a:noFill/>
          <a:ln>
            <a:noFill/>
          </a:ln>
        </p:spPr>
        <p:txBody>
          <a:bodyPr wrap="square" rtlCol="0">
            <a:spAutoFit/>
          </a:bodyPr>
          <a:lstStyle/>
          <a:p>
            <a:pPr algn="ctr"/>
            <a:r>
              <a:rPr lang="ja-JP" altLang="en-US" sz="2300" b="1" dirty="0" smtClean="0">
                <a:latin typeface="メイリオ" panose="020B0604030504040204" pitchFamily="50" charset="-128"/>
                <a:ea typeface="メイリオ" panose="020B0604030504040204" pitchFamily="50" charset="-128"/>
                <a:cs typeface="メイリオ" panose="020B0604030504040204" pitchFamily="50" charset="-128"/>
              </a:rPr>
              <a:t>シンポジウムに参加した都内各区の環境配慮活動の拠点の運営形態</a:t>
            </a:r>
            <a:endParaRPr lang="en-US" altLang="ja-JP" sz="23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221219" y="4817627"/>
            <a:ext cx="4339650" cy="1831271"/>
          </a:xfrm>
          <a:prstGeom prst="rect">
            <a:avLst/>
          </a:prstGeom>
          <a:noFill/>
        </p:spPr>
        <p:txBody>
          <a:bodyPr wrap="none" rtlCol="0">
            <a:spAutoFit/>
          </a:bodyP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表の契約形態をまとめると大きく分けて</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区</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の直接運営</a:t>
            </a:r>
            <a:endPar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指定</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管理者制度</a:t>
            </a:r>
            <a:endParaRPr lang="en-US" altLang="ja-JP" sz="28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業務委託</a:t>
            </a:r>
            <a:endPar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0" name="直線矢印コネクタ 9"/>
          <p:cNvCxnSpPr/>
          <p:nvPr/>
        </p:nvCxnSpPr>
        <p:spPr>
          <a:xfrm>
            <a:off x="4312110" y="5876580"/>
            <a:ext cx="497517"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4766067" y="5133097"/>
            <a:ext cx="4182556" cy="1200329"/>
          </a:xfrm>
          <a:prstGeom prst="rect">
            <a:avLst/>
          </a:prstGeom>
          <a:noFill/>
        </p:spPr>
        <p:txBody>
          <a:bodyPr wrap="none" rtlCol="0">
            <a:spAutoFit/>
          </a:bodyPr>
          <a:lstStyle/>
          <a:p>
            <a:pPr algn="ct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どの運営形態も</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2400" b="1" u="sng"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u="sng" dirty="0" smtClean="0">
                <a:latin typeface="メイリオ" panose="020B0604030504040204" pitchFamily="50" charset="-128"/>
                <a:ea typeface="メイリオ" panose="020B0604030504040204" pitchFamily="50" charset="-128"/>
                <a:cs typeface="メイリオ" panose="020B0604030504040204" pitchFamily="50" charset="-128"/>
              </a:rPr>
              <a:t>仮称</a:t>
            </a:r>
            <a:r>
              <a:rPr lang="en-US" altLang="ja-JP" sz="2400" b="1" u="sng"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u="sng" dirty="0" smtClean="0">
                <a:latin typeface="メイリオ" panose="020B0604030504040204" pitchFamily="50" charset="-128"/>
                <a:ea typeface="メイリオ" panose="020B0604030504040204" pitchFamily="50" charset="-128"/>
                <a:cs typeface="メイリオ" panose="020B0604030504040204" pitchFamily="50" charset="-128"/>
              </a:rPr>
              <a:t>ちよだエコセンターに</a:t>
            </a:r>
            <a:endParaRPr lang="en-US" altLang="ja-JP" sz="24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1" u="sng" dirty="0" smtClean="0">
                <a:latin typeface="メイリオ" panose="020B0604030504040204" pitchFamily="50" charset="-128"/>
                <a:ea typeface="メイリオ" panose="020B0604030504040204" pitchFamily="50" charset="-128"/>
                <a:cs typeface="メイリオ" panose="020B0604030504040204" pitchFamily="50" charset="-128"/>
              </a:rPr>
              <a:t>採用可能</a:t>
            </a:r>
            <a:endParaRPr kumimoji="1" lang="en-US" altLang="ja-JP" sz="2400" b="1" u="sng"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3403798338"/>
              </p:ext>
            </p:extLst>
          </p:nvPr>
        </p:nvGraphicFramePr>
        <p:xfrm>
          <a:off x="24912" y="1736934"/>
          <a:ext cx="9071913" cy="2521168"/>
        </p:xfrm>
        <a:graphic>
          <a:graphicData uri="http://schemas.openxmlformats.org/presentationml/2006/ole">
            <mc:AlternateContent xmlns:mc="http://schemas.openxmlformats.org/markup-compatibility/2006">
              <mc:Choice xmlns:v="urn:schemas-microsoft-com:vml" Requires="v">
                <p:oleObj spid="_x0000_s1154" name="ワークシート" r:id="rId4" imgW="8639188" imgH="2047986" progId="Excel.Sheet.12">
                  <p:embed/>
                </p:oleObj>
              </mc:Choice>
              <mc:Fallback>
                <p:oleObj name="ワークシート" r:id="rId4" imgW="8639188" imgH="2047986" progId="Excel.Sheet.12">
                  <p:embed/>
                  <p:pic>
                    <p:nvPicPr>
                      <p:cNvPr id="0" name="Picture 1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12" y="1736934"/>
                        <a:ext cx="9071913" cy="252116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1645834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5827595" y="4350889"/>
            <a:ext cx="3247596" cy="2397395"/>
          </a:xfrm>
          <a:prstGeom prst="roundRect">
            <a:avLst/>
          </a:prstGeom>
          <a:noFill/>
          <a:ln>
            <a:solidFill>
              <a:srgbClr val="0D9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97020" y="1188180"/>
            <a:ext cx="8895364" cy="2765525"/>
          </a:xfrm>
          <a:prstGeom prst="roundRect">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98989" y="4356775"/>
            <a:ext cx="5628564" cy="2391509"/>
          </a:xfrm>
          <a:prstGeom prst="roundRect">
            <a:avLst/>
          </a:prstGeom>
          <a:solidFill>
            <a:schemeClr val="bg1"/>
          </a:solidFill>
          <a:ln>
            <a:solidFill>
              <a:srgbClr val="0D9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2"/>
          <p:cNvSpPr/>
          <p:nvPr/>
        </p:nvSpPr>
        <p:spPr>
          <a:xfrm>
            <a:off x="1057087" y="152399"/>
            <a:ext cx="6975230" cy="65649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指定</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管理者制度が適している</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197224" y="4677339"/>
            <a:ext cx="5721912" cy="1877437"/>
          </a:xfrm>
          <a:prstGeom prst="rect">
            <a:avLst/>
          </a:prstGeom>
          <a:noFill/>
        </p:spPr>
        <p:txBody>
          <a:bodyPr wrap="square" rtlCol="0">
            <a:spAutoFit/>
          </a:bodyPr>
          <a:lstStyle/>
          <a:p>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営利</a:t>
            </a:r>
            <a:r>
              <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rPr>
              <a:t>活動</a:t>
            </a:r>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を行うことができない。</a:t>
            </a:r>
            <a:endPar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u="sng" dirty="0" smtClean="0">
                <a:latin typeface="メイリオ" panose="020B0604030504040204" pitchFamily="50" charset="-128"/>
                <a:ea typeface="メイリオ" panose="020B0604030504040204" pitchFamily="50" charset="-128"/>
                <a:cs typeface="メイリオ" panose="020B0604030504040204" pitchFamily="50" charset="-128"/>
              </a:rPr>
              <a:t>募金活動などの資金集めが制限される</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運営や事業の実施において、</a:t>
            </a:r>
            <a:endPar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他</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の運営形態と</a:t>
            </a:r>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比べると</a:t>
            </a:r>
            <a:r>
              <a:rPr kumimoji="1" lang="ja-JP" altLang="en-US" sz="2400" b="1" u="sng" dirty="0" smtClean="0">
                <a:latin typeface="メイリオ" panose="020B0604030504040204" pitchFamily="50" charset="-128"/>
                <a:ea typeface="メイリオ" panose="020B0604030504040204" pitchFamily="50" charset="-128"/>
                <a:cs typeface="メイリオ" panose="020B0604030504040204" pitchFamily="50" charset="-128"/>
              </a:rPr>
              <a:t>柔軟性が低い</a:t>
            </a:r>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656214" y="1508982"/>
            <a:ext cx="8079456" cy="2308324"/>
          </a:xfrm>
          <a:prstGeom prst="rect">
            <a:avLst/>
          </a:prstGeom>
          <a:noFill/>
        </p:spPr>
        <p:txBody>
          <a:bodyPr wrap="none" rtlCol="0">
            <a:spAutoFit/>
          </a:bodyPr>
          <a:lstStyle/>
          <a:p>
            <a:r>
              <a:rPr kumimoji="1" lang="ja-JP" altLang="en-US" sz="2400" b="1" u="sng" dirty="0" smtClean="0">
                <a:latin typeface="メイリオ" panose="020B0604030504040204" pitchFamily="50" charset="-128"/>
                <a:ea typeface="メイリオ" panose="020B0604030504040204" pitchFamily="50" charset="-128"/>
                <a:cs typeface="メイリオ" panose="020B0604030504040204" pitchFamily="50" charset="-128"/>
              </a:rPr>
              <a:t>募金活動などの資金集めが可能。</a:t>
            </a:r>
            <a:endParaRPr kumimoji="1" lang="en-US" altLang="ja-JP" sz="24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400" b="1" u="sng" dirty="0" smtClean="0">
                <a:latin typeface="メイリオ" panose="020B0604030504040204" pitchFamily="50" charset="-128"/>
                <a:ea typeface="メイリオ" panose="020B0604030504040204" pitchFamily="50" charset="-128"/>
                <a:cs typeface="メイリオ" panose="020B0604030504040204" pitchFamily="50" charset="-128"/>
              </a:rPr>
              <a:t>区内の様々な人材</a:t>
            </a: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区民や就業・就学区民</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、区内企業、</a:t>
            </a: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大学関係者</a:t>
            </a: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が</a:t>
            </a:r>
            <a:endPar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運営や事業の実施に関わりやすい。</a:t>
            </a:r>
            <a:endPar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公募によって数年周期で指定管理者を選定するため、</a:t>
            </a:r>
            <a:endPar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u="sng" dirty="0">
                <a:latin typeface="メイリオ" panose="020B0604030504040204" pitchFamily="50" charset="-128"/>
                <a:ea typeface="メイリオ" panose="020B0604030504040204" pitchFamily="50" charset="-128"/>
                <a:cs typeface="メイリオ" panose="020B0604030504040204" pitchFamily="50" charset="-128"/>
              </a:rPr>
              <a:t>指定</a:t>
            </a:r>
            <a:r>
              <a:rPr lang="ja-JP" altLang="en-US" sz="2400" b="1" u="sng" dirty="0" smtClean="0">
                <a:latin typeface="メイリオ" panose="020B0604030504040204" pitchFamily="50" charset="-128"/>
                <a:ea typeface="メイリオ" panose="020B0604030504040204" pitchFamily="50" charset="-128"/>
                <a:cs typeface="メイリオ" panose="020B0604030504040204" pitchFamily="50" charset="-128"/>
              </a:rPr>
              <a:t>管理者の変更が可能</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である。</a:t>
            </a:r>
            <a:endPar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5827595" y="4686824"/>
            <a:ext cx="3247596" cy="1754326"/>
          </a:xfrm>
          <a:prstGeom prst="rect">
            <a:avLst/>
          </a:prstGeom>
          <a:noFill/>
        </p:spPr>
        <p:txBody>
          <a:bodyPr wrap="square" rtlCol="0">
            <a:spAutoFit/>
          </a:bodyPr>
          <a:lstStyle/>
          <a:p>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区から依頼された業務のみを行うことができる。</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400" b="1" u="sng" dirty="0" smtClean="0">
                <a:latin typeface="メイリオ" panose="020B0604030504040204" pitchFamily="50" charset="-128"/>
                <a:ea typeface="メイリオ" panose="020B0604030504040204" pitchFamily="50" charset="-128"/>
                <a:cs typeface="メイリオ" panose="020B0604030504040204" pitchFamily="50" charset="-128"/>
              </a:rPr>
              <a:t>独自の事業を行うことができない。</a:t>
            </a:r>
            <a:endParaRPr kumimoji="1" lang="en-US" altLang="ja-JP" sz="2400" b="1" u="sng"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380910" y="924207"/>
            <a:ext cx="767952" cy="584775"/>
          </a:xfrm>
          <a:prstGeom prst="rect">
            <a:avLst/>
          </a:prstGeom>
          <a:solidFill>
            <a:schemeClr val="bg1"/>
          </a:solidFill>
        </p:spPr>
        <p:txBody>
          <a:bodyPr wrap="square" rtlCol="0">
            <a:spAutoFit/>
          </a:bodyPr>
          <a:lstStyle/>
          <a:p>
            <a:r>
              <a:rPr kumimoji="1" lang="ja-JP" altLang="en-US" sz="3200" b="1" dirty="0" smtClean="0">
                <a:solidFill>
                  <a:srgbClr val="FF0000"/>
                </a:solidFill>
              </a:rPr>
              <a:t>◎</a:t>
            </a:r>
            <a:endParaRPr kumimoji="1" lang="ja-JP" altLang="en-US" sz="3200" b="1" dirty="0">
              <a:solidFill>
                <a:srgbClr val="FF0000"/>
              </a:solidFill>
            </a:endParaRPr>
          </a:p>
        </p:txBody>
      </p:sp>
      <p:sp>
        <p:nvSpPr>
          <p:cNvPr id="14" name="テキスト ボックス 13"/>
          <p:cNvSpPr txBox="1"/>
          <p:nvPr/>
        </p:nvSpPr>
        <p:spPr>
          <a:xfrm>
            <a:off x="346236" y="4060710"/>
            <a:ext cx="619957" cy="584775"/>
          </a:xfrm>
          <a:prstGeom prst="rect">
            <a:avLst/>
          </a:prstGeom>
          <a:solidFill>
            <a:schemeClr val="bg1"/>
          </a:solidFill>
        </p:spPr>
        <p:txBody>
          <a:bodyPr wrap="square" rtlCol="0">
            <a:spAutoFit/>
          </a:bodyPr>
          <a:lstStyle/>
          <a:p>
            <a:r>
              <a:rPr kumimoji="1" lang="ja-JP" altLang="en-US" sz="3200" b="1" dirty="0" smtClean="0">
                <a:solidFill>
                  <a:srgbClr val="0D920A"/>
                </a:solidFill>
              </a:rPr>
              <a:t>△</a:t>
            </a:r>
            <a:endParaRPr kumimoji="1" lang="ja-JP" altLang="en-US" sz="3200" b="1" dirty="0">
              <a:solidFill>
                <a:srgbClr val="0D920A"/>
              </a:solidFill>
            </a:endParaRPr>
          </a:p>
        </p:txBody>
      </p:sp>
      <p:sp>
        <p:nvSpPr>
          <p:cNvPr id="15" name="テキスト ボックス 14"/>
          <p:cNvSpPr txBox="1"/>
          <p:nvPr/>
        </p:nvSpPr>
        <p:spPr>
          <a:xfrm>
            <a:off x="6094484" y="4061426"/>
            <a:ext cx="596638" cy="584775"/>
          </a:xfrm>
          <a:prstGeom prst="rect">
            <a:avLst/>
          </a:prstGeom>
          <a:solidFill>
            <a:schemeClr val="bg1"/>
          </a:solidFill>
        </p:spPr>
        <p:txBody>
          <a:bodyPr wrap="none" rtlCol="0">
            <a:spAutoFit/>
          </a:bodyPr>
          <a:lstStyle/>
          <a:p>
            <a:r>
              <a:rPr kumimoji="1" lang="ja-JP" altLang="en-US" sz="3200" b="1" dirty="0" smtClean="0">
                <a:solidFill>
                  <a:srgbClr val="0D920A"/>
                </a:solidFill>
              </a:rPr>
              <a:t>△</a:t>
            </a:r>
            <a:endParaRPr kumimoji="1" lang="ja-JP" altLang="en-US" sz="3200" b="1" dirty="0">
              <a:solidFill>
                <a:srgbClr val="0D920A"/>
              </a:solidFill>
            </a:endParaRPr>
          </a:p>
        </p:txBody>
      </p:sp>
      <p:sp>
        <p:nvSpPr>
          <p:cNvPr id="10" name="正方形/長方形 9"/>
          <p:cNvSpPr/>
          <p:nvPr/>
        </p:nvSpPr>
        <p:spPr>
          <a:xfrm>
            <a:off x="6691122" y="4135590"/>
            <a:ext cx="2099430" cy="442370"/>
          </a:xfrm>
          <a:prstGeom prst="rect">
            <a:avLst/>
          </a:prstGeom>
          <a:solidFill>
            <a:srgbClr val="0D920A"/>
          </a:solidFill>
          <a:ln>
            <a:solidFill>
              <a:srgbClr val="0D9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業務委託の場合</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924023" y="4100297"/>
            <a:ext cx="2734623" cy="445477"/>
          </a:xfrm>
          <a:prstGeom prst="rect">
            <a:avLst/>
          </a:prstGeom>
          <a:solidFill>
            <a:srgbClr val="0D920A"/>
          </a:solidFill>
          <a:ln>
            <a:solidFill>
              <a:srgbClr val="0D9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区</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の直接運営の</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場合</a:t>
            </a:r>
            <a:endPar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966193" y="965803"/>
            <a:ext cx="2776794" cy="49236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指定</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管理者制度の場合</a:t>
            </a:r>
          </a:p>
        </p:txBody>
      </p:sp>
    </p:spTree>
    <p:extLst>
      <p:ext uri="{BB962C8B-B14F-4D97-AF65-F5344CB8AC3E}">
        <p14:creationId xmlns:p14="http://schemas.microsoft.com/office/powerpoint/2010/main" val="198371234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91069" y="1859190"/>
            <a:ext cx="9485194" cy="1518532"/>
          </a:xfrm>
          <a:prstGeom prst="rect">
            <a:avLst/>
          </a:prstGeom>
          <a:solidFill>
            <a:schemeClr val="accent5">
              <a:lumMod val="20000"/>
              <a:lumOff val="8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①指定管理者制度の採用</a:t>
            </a:r>
            <a:endParaRPr lang="ja-JP" altLang="en-US"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 12"/>
          <p:cNvSpPr/>
          <p:nvPr/>
        </p:nvSpPr>
        <p:spPr>
          <a:xfrm>
            <a:off x="186989" y="245131"/>
            <a:ext cx="8734568" cy="138178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私たちが</a:t>
            </a: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考える</a:t>
            </a:r>
            <a:r>
              <a:rPr lang="en-US" altLang="ja-JP"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仮称</a:t>
            </a:r>
            <a:r>
              <a:rPr lang="en-US" altLang="ja-JP"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ちよだエコセンターに</a:t>
            </a:r>
            <a:endParaRPr lang="en-US" altLang="ja-JP"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適した運営形態と事業内容の提案</a:t>
            </a:r>
            <a:endPar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313900" y="5294124"/>
            <a:ext cx="9485193" cy="1518461"/>
          </a:xfrm>
          <a:prstGeom prst="rect">
            <a:avLst/>
          </a:prstGeom>
          <a:solidFill>
            <a:schemeClr val="accent5">
              <a:lumMod val="20000"/>
              <a:lumOff val="8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③省エネ型</a:t>
            </a:r>
            <a:r>
              <a:rPr lang="ja-JP" altLang="en-US"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ワークスタイル</a:t>
            </a:r>
            <a:r>
              <a:rPr lang="ja-JP" altLang="en-US"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の推奨と普及</a:t>
            </a:r>
            <a:endParaRPr lang="ja-JP" altLang="en-US"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12</a:t>
            </a:fld>
            <a:endParaRPr lang="ja-JP" altLang="en-US" dirty="0">
              <a:solidFill>
                <a:prstClr val="black">
                  <a:tint val="75000"/>
                </a:prstClr>
              </a:solidFill>
            </a:endParaRPr>
          </a:p>
        </p:txBody>
      </p:sp>
      <p:sp>
        <p:nvSpPr>
          <p:cNvPr id="17" name="正方形/長方形 16"/>
          <p:cNvSpPr/>
          <p:nvPr/>
        </p:nvSpPr>
        <p:spPr>
          <a:xfrm>
            <a:off x="-313900" y="3576657"/>
            <a:ext cx="9608024" cy="1518532"/>
          </a:xfrm>
          <a:prstGeom prst="rect">
            <a:avLst/>
          </a:prstGeom>
          <a:solidFill>
            <a:schemeClr val="accent5">
              <a:lumMod val="20000"/>
              <a:lumOff val="8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②千代田</a:t>
            </a:r>
            <a:r>
              <a:rPr lang="ja-JP" altLang="en-US"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区内・区外での</a:t>
            </a:r>
            <a:endParaRPr lang="en-US" altLang="ja-JP"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カーボン・オフセット</a:t>
            </a:r>
            <a:r>
              <a:rPr lang="ja-JP" altLang="en-US"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事業の推進</a:t>
            </a:r>
            <a:endParaRPr lang="ja-JP" altLang="en-US"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209792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7"/>
                                        </p:tgtEl>
                                      </p:cBhvr>
                                    </p:animEffect>
                                    <p:animScale>
                                      <p:cBhvr>
                                        <p:cTn id="7"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5327581" y="3280713"/>
            <a:ext cx="3570658" cy="4001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7" name="正方形/長方形 16"/>
          <p:cNvSpPr/>
          <p:nvPr/>
        </p:nvSpPr>
        <p:spPr>
          <a:xfrm>
            <a:off x="250715" y="3328368"/>
            <a:ext cx="3570658" cy="4001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 name="正方形/長方形 9"/>
          <p:cNvSpPr/>
          <p:nvPr/>
        </p:nvSpPr>
        <p:spPr>
          <a:xfrm>
            <a:off x="159879" y="1490161"/>
            <a:ext cx="8849542" cy="1378086"/>
          </a:xfrm>
          <a:prstGeom prst="rect">
            <a:avLst/>
          </a:prstGeom>
          <a:solidFill>
            <a:schemeClr val="tx2">
              <a:alpha val="20000"/>
            </a:schemeClr>
          </a:solidFill>
          <a:ln w="57150">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ある場所で削減できない</a:t>
            </a:r>
            <a:r>
              <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排出</a:t>
            </a: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量</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他の場所で</a:t>
            </a: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削減・吸収量でオフセット（相殺）すること</a:t>
            </a:r>
            <a:endPar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角丸四角形 2"/>
          <p:cNvSpPr/>
          <p:nvPr/>
        </p:nvSpPr>
        <p:spPr>
          <a:xfrm>
            <a:off x="480907" y="137364"/>
            <a:ext cx="8202948" cy="103603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smtClean="0">
                <a:solidFill>
                  <a:prstClr val="white"/>
                </a:solidFill>
              </a:rPr>
              <a:t>そもそもカーボン・オフセットとは？</a:t>
            </a:r>
            <a:endParaRPr lang="ja-JP" altLang="en-US" sz="3600" b="1" dirty="0">
              <a:solidFill>
                <a:prstClr val="white"/>
              </a:solidFill>
            </a:endParaRPr>
          </a:p>
        </p:txBody>
      </p:sp>
      <p:sp>
        <p:nvSpPr>
          <p:cNvPr id="2" name="円/楕円 1"/>
          <p:cNvSpPr/>
          <p:nvPr/>
        </p:nvSpPr>
        <p:spPr>
          <a:xfrm>
            <a:off x="978449" y="4271539"/>
            <a:ext cx="1897040" cy="18287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solidFill>
                <a:prstClr val="black"/>
              </a:solidFill>
            </a:endParaRPr>
          </a:p>
        </p:txBody>
      </p:sp>
      <p:sp>
        <p:nvSpPr>
          <p:cNvPr id="5" name="円/楕円 4"/>
          <p:cNvSpPr/>
          <p:nvPr/>
        </p:nvSpPr>
        <p:spPr>
          <a:xfrm>
            <a:off x="5694970" y="4271539"/>
            <a:ext cx="1797051" cy="174691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solidFill>
                <a:prstClr val="black"/>
              </a:solidFill>
            </a:endParaRPr>
          </a:p>
        </p:txBody>
      </p:sp>
      <p:sp>
        <p:nvSpPr>
          <p:cNvPr id="6" name="テキスト ボックス 5"/>
          <p:cNvSpPr txBox="1"/>
          <p:nvPr/>
        </p:nvSpPr>
        <p:spPr>
          <a:xfrm>
            <a:off x="250716" y="3328368"/>
            <a:ext cx="4007479" cy="400110"/>
          </a:xfrm>
          <a:prstGeom prst="rect">
            <a:avLst/>
          </a:prstGeom>
          <a:noFill/>
        </p:spPr>
        <p:txBody>
          <a:bodyPr wrap="square" rtlCol="0">
            <a:spAutoFit/>
          </a:bodyPr>
          <a:lstStyle/>
          <a:p>
            <a:r>
              <a:rPr lang="ja-JP" altLang="en-US" sz="2000" b="1" dirty="0" smtClean="0">
                <a:solidFill>
                  <a:prstClr val="black"/>
                </a:solidFill>
                <a:latin typeface="メイリオ" panose="020B0604030504040204" pitchFamily="50" charset="-128"/>
                <a:ea typeface="メイリオ" panose="020B0604030504040204" pitchFamily="50" charset="-128"/>
              </a:rPr>
              <a:t>カーボン・オフセット実施者</a:t>
            </a:r>
            <a:endParaRPr lang="ja-JP" altLang="en-US" sz="2000" b="1" dirty="0">
              <a:solidFill>
                <a:prstClr val="black"/>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5409046" y="3328368"/>
            <a:ext cx="3562067" cy="400110"/>
          </a:xfrm>
          <a:prstGeom prst="rect">
            <a:avLst/>
          </a:prstGeom>
          <a:noFill/>
        </p:spPr>
        <p:txBody>
          <a:bodyPr wrap="square" rtlCol="0">
            <a:spAutoFit/>
          </a:bodyPr>
          <a:lstStyle/>
          <a:p>
            <a:r>
              <a:rPr lang="en-US" altLang="ja-JP" sz="2000" b="1" dirty="0" smtClean="0">
                <a:solidFill>
                  <a:prstClr val="black"/>
                </a:solidFill>
                <a:latin typeface="メイリオ" panose="020B0604030504040204" pitchFamily="50" charset="-128"/>
                <a:ea typeface="メイリオ" panose="020B0604030504040204" pitchFamily="50" charset="-128"/>
              </a:rPr>
              <a:t>CO2</a:t>
            </a:r>
            <a:r>
              <a:rPr lang="ja-JP" altLang="en-US" sz="2000" b="1" dirty="0" smtClean="0">
                <a:solidFill>
                  <a:prstClr val="black"/>
                </a:solidFill>
                <a:latin typeface="メイリオ" panose="020B0604030504040204" pitchFamily="50" charset="-128"/>
                <a:ea typeface="メイリオ" panose="020B0604030504040204" pitchFamily="50" charset="-128"/>
              </a:rPr>
              <a:t>削減・吸収量の提供者</a:t>
            </a:r>
            <a:endParaRPr lang="ja-JP" altLang="en-US" sz="2000" b="1" dirty="0">
              <a:solidFill>
                <a:prstClr val="black"/>
              </a:solidFill>
              <a:latin typeface="メイリオ" panose="020B0604030504040204" pitchFamily="50" charset="-128"/>
              <a:ea typeface="メイリオ" panose="020B0604030504040204" pitchFamily="50" charset="-128"/>
            </a:endParaRPr>
          </a:p>
        </p:txBody>
      </p:sp>
      <p:sp>
        <p:nvSpPr>
          <p:cNvPr id="8" name="右矢印 7"/>
          <p:cNvSpPr/>
          <p:nvPr/>
        </p:nvSpPr>
        <p:spPr>
          <a:xfrm>
            <a:off x="2984672" y="4307020"/>
            <a:ext cx="2765414" cy="805413"/>
          </a:xfrm>
          <a:prstGeom prst="rightArrow">
            <a:avLst/>
          </a:prstGeom>
          <a:solidFill>
            <a:schemeClr val="tx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latin typeface="メイリオ" panose="020B0604030504040204" pitchFamily="50" charset="-128"/>
                <a:ea typeface="メイリオ" panose="020B0604030504040204" pitchFamily="50" charset="-128"/>
              </a:rPr>
              <a:t>資金提供、活動実施</a:t>
            </a:r>
            <a:endParaRPr lang="ja-JP" altLang="en-US" sz="2000" dirty="0">
              <a:solidFill>
                <a:schemeClr val="tx1"/>
              </a:solidFill>
              <a:latin typeface="メイリオ" panose="020B0604030504040204" pitchFamily="50" charset="-128"/>
              <a:ea typeface="メイリオ" panose="020B0604030504040204" pitchFamily="50" charset="-128"/>
            </a:endParaRPr>
          </a:p>
        </p:txBody>
      </p:sp>
      <p:sp>
        <p:nvSpPr>
          <p:cNvPr id="9" name="右矢印 8"/>
          <p:cNvSpPr/>
          <p:nvPr/>
        </p:nvSpPr>
        <p:spPr>
          <a:xfrm rot="10800000">
            <a:off x="2875488" y="5356657"/>
            <a:ext cx="2765414" cy="772721"/>
          </a:xfrm>
          <a:prstGeom prst="rightArrow">
            <a:avLst/>
          </a:prstGeom>
          <a:solidFill>
            <a:schemeClr val="tx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2" name="テキスト ボックス 11"/>
          <p:cNvSpPr txBox="1"/>
          <p:nvPr/>
        </p:nvSpPr>
        <p:spPr>
          <a:xfrm>
            <a:off x="3196621" y="5606660"/>
            <a:ext cx="2481959" cy="400110"/>
          </a:xfrm>
          <a:prstGeom prst="rect">
            <a:avLst/>
          </a:prstGeom>
          <a:noFill/>
        </p:spPr>
        <p:txBody>
          <a:bodyPr wrap="square" rtlCol="0">
            <a:spAutoFit/>
          </a:bodyPr>
          <a:lstStyle/>
          <a:p>
            <a:r>
              <a:rPr lang="en-US" altLang="ja-JP" sz="2000" dirty="0" smtClean="0">
                <a:latin typeface="メイリオ" panose="020B0604030504040204" pitchFamily="50" charset="-128"/>
                <a:ea typeface="メイリオ" panose="020B0604030504040204" pitchFamily="50" charset="-128"/>
              </a:rPr>
              <a:t>CO2</a:t>
            </a:r>
            <a:r>
              <a:rPr lang="ja-JP" altLang="en-US" sz="2000" dirty="0" smtClean="0">
                <a:latin typeface="メイリオ" panose="020B0604030504040204" pitchFamily="50" charset="-128"/>
                <a:ea typeface="メイリオ" panose="020B0604030504040204" pitchFamily="50" charset="-128"/>
              </a:rPr>
              <a:t>削減・吸収量</a:t>
            </a:r>
            <a:endParaRPr lang="ja-JP" altLang="en-US" sz="2000" dirty="0">
              <a:latin typeface="メイリオ" panose="020B0604030504040204" pitchFamily="50" charset="-128"/>
              <a:ea typeface="メイリオ" panose="020B0604030504040204" pitchFamily="50" charset="-128"/>
            </a:endParaRPr>
          </a:p>
        </p:txBody>
      </p:sp>
      <p:pic>
        <p:nvPicPr>
          <p:cNvPr id="2050" name="Picture 2" descr="http://2.bp.blogspot.com/-JBlSHpIjFq4/U82z7wy-rTI/AAAAAAAAjO4/LNDGmgtuJL0/s800/mori.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52561" y="5366195"/>
            <a:ext cx="1751652" cy="15699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3.bp.blogspot.com/-0jTSiLedPZI/U7O8RT6vzUI/AAAAAAAAidQ/1A5jpEdDrAk/s800/solar_pane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20105" y="4062797"/>
            <a:ext cx="1710889" cy="12938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3.bp.blogspot.com/-kyCggVWkmro/Uku9bVG2B7I/AAAAAAAAYic/El5YLTvXyQs/s800/tatemono_building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0716" y="5059318"/>
            <a:ext cx="1730845" cy="1798682"/>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flipH="1">
            <a:off x="7695179" y="5224929"/>
            <a:ext cx="1435815" cy="369332"/>
          </a:xfrm>
          <a:prstGeom prst="rect">
            <a:avLst/>
          </a:prstGeom>
          <a:noFill/>
        </p:spPr>
        <p:txBody>
          <a:bodyPr wrap="square" rtlCol="0">
            <a:spAutoFit/>
          </a:bodyPr>
          <a:lstStyle/>
          <a:p>
            <a:r>
              <a:rPr lang="ja-JP" altLang="en-US" dirty="0" smtClean="0">
                <a:solidFill>
                  <a:prstClr val="black"/>
                </a:solidFill>
                <a:latin typeface="メイリオ" panose="020B0604030504040204" pitchFamily="50" charset="-128"/>
                <a:ea typeface="メイリオ" panose="020B0604030504040204" pitchFamily="50" charset="-128"/>
              </a:rPr>
              <a:t>太陽光発電</a:t>
            </a:r>
            <a:endParaRPr lang="ja-JP" altLang="en-US" dirty="0">
              <a:solidFill>
                <a:prstClr val="black"/>
              </a:solidFill>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7906999" y="6246954"/>
            <a:ext cx="1189253" cy="369332"/>
          </a:xfrm>
          <a:prstGeom prst="rect">
            <a:avLst/>
          </a:prstGeom>
          <a:noFill/>
        </p:spPr>
        <p:txBody>
          <a:bodyPr wrap="square" rtlCol="0">
            <a:spAutoFit/>
          </a:bodyPr>
          <a:lstStyle/>
          <a:p>
            <a:r>
              <a:rPr lang="ja-JP" altLang="en-US" dirty="0" smtClean="0">
                <a:solidFill>
                  <a:prstClr val="black"/>
                </a:solidFill>
                <a:latin typeface="メイリオ" panose="020B0604030504040204" pitchFamily="50" charset="-128"/>
                <a:ea typeface="メイリオ" panose="020B0604030504040204" pitchFamily="50" charset="-128"/>
              </a:rPr>
              <a:t>森林整備</a:t>
            </a:r>
            <a:endParaRPr lang="ja-JP" altLang="en-US" dirty="0">
              <a:solidFill>
                <a:prstClr val="black"/>
              </a:solidFill>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978449" y="4683331"/>
            <a:ext cx="2006223" cy="923330"/>
          </a:xfrm>
          <a:prstGeom prst="rect">
            <a:avLst/>
          </a:prstGeom>
          <a:noFill/>
        </p:spPr>
        <p:txBody>
          <a:bodyPr wrap="square" rtlCol="0">
            <a:spAutoFit/>
          </a:bodyPr>
          <a:lstStyle/>
          <a:p>
            <a:pPr algn="ct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減らしたくても減らせない</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排出量</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5867937" y="4683330"/>
            <a:ext cx="1624084" cy="923330"/>
          </a:xfrm>
          <a:prstGeom prst="rect">
            <a:avLst/>
          </a:prstGeom>
          <a:noFill/>
        </p:spPr>
        <p:txBody>
          <a:bodyPr wrap="square" rtlCol="0">
            <a:spAutoFit/>
          </a:bodyPr>
          <a:lstStyle/>
          <a:p>
            <a:pPr algn="ct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他の場所で</a:t>
            </a:r>
            <a:r>
              <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削減・吸収</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121571" y="3817320"/>
            <a:ext cx="3416320" cy="369332"/>
          </a:xfrm>
          <a:prstGeom prst="rect">
            <a:avLst/>
          </a:prstGeom>
          <a:noFill/>
        </p:spPr>
        <p:txBody>
          <a:bodyPr wrap="none" rtlCol="0">
            <a:spAutoFit/>
          </a:bodyPr>
          <a:lstStyle/>
          <a:p>
            <a:r>
              <a:rPr kumimoji="1" lang="ja-JP" altLang="en-US"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オンサイト</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で減らすことが困難</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5481919" y="3817320"/>
            <a:ext cx="3416320" cy="369332"/>
          </a:xfrm>
          <a:prstGeom prst="rect">
            <a:avLst/>
          </a:prstGeom>
          <a:noFill/>
        </p:spPr>
        <p:txBody>
          <a:bodyPr wrap="none" rtlCol="0">
            <a:spAutoFit/>
          </a:bodyPr>
          <a:lstStyle/>
          <a:p>
            <a:r>
              <a:rPr kumimoji="1" lang="ja-JP" altLang="en-US"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オフサイト</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で減らすことが可能</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6429494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237576" y="1337251"/>
            <a:ext cx="8723913" cy="2647895"/>
          </a:xfrm>
          <a:prstGeom prst="rect">
            <a:avLst/>
          </a:prstGeom>
          <a:ln w="57150">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dirty="0">
              <a:solidFill>
                <a:prstClr val="black"/>
              </a:solidFill>
            </a:endParaRPr>
          </a:p>
        </p:txBody>
      </p:sp>
      <p:sp>
        <p:nvSpPr>
          <p:cNvPr id="4" name="スライド番号プレースホルダー 3"/>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14</a:t>
            </a:fld>
            <a:endParaRPr lang="ja-JP" altLang="en-US" dirty="0">
              <a:solidFill>
                <a:prstClr val="black">
                  <a:tint val="75000"/>
                </a:prstClr>
              </a:solidFill>
            </a:endParaRPr>
          </a:p>
        </p:txBody>
      </p:sp>
      <p:sp>
        <p:nvSpPr>
          <p:cNvPr id="6" name="角丸四角形 5"/>
          <p:cNvSpPr/>
          <p:nvPr/>
        </p:nvSpPr>
        <p:spPr>
          <a:xfrm>
            <a:off x="237576" y="197957"/>
            <a:ext cx="8565833" cy="89676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prstClr val="white"/>
                </a:solidFill>
                <a:latin typeface="メイリオ" panose="020B0604030504040204" pitchFamily="50" charset="-128"/>
                <a:ea typeface="メイリオ" panose="020B0604030504040204" pitchFamily="50" charset="-128"/>
              </a:rPr>
              <a:t>カーボン</a:t>
            </a:r>
            <a:r>
              <a:rPr lang="ja-JP" altLang="en-US" sz="3200" b="1" dirty="0">
                <a:solidFill>
                  <a:prstClr val="white"/>
                </a:solidFill>
                <a:latin typeface="メイリオ" panose="020B0604030504040204" pitchFamily="50" charset="-128"/>
                <a:ea typeface="メイリオ" panose="020B0604030504040204" pitchFamily="50" charset="-128"/>
              </a:rPr>
              <a:t>・</a:t>
            </a:r>
            <a:r>
              <a:rPr lang="ja-JP" altLang="en-US" sz="3200" b="1" dirty="0" smtClean="0">
                <a:solidFill>
                  <a:prstClr val="white"/>
                </a:solidFill>
                <a:latin typeface="メイリオ" panose="020B0604030504040204" pitchFamily="50" charset="-128"/>
                <a:ea typeface="メイリオ" panose="020B0604030504040204" pitchFamily="50" charset="-128"/>
              </a:rPr>
              <a:t>オフセット</a:t>
            </a:r>
            <a:r>
              <a:rPr lang="ja-JP" altLang="en-US" sz="3200" b="1" dirty="0">
                <a:solidFill>
                  <a:prstClr val="white"/>
                </a:solidFill>
                <a:latin typeface="メイリオ" panose="020B0604030504040204" pitchFamily="50" charset="-128"/>
                <a:ea typeface="メイリオ" panose="020B0604030504040204" pitchFamily="50" charset="-128"/>
              </a:rPr>
              <a:t>事業</a:t>
            </a:r>
            <a:r>
              <a:rPr lang="ja-JP" altLang="en-US" sz="3200" b="1" dirty="0" smtClean="0">
                <a:solidFill>
                  <a:prstClr val="white"/>
                </a:solidFill>
                <a:latin typeface="メイリオ" panose="020B0604030504040204" pitchFamily="50" charset="-128"/>
                <a:ea typeface="メイリオ" panose="020B0604030504040204" pitchFamily="50" charset="-128"/>
              </a:rPr>
              <a:t>の提案</a:t>
            </a:r>
            <a:endParaRPr lang="ja-JP" altLang="en-US" sz="3200" b="1" dirty="0">
              <a:solidFill>
                <a:prstClr val="white"/>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512795" y="1668639"/>
            <a:ext cx="7219264" cy="646331"/>
          </a:xfrm>
          <a:prstGeom prst="rect">
            <a:avLst/>
          </a:prstGeom>
          <a:noFill/>
        </p:spPr>
        <p:txBody>
          <a:bodyPr wrap="square" rtlCol="0">
            <a:spAutoFit/>
          </a:bodyPr>
          <a:lstStyle/>
          <a:p>
            <a:r>
              <a:rPr lang="ja-JP" altLang="en-US" sz="3600" dirty="0" smtClean="0">
                <a:solidFill>
                  <a:prstClr val="black"/>
                </a:solidFill>
                <a:latin typeface="メイリオ" panose="020B0604030504040204" pitchFamily="50" charset="-128"/>
                <a:ea typeface="メイリオ" panose="020B0604030504040204" pitchFamily="50" charset="-128"/>
              </a:rPr>
              <a:t>①</a:t>
            </a:r>
            <a:r>
              <a:rPr lang="ja-JP" altLang="en-US" sz="3600" u="sng" dirty="0" smtClean="0">
                <a:solidFill>
                  <a:prstClr val="black"/>
                </a:solidFill>
                <a:latin typeface="メイリオ" panose="020B0604030504040204" pitchFamily="50" charset="-128"/>
                <a:ea typeface="メイリオ" panose="020B0604030504040204" pitchFamily="50" charset="-128"/>
              </a:rPr>
              <a:t>カーボン・ニュートラル・ビル</a:t>
            </a:r>
            <a:endParaRPr lang="en-US" altLang="ja-JP" sz="3600" u="sng" dirty="0" smtClean="0">
              <a:solidFill>
                <a:prstClr val="black"/>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499348" y="4115936"/>
            <a:ext cx="8066429" cy="646331"/>
          </a:xfrm>
          <a:prstGeom prst="rect">
            <a:avLst/>
          </a:prstGeom>
          <a:noFill/>
        </p:spPr>
        <p:txBody>
          <a:bodyPr wrap="square" rtlCol="0">
            <a:spAutoFit/>
          </a:bodyPr>
          <a:lstStyle/>
          <a:p>
            <a:r>
              <a:rPr lang="ja-JP" altLang="en-US" sz="3600" dirty="0" smtClean="0">
                <a:solidFill>
                  <a:prstClr val="black"/>
                </a:solidFill>
                <a:latin typeface="メイリオ" panose="020B0604030504040204" pitchFamily="50" charset="-128"/>
                <a:ea typeface="メイリオ" panose="020B0604030504040204" pitchFamily="50" charset="-128"/>
              </a:rPr>
              <a:t>②</a:t>
            </a:r>
            <a:r>
              <a:rPr lang="ja-JP" altLang="en-US" sz="3600" u="sng" dirty="0" smtClean="0">
                <a:solidFill>
                  <a:prstClr val="black"/>
                </a:solidFill>
                <a:latin typeface="メイリオ" panose="020B0604030504040204" pitchFamily="50" charset="-128"/>
                <a:ea typeface="メイリオ" panose="020B0604030504040204" pitchFamily="50" charset="-128"/>
              </a:rPr>
              <a:t>岐阜県高山市</a:t>
            </a:r>
            <a:r>
              <a:rPr lang="ja-JP" altLang="en-US" sz="3600" dirty="0" smtClean="0">
                <a:solidFill>
                  <a:prstClr val="black"/>
                </a:solidFill>
                <a:latin typeface="メイリオ" panose="020B0604030504040204" pitchFamily="50" charset="-128"/>
                <a:ea typeface="メイリオ" panose="020B0604030504040204" pitchFamily="50" charset="-128"/>
              </a:rPr>
              <a:t>、</a:t>
            </a:r>
            <a:r>
              <a:rPr lang="ja-JP" altLang="en-US" sz="3600" u="sng" dirty="0" smtClean="0">
                <a:solidFill>
                  <a:prstClr val="black"/>
                </a:solidFill>
                <a:latin typeface="メイリオ" panose="020B0604030504040204" pitchFamily="50" charset="-128"/>
                <a:ea typeface="メイリオ" panose="020B0604030504040204" pitchFamily="50" charset="-128"/>
              </a:rPr>
              <a:t>群馬県嬬恋村</a:t>
            </a:r>
            <a:r>
              <a:rPr lang="ja-JP" altLang="en-US" sz="3600" dirty="0" smtClean="0">
                <a:solidFill>
                  <a:prstClr val="black"/>
                </a:solidFill>
                <a:latin typeface="メイリオ" panose="020B0604030504040204" pitchFamily="50" charset="-128"/>
                <a:ea typeface="メイリオ" panose="020B0604030504040204" pitchFamily="50" charset="-128"/>
              </a:rPr>
              <a:t>との</a:t>
            </a:r>
            <a:endParaRPr lang="en-US" altLang="ja-JP" sz="3600" dirty="0" smtClean="0">
              <a:solidFill>
                <a:prstClr val="black"/>
              </a:solidFill>
              <a:latin typeface="メイリオ" panose="020B0604030504040204" pitchFamily="50" charset="-128"/>
              <a:ea typeface="メイリオ" panose="020B0604030504040204" pitchFamily="50" charset="-128"/>
            </a:endParaRPr>
          </a:p>
        </p:txBody>
      </p:sp>
      <p:pic>
        <p:nvPicPr>
          <p:cNvPr id="10" name="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3732" y="4762267"/>
            <a:ext cx="2635624" cy="1757940"/>
          </a:xfrm>
          <a:prstGeom prst="rect">
            <a:avLst/>
          </a:prstGeom>
        </p:spPr>
      </p:pic>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034" y="2308917"/>
            <a:ext cx="2635624" cy="1435362"/>
          </a:xfrm>
          <a:prstGeom prst="rect">
            <a:avLst/>
          </a:prstGeom>
        </p:spPr>
      </p:pic>
      <p:sp>
        <p:nvSpPr>
          <p:cNvPr id="12" name="テキスト ボックス 11"/>
          <p:cNvSpPr txBox="1"/>
          <p:nvPr/>
        </p:nvSpPr>
        <p:spPr>
          <a:xfrm>
            <a:off x="5077993" y="2542262"/>
            <a:ext cx="3456395" cy="646331"/>
          </a:xfrm>
          <a:prstGeom prst="rect">
            <a:avLst/>
          </a:prstGeom>
          <a:noFill/>
        </p:spPr>
        <p:txBody>
          <a:bodyPr wrap="none" rtlCol="0">
            <a:spAutoFit/>
          </a:bodyPr>
          <a:lstStyle/>
          <a:p>
            <a:r>
              <a:rPr lang="ja-JP" altLang="en-US" sz="3600" u="sng" dirty="0">
                <a:solidFill>
                  <a:prstClr val="black"/>
                </a:solidFill>
                <a:latin typeface="メイリオ" panose="020B0604030504040204" pitchFamily="50" charset="-128"/>
                <a:ea typeface="メイリオ" panose="020B0604030504040204" pitchFamily="50" charset="-128"/>
              </a:rPr>
              <a:t>（</a:t>
            </a:r>
            <a:r>
              <a:rPr lang="en-US" altLang="ja-JP" sz="3600" u="sng" dirty="0">
                <a:solidFill>
                  <a:prstClr val="black"/>
                </a:solidFill>
                <a:latin typeface="メイリオ" panose="020B0604030504040204" pitchFamily="50" charset="-128"/>
                <a:ea typeface="メイリオ" panose="020B0604030504040204" pitchFamily="50" charset="-128"/>
              </a:rPr>
              <a:t>CNB</a:t>
            </a:r>
            <a:r>
              <a:rPr lang="ja-JP" altLang="en-US" sz="3600" u="sng" dirty="0">
                <a:solidFill>
                  <a:prstClr val="black"/>
                </a:solidFill>
                <a:latin typeface="メイリオ" panose="020B0604030504040204" pitchFamily="50" charset="-128"/>
                <a:ea typeface="メイリオ" panose="020B0604030504040204" pitchFamily="50" charset="-128"/>
              </a:rPr>
              <a:t>）</a:t>
            </a:r>
            <a:r>
              <a:rPr lang="ja-JP" altLang="en-US" sz="3600" dirty="0">
                <a:solidFill>
                  <a:prstClr val="black"/>
                </a:solidFill>
                <a:latin typeface="メイリオ" panose="020B0604030504040204" pitchFamily="50" charset="-128"/>
                <a:ea typeface="メイリオ" panose="020B0604030504040204" pitchFamily="50" charset="-128"/>
              </a:rPr>
              <a:t>の提案</a:t>
            </a:r>
          </a:p>
        </p:txBody>
      </p:sp>
      <p:sp>
        <p:nvSpPr>
          <p:cNvPr id="13" name="テキスト ボックス 12"/>
          <p:cNvSpPr txBox="1"/>
          <p:nvPr/>
        </p:nvSpPr>
        <p:spPr>
          <a:xfrm>
            <a:off x="3419356" y="4957143"/>
            <a:ext cx="5724644" cy="923330"/>
          </a:xfrm>
          <a:prstGeom prst="rect">
            <a:avLst/>
          </a:prstGeom>
          <a:noFill/>
        </p:spPr>
        <p:txBody>
          <a:bodyPr wrap="none" rtlCol="0">
            <a:spAutoFit/>
          </a:bodyPr>
          <a:lstStyle/>
          <a:p>
            <a:r>
              <a:rPr lang="ja-JP" altLang="en-US" sz="3600" dirty="0">
                <a:solidFill>
                  <a:prstClr val="black"/>
                </a:solidFill>
                <a:latin typeface="メイリオ" panose="020B0604030504040204" pitchFamily="50" charset="-128"/>
                <a:ea typeface="メイリオ" panose="020B0604030504040204" pitchFamily="50" charset="-128"/>
              </a:rPr>
              <a:t>カーボン・オフセット拡大</a:t>
            </a:r>
          </a:p>
          <a:p>
            <a:endParaRPr lang="ja-JP" altLang="en-US" dirty="0">
              <a:solidFill>
                <a:prstClr val="black"/>
              </a:solidFill>
            </a:endParaRPr>
          </a:p>
        </p:txBody>
      </p:sp>
    </p:spTree>
    <p:extLst>
      <p:ext uri="{BB962C8B-B14F-4D97-AF65-F5344CB8AC3E}">
        <p14:creationId xmlns:p14="http://schemas.microsoft.com/office/powerpoint/2010/main" val="33273046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638038" y="5648589"/>
            <a:ext cx="3623878" cy="523220"/>
          </a:xfrm>
          <a:prstGeom prst="rect">
            <a:avLst/>
          </a:prstGeom>
          <a:noFill/>
        </p:spPr>
        <p:txBody>
          <a:bodyPr wrap="square" rtlCol="0">
            <a:spAutoFit/>
          </a:bodyPr>
          <a:lstStyle/>
          <a:p>
            <a:r>
              <a:rPr lang="en-US" altLang="ja-JP" sz="2800" b="1" dirty="0" smtClean="0">
                <a:solidFill>
                  <a:prstClr val="black"/>
                </a:solidFill>
                <a:latin typeface="メイリオ" panose="020B0604030504040204" pitchFamily="50" charset="-128"/>
                <a:ea typeface="メイリオ" panose="020B0604030504040204" pitchFamily="50" charset="-128"/>
              </a:rPr>
              <a:t>ZEB</a:t>
            </a:r>
            <a:r>
              <a:rPr lang="ja-JP" altLang="en-US" sz="1600" b="1" dirty="0" smtClean="0">
                <a:solidFill>
                  <a:prstClr val="black"/>
                </a:solidFill>
                <a:latin typeface="メイリオ" panose="020B0604030504040204" pitchFamily="50" charset="-128"/>
                <a:ea typeface="メイリオ" panose="020B0604030504040204" pitchFamily="50" charset="-128"/>
              </a:rPr>
              <a:t>（ゼロ・エネルギー・ビル）</a:t>
            </a:r>
            <a:endParaRPr lang="ja-JP" altLang="en-US" sz="1600" b="1" dirty="0">
              <a:solidFill>
                <a:prstClr val="black"/>
              </a:solidFill>
              <a:latin typeface="メイリオ" panose="020B0604030504040204" pitchFamily="50" charset="-128"/>
              <a:ea typeface="メイリオ" panose="020B0604030504040204" pitchFamily="50" charset="-128"/>
            </a:endParaRPr>
          </a:p>
        </p:txBody>
      </p:sp>
      <p:sp>
        <p:nvSpPr>
          <p:cNvPr id="15" name="角丸四角形 14"/>
          <p:cNvSpPr/>
          <p:nvPr/>
        </p:nvSpPr>
        <p:spPr>
          <a:xfrm>
            <a:off x="816777" y="1248931"/>
            <a:ext cx="8140989" cy="2247438"/>
          </a:xfrm>
          <a:prstGeom prst="round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 name="スライド番号プレースホルダー 3"/>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15</a:t>
            </a:fld>
            <a:endParaRPr lang="ja-JP" altLang="en-US" dirty="0">
              <a:solidFill>
                <a:prstClr val="black">
                  <a:tint val="75000"/>
                </a:prstClr>
              </a:solidFill>
            </a:endParaRPr>
          </a:p>
        </p:txBody>
      </p:sp>
      <p:sp>
        <p:nvSpPr>
          <p:cNvPr id="5" name="角丸四角形 4"/>
          <p:cNvSpPr/>
          <p:nvPr/>
        </p:nvSpPr>
        <p:spPr>
          <a:xfrm>
            <a:off x="38620" y="80349"/>
            <a:ext cx="9066759" cy="929227"/>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prstClr val="white"/>
                </a:solidFill>
                <a:latin typeface="メイリオ" panose="020B0604030504040204" pitchFamily="50" charset="-128"/>
                <a:ea typeface="メイリオ" panose="020B0604030504040204" pitchFamily="50" charset="-128"/>
              </a:rPr>
              <a:t>千代田区が構想するオフィスビルの</a:t>
            </a:r>
            <a:r>
              <a:rPr lang="en-US" altLang="ja-JP" sz="3200" b="1" dirty="0" smtClean="0">
                <a:solidFill>
                  <a:prstClr val="white"/>
                </a:solidFill>
                <a:latin typeface="メイリオ" panose="020B0604030504040204" pitchFamily="50" charset="-128"/>
                <a:ea typeface="メイリオ" panose="020B0604030504040204" pitchFamily="50" charset="-128"/>
              </a:rPr>
              <a:t>CO2</a:t>
            </a:r>
            <a:r>
              <a:rPr lang="ja-JP" altLang="en-US" sz="3200" b="1" dirty="0" smtClean="0">
                <a:solidFill>
                  <a:prstClr val="white"/>
                </a:solidFill>
                <a:latin typeface="メイリオ" panose="020B0604030504040204" pitchFamily="50" charset="-128"/>
                <a:ea typeface="メイリオ" panose="020B0604030504040204" pitchFamily="50" charset="-128"/>
              </a:rPr>
              <a:t>対策</a:t>
            </a:r>
            <a:endParaRPr lang="ja-JP" altLang="en-US" sz="3200" b="1" dirty="0">
              <a:solidFill>
                <a:prstClr val="white"/>
              </a:solidFill>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265442" y="1263529"/>
            <a:ext cx="8428054" cy="2123658"/>
          </a:xfrm>
          <a:prstGeom prst="rect">
            <a:avLst/>
          </a:prstGeom>
          <a:noFill/>
          <a:ln>
            <a:noFill/>
          </a:ln>
        </p:spPr>
        <p:txBody>
          <a:bodyPr wrap="square" rtlCol="0">
            <a:spAutoFit/>
          </a:bodyPr>
          <a:lstStyle/>
          <a:p>
            <a:pPr algn="ctr"/>
            <a:r>
              <a:rPr lang="ja-JP" altLang="en-US" sz="3200" dirty="0" smtClean="0">
                <a:solidFill>
                  <a:prstClr val="black"/>
                </a:solidFill>
                <a:latin typeface="メイリオ" panose="020B0604030504040204" pitchFamily="50" charset="-128"/>
                <a:ea typeface="メイリオ" panose="020B0604030504040204" pitchFamily="50" charset="-128"/>
              </a:rPr>
              <a:t>千代田区は、区内のオフィスビルへの</a:t>
            </a:r>
            <a:endParaRPr lang="en-US" altLang="ja-JP" sz="3200" dirty="0" smtClean="0">
              <a:solidFill>
                <a:prstClr val="black"/>
              </a:solidFill>
              <a:latin typeface="メイリオ" panose="020B0604030504040204" pitchFamily="50" charset="-128"/>
              <a:ea typeface="メイリオ" panose="020B0604030504040204" pitchFamily="50" charset="-128"/>
            </a:endParaRPr>
          </a:p>
          <a:p>
            <a:pPr algn="ctr"/>
            <a:r>
              <a:rPr lang="en-US" altLang="ja-JP" sz="3200" dirty="0" smtClean="0">
                <a:solidFill>
                  <a:prstClr val="black"/>
                </a:solidFill>
                <a:latin typeface="メイリオ" panose="020B0604030504040204" pitchFamily="50" charset="-128"/>
                <a:ea typeface="メイリオ" panose="020B0604030504040204" pitchFamily="50" charset="-128"/>
              </a:rPr>
              <a:t>CO2</a:t>
            </a:r>
            <a:r>
              <a:rPr lang="ja-JP" altLang="en-US" sz="3200" dirty="0">
                <a:solidFill>
                  <a:prstClr val="black"/>
                </a:solidFill>
                <a:latin typeface="メイリオ" panose="020B0604030504040204" pitchFamily="50" charset="-128"/>
                <a:ea typeface="メイリオ" panose="020B0604030504040204" pitchFamily="50" charset="-128"/>
              </a:rPr>
              <a:t>排出</a:t>
            </a:r>
            <a:r>
              <a:rPr lang="ja-JP" altLang="en-US" sz="3200" dirty="0" smtClean="0">
                <a:solidFill>
                  <a:prstClr val="black"/>
                </a:solidFill>
                <a:latin typeface="メイリオ" panose="020B0604030504040204" pitchFamily="50" charset="-128"/>
                <a:ea typeface="メイリオ" panose="020B0604030504040204" pitchFamily="50" charset="-128"/>
              </a:rPr>
              <a:t>削減対策として</a:t>
            </a:r>
            <a:endParaRPr lang="ja-JP" altLang="en-US" sz="3200" dirty="0">
              <a:solidFill>
                <a:prstClr val="black"/>
              </a:solidFill>
              <a:latin typeface="メイリオ" panose="020B0604030504040204" pitchFamily="50" charset="-128"/>
              <a:ea typeface="メイリオ" panose="020B0604030504040204" pitchFamily="50" charset="-128"/>
            </a:endParaRPr>
          </a:p>
          <a:p>
            <a:pPr algn="ctr"/>
            <a:r>
              <a:rPr lang="en-US" altLang="ja-JP" sz="3600" b="1" dirty="0">
                <a:solidFill>
                  <a:srgbClr val="FF6600"/>
                </a:solidFill>
                <a:latin typeface="メイリオ" panose="020B0604030504040204" pitchFamily="50" charset="-128"/>
                <a:ea typeface="メイリオ" panose="020B0604030504040204" pitchFamily="50" charset="-128"/>
              </a:rPr>
              <a:t>ZEB(</a:t>
            </a:r>
            <a:r>
              <a:rPr lang="ja-JP" altLang="en-US" sz="3600" b="1" dirty="0">
                <a:solidFill>
                  <a:srgbClr val="FF6600"/>
                </a:solidFill>
                <a:latin typeface="メイリオ" panose="020B0604030504040204" pitchFamily="50" charset="-128"/>
                <a:ea typeface="メイリオ" panose="020B0604030504040204" pitchFamily="50" charset="-128"/>
              </a:rPr>
              <a:t>ゼロ・</a:t>
            </a:r>
            <a:r>
              <a:rPr lang="ja-JP" altLang="en-US" sz="3600" b="1" dirty="0" smtClean="0">
                <a:solidFill>
                  <a:srgbClr val="FF6600"/>
                </a:solidFill>
                <a:latin typeface="メイリオ" panose="020B0604030504040204" pitchFamily="50" charset="-128"/>
                <a:ea typeface="メイリオ" panose="020B0604030504040204" pitchFamily="50" charset="-128"/>
              </a:rPr>
              <a:t>エネルギー・ビル</a:t>
            </a:r>
            <a:r>
              <a:rPr lang="en-US" altLang="ja-JP" sz="3600" b="1" dirty="0">
                <a:solidFill>
                  <a:srgbClr val="FF6600"/>
                </a:solidFill>
                <a:latin typeface="メイリオ" panose="020B0604030504040204" pitchFamily="50" charset="-128"/>
                <a:ea typeface="メイリオ" panose="020B0604030504040204" pitchFamily="50" charset="-128"/>
              </a:rPr>
              <a:t>)</a:t>
            </a:r>
            <a:r>
              <a:rPr lang="ja-JP" altLang="en-US" sz="3200" dirty="0" smtClean="0">
                <a:solidFill>
                  <a:prstClr val="black"/>
                </a:solidFill>
                <a:latin typeface="メイリオ" panose="020B0604030504040204" pitchFamily="50" charset="-128"/>
                <a:ea typeface="メイリオ" panose="020B0604030504040204" pitchFamily="50" charset="-128"/>
              </a:rPr>
              <a:t>の</a:t>
            </a:r>
            <a:endParaRPr lang="en-US" altLang="ja-JP" sz="3200" dirty="0" smtClean="0">
              <a:solidFill>
                <a:prstClr val="black"/>
              </a:solidFill>
              <a:latin typeface="メイリオ" panose="020B0604030504040204" pitchFamily="50" charset="-128"/>
              <a:ea typeface="メイリオ" panose="020B0604030504040204" pitchFamily="50" charset="-128"/>
            </a:endParaRPr>
          </a:p>
          <a:p>
            <a:pPr algn="ctr"/>
            <a:r>
              <a:rPr lang="ja-JP" altLang="en-US" sz="3200" dirty="0" smtClean="0">
                <a:solidFill>
                  <a:prstClr val="black"/>
                </a:solidFill>
                <a:latin typeface="メイリオ" panose="020B0604030504040204" pitchFamily="50" charset="-128"/>
                <a:ea typeface="メイリオ" panose="020B0604030504040204" pitchFamily="50" charset="-128"/>
              </a:rPr>
              <a:t>推進を</a:t>
            </a:r>
            <a:r>
              <a:rPr lang="ja-JP" altLang="en-US" sz="3200" dirty="0">
                <a:solidFill>
                  <a:prstClr val="black"/>
                </a:solidFill>
                <a:latin typeface="メイリオ" panose="020B0604030504040204" pitchFamily="50" charset="-128"/>
                <a:ea typeface="メイリオ" panose="020B0604030504040204" pitchFamily="50" charset="-128"/>
              </a:rPr>
              <a:t>検討して</a:t>
            </a:r>
            <a:r>
              <a:rPr lang="ja-JP" altLang="en-US" sz="3200" dirty="0" smtClean="0">
                <a:solidFill>
                  <a:prstClr val="black"/>
                </a:solidFill>
                <a:latin typeface="メイリオ" panose="020B0604030504040204" pitchFamily="50" charset="-128"/>
                <a:ea typeface="メイリオ" panose="020B0604030504040204" pitchFamily="50" charset="-128"/>
              </a:rPr>
              <a:t>いる。</a:t>
            </a:r>
            <a:endParaRPr lang="ja-JP" altLang="en-US" sz="3200" dirty="0">
              <a:solidFill>
                <a:prstClr val="black"/>
              </a:solidFill>
              <a:latin typeface="メイリオ" panose="020B0604030504040204" pitchFamily="50" charset="-128"/>
              <a:ea typeface="メイリオ" panose="020B0604030504040204" pitchFamily="50" charset="-128"/>
            </a:endParaRPr>
          </a:p>
        </p:txBody>
      </p:sp>
      <p:sp>
        <p:nvSpPr>
          <p:cNvPr id="6" name="円形吹き出し 5"/>
          <p:cNvSpPr/>
          <p:nvPr/>
        </p:nvSpPr>
        <p:spPr>
          <a:xfrm>
            <a:off x="5004258" y="4824127"/>
            <a:ext cx="3510570" cy="1293090"/>
          </a:xfrm>
          <a:prstGeom prst="wedgeEllipseCallout">
            <a:avLst>
              <a:gd name="adj1" fmla="val -71272"/>
              <a:gd name="adj2" fmla="val -45220"/>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省エネルギーによって</a:t>
            </a:r>
            <a:r>
              <a:rPr lang="ja-JP" altLang="en-US" b="1" dirty="0" smtClean="0">
                <a:solidFill>
                  <a:srgbClr val="0D920A"/>
                </a:solidFill>
                <a:latin typeface="メイリオ" panose="020B0604030504040204" pitchFamily="50" charset="-128"/>
                <a:ea typeface="メイリオ" panose="020B0604030504040204" pitchFamily="50" charset="-128"/>
                <a:cs typeface="メイリオ" panose="020B0604030504040204" pitchFamily="50" charset="-128"/>
              </a:rPr>
              <a:t>消費するエネルギー</a:t>
            </a:r>
            <a:endParaRPr lang="en-US" altLang="ja-JP" b="1" dirty="0" smtClean="0">
              <a:solidFill>
                <a:srgbClr val="0D920A"/>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smtClean="0">
                <a:solidFill>
                  <a:srgbClr val="0D920A"/>
                </a:solidFill>
                <a:latin typeface="メイリオ" panose="020B0604030504040204" pitchFamily="50" charset="-128"/>
                <a:ea typeface="メイリオ" panose="020B0604030504040204" pitchFamily="50" charset="-128"/>
                <a:cs typeface="メイリオ" panose="020B0604030504040204" pitchFamily="50" charset="-128"/>
              </a:rPr>
              <a:t>を減らす</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円形吹き出し 6"/>
          <p:cNvSpPr/>
          <p:nvPr/>
        </p:nvSpPr>
        <p:spPr>
          <a:xfrm>
            <a:off x="5010756" y="3270819"/>
            <a:ext cx="3504071" cy="1293090"/>
          </a:xfrm>
          <a:prstGeom prst="wedgeEllipseCallout">
            <a:avLst>
              <a:gd name="adj1" fmla="val -70541"/>
              <a:gd name="adj2" fmla="val 42091"/>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創エネルギーによって</a:t>
            </a:r>
            <a:r>
              <a:rPr lang="ja-JP" altLang="en-US" b="1" dirty="0" smtClean="0">
                <a:solidFill>
                  <a:srgbClr val="0D920A"/>
                </a:solidFill>
                <a:latin typeface="メイリオ" panose="020B0604030504040204" pitchFamily="50" charset="-128"/>
                <a:ea typeface="メイリオ" panose="020B0604030504040204" pitchFamily="50" charset="-128"/>
                <a:cs typeface="メイリオ" panose="020B0604030504040204" pitchFamily="50" charset="-128"/>
              </a:rPr>
              <a:t>使用するエネルギー</a:t>
            </a:r>
            <a:endParaRPr lang="en-US" altLang="ja-JP" b="1" dirty="0" smtClean="0">
              <a:solidFill>
                <a:srgbClr val="0D920A"/>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smtClean="0">
                <a:solidFill>
                  <a:srgbClr val="0D920A"/>
                </a:solidFill>
                <a:latin typeface="メイリオ" panose="020B0604030504040204" pitchFamily="50" charset="-128"/>
                <a:ea typeface="メイリオ" panose="020B0604030504040204" pitchFamily="50" charset="-128"/>
                <a:cs typeface="メイリオ" panose="020B0604030504040204" pitchFamily="50" charset="-128"/>
              </a:rPr>
              <a:t>を作る</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136478" y="6215940"/>
            <a:ext cx="9526137" cy="646331"/>
          </a:xfrm>
          <a:prstGeom prst="rect">
            <a:avLst/>
          </a:prstGeom>
          <a:solidFill>
            <a:schemeClr val="tx2"/>
          </a:solidFill>
        </p:spPr>
        <p:txBody>
          <a:bodyPr wrap="square" rtlCol="0">
            <a:spAutoFit/>
          </a:bodyPr>
          <a:lstStyle/>
          <a:p>
            <a:pPr algn="ctr"/>
            <a:r>
              <a:rPr lang="ja-JP" altLang="en-US" sz="32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運用時</a:t>
            </a:r>
            <a:r>
              <a:rPr lang="ja-JP" altLang="en-US" sz="28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36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エネルギー収支</a:t>
            </a:r>
            <a:r>
              <a:rPr lang="ja-JP" altLang="en-US" sz="28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36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ゼロ</a:t>
            </a:r>
            <a:r>
              <a:rPr lang="ja-JP" altLang="en-US" sz="28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28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する</a:t>
            </a:r>
            <a:r>
              <a:rPr lang="ja-JP" altLang="en-US" sz="36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ビル</a:t>
            </a:r>
            <a:endParaRPr lang="ja-JP" altLang="en-US" sz="36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 name="図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5461" y="3479229"/>
            <a:ext cx="3249033" cy="2169360"/>
          </a:xfrm>
          <a:prstGeom prst="rect">
            <a:avLst/>
          </a:prstGeom>
        </p:spPr>
      </p:pic>
    </p:spTree>
    <p:extLst>
      <p:ext uri="{BB962C8B-B14F-4D97-AF65-F5344CB8AC3E}">
        <p14:creationId xmlns:p14="http://schemas.microsoft.com/office/powerpoint/2010/main" val="23528411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
            <a:ext cx="9143999" cy="6858000"/>
          </a:xfrm>
          <a:prstGeom prst="rect">
            <a:avLst/>
          </a:prstGeom>
        </p:spPr>
      </p:pic>
      <p:sp>
        <p:nvSpPr>
          <p:cNvPr id="5" name="角丸四角形 4"/>
          <p:cNvSpPr/>
          <p:nvPr/>
        </p:nvSpPr>
        <p:spPr>
          <a:xfrm>
            <a:off x="108375" y="134409"/>
            <a:ext cx="8927243" cy="757121"/>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prstClr val="white"/>
                </a:solidFill>
                <a:latin typeface="メイリオ" panose="020B0604030504040204" pitchFamily="50" charset="-128"/>
                <a:ea typeface="メイリオ" panose="020B0604030504040204" pitchFamily="50" charset="-128"/>
              </a:rPr>
              <a:t>千代田区が構想するオフィスビルの</a:t>
            </a:r>
            <a:r>
              <a:rPr lang="en-US" altLang="ja-JP" sz="3200" b="1" dirty="0" smtClean="0">
                <a:solidFill>
                  <a:prstClr val="white"/>
                </a:solidFill>
                <a:latin typeface="メイリオ" panose="020B0604030504040204" pitchFamily="50" charset="-128"/>
                <a:ea typeface="メイリオ" panose="020B0604030504040204" pitchFamily="50" charset="-128"/>
              </a:rPr>
              <a:t>CO2</a:t>
            </a:r>
            <a:r>
              <a:rPr lang="ja-JP" altLang="en-US" sz="3200" b="1" dirty="0" smtClean="0">
                <a:solidFill>
                  <a:prstClr val="white"/>
                </a:solidFill>
                <a:latin typeface="メイリオ" panose="020B0604030504040204" pitchFamily="50" charset="-128"/>
                <a:ea typeface="メイリオ" panose="020B0604030504040204" pitchFamily="50" charset="-128"/>
              </a:rPr>
              <a:t>対策</a:t>
            </a:r>
            <a:endParaRPr lang="ja-JP" altLang="en-US" sz="3200" b="1" dirty="0">
              <a:solidFill>
                <a:prstClr val="white"/>
              </a:solidFill>
              <a:latin typeface="メイリオ" panose="020B0604030504040204" pitchFamily="50" charset="-128"/>
              <a:ea typeface="メイリオ" panose="020B0604030504040204" pitchFamily="50" charset="-128"/>
            </a:endParaRPr>
          </a:p>
        </p:txBody>
      </p:sp>
      <p:sp>
        <p:nvSpPr>
          <p:cNvPr id="3" name="正方形/長方形 2"/>
          <p:cNvSpPr/>
          <p:nvPr/>
        </p:nvSpPr>
        <p:spPr>
          <a:xfrm>
            <a:off x="-177421" y="2032000"/>
            <a:ext cx="9662615" cy="2801257"/>
          </a:xfrm>
          <a:prstGeom prst="rect">
            <a:avLst/>
          </a:prstGeom>
          <a:solidFill>
            <a:schemeClr val="bg1">
              <a:alpha val="67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586854" y="2170744"/>
            <a:ext cx="9976514" cy="2554545"/>
          </a:xfrm>
          <a:prstGeom prst="rect">
            <a:avLst/>
          </a:prstGeom>
          <a:noFill/>
        </p:spPr>
        <p:txBody>
          <a:bodyPr wrap="square" rtlCol="0">
            <a:spAutoFit/>
          </a:bodyPr>
          <a:lstStyle/>
          <a:p>
            <a:pPr algn="ctr">
              <a:lnSpc>
                <a:spcPts val="4800"/>
              </a:lnSpc>
            </a:pPr>
            <a:r>
              <a:rPr lang="ja-JP" altLang="en-US" sz="3200" dirty="0" smtClean="0">
                <a:latin typeface="メイリオ" panose="020B0604030504040204" pitchFamily="50" charset="-128"/>
                <a:ea typeface="メイリオ" panose="020B0604030504040204" pitchFamily="50" charset="-128"/>
              </a:rPr>
              <a:t>千代田</a:t>
            </a:r>
            <a:r>
              <a:rPr kumimoji="1" lang="ja-JP" altLang="en-US" sz="3200" dirty="0" smtClean="0">
                <a:latin typeface="メイリオ" panose="020B0604030504040204" pitchFamily="50" charset="-128"/>
                <a:ea typeface="メイリオ" panose="020B0604030504040204" pitchFamily="50" charset="-128"/>
              </a:rPr>
              <a:t>区は</a:t>
            </a:r>
            <a:r>
              <a:rPr kumimoji="1" lang="en-US" altLang="ja-JP" sz="3200" dirty="0" smtClean="0">
                <a:latin typeface="メイリオ" panose="020B0604030504040204" pitchFamily="50" charset="-128"/>
                <a:ea typeface="メイリオ" panose="020B0604030504040204" pitchFamily="50" charset="-128"/>
              </a:rPr>
              <a:t>ZEB</a:t>
            </a:r>
            <a:r>
              <a:rPr kumimoji="1" lang="ja-JP" altLang="en-US" sz="3200" dirty="0" smtClean="0">
                <a:latin typeface="メイリオ" panose="020B0604030504040204" pitchFamily="50" charset="-128"/>
                <a:ea typeface="メイリオ" panose="020B0604030504040204" pitchFamily="50" charset="-128"/>
              </a:rPr>
              <a:t>の推進のため</a:t>
            </a:r>
            <a:endParaRPr kumimoji="1" lang="en-US" altLang="ja-JP" sz="3200" dirty="0" smtClean="0">
              <a:latin typeface="メイリオ" panose="020B0604030504040204" pitchFamily="50" charset="-128"/>
              <a:ea typeface="メイリオ" panose="020B0604030504040204" pitchFamily="50" charset="-128"/>
            </a:endParaRPr>
          </a:p>
          <a:p>
            <a:pPr algn="ctr">
              <a:lnSpc>
                <a:spcPts val="4800"/>
              </a:lnSpc>
            </a:pPr>
            <a:r>
              <a:rPr lang="en-US" altLang="ja-JP" sz="3200" dirty="0">
                <a:latin typeface="メイリオ" panose="020B0604030504040204" pitchFamily="50" charset="-128"/>
                <a:ea typeface="メイリオ" panose="020B0604030504040204" pitchFamily="50" charset="-128"/>
              </a:rPr>
              <a:t>(</a:t>
            </a:r>
            <a:r>
              <a:rPr lang="ja-JP" altLang="en-US" sz="3200" dirty="0" smtClean="0">
                <a:latin typeface="メイリオ" panose="020B0604030504040204" pitchFamily="50" charset="-128"/>
                <a:ea typeface="メイリオ" panose="020B0604030504040204" pitchFamily="50" charset="-128"/>
              </a:rPr>
              <a:t>仮称</a:t>
            </a:r>
            <a:r>
              <a:rPr lang="en-US" altLang="ja-JP" sz="3200" dirty="0">
                <a:latin typeface="メイリオ" panose="020B0604030504040204" pitchFamily="50" charset="-128"/>
                <a:ea typeface="メイリオ" panose="020B0604030504040204" pitchFamily="50" charset="-128"/>
              </a:rPr>
              <a:t>)</a:t>
            </a:r>
            <a:r>
              <a:rPr lang="ja-JP" altLang="en-US" sz="3200" dirty="0" smtClean="0">
                <a:latin typeface="メイリオ" panose="020B0604030504040204" pitchFamily="50" charset="-128"/>
                <a:ea typeface="メイリオ" panose="020B0604030504040204" pitchFamily="50" charset="-128"/>
              </a:rPr>
              <a:t>ちよだエコセンター設立構想のなかで</a:t>
            </a:r>
            <a:endParaRPr kumimoji="1" lang="en-US" altLang="ja-JP" sz="800" dirty="0" smtClean="0">
              <a:latin typeface="メイリオ" panose="020B0604030504040204" pitchFamily="50" charset="-128"/>
              <a:ea typeface="メイリオ" panose="020B0604030504040204" pitchFamily="50" charset="-128"/>
            </a:endParaRPr>
          </a:p>
          <a:p>
            <a:pPr algn="ctr">
              <a:lnSpc>
                <a:spcPts val="4800"/>
              </a:lnSpc>
            </a:pPr>
            <a:r>
              <a:rPr lang="ja-JP" altLang="en-US" sz="3600" b="1" dirty="0" smtClean="0">
                <a:solidFill>
                  <a:srgbClr val="FF6600"/>
                </a:solidFill>
                <a:latin typeface="メイリオ" panose="020B0604030504040204" pitchFamily="50" charset="-128"/>
                <a:ea typeface="メイリオ" panose="020B0604030504040204" pitchFamily="50" charset="-128"/>
              </a:rPr>
              <a:t>エコセンター</a:t>
            </a:r>
            <a:r>
              <a:rPr kumimoji="1" lang="ja-JP" altLang="en-US" sz="3600" b="1" dirty="0" smtClean="0">
                <a:solidFill>
                  <a:srgbClr val="FF6600"/>
                </a:solidFill>
                <a:latin typeface="メイリオ" panose="020B0604030504040204" pitchFamily="50" charset="-128"/>
                <a:ea typeface="メイリオ" panose="020B0604030504040204" pitchFamily="50" charset="-128"/>
              </a:rPr>
              <a:t>を</a:t>
            </a:r>
            <a:r>
              <a:rPr kumimoji="1" lang="en-US" altLang="ja-JP" sz="4000" b="1" dirty="0" smtClean="0">
                <a:solidFill>
                  <a:srgbClr val="FF6600"/>
                </a:solidFill>
                <a:latin typeface="メイリオ" panose="020B0604030504040204" pitchFamily="50" charset="-128"/>
                <a:ea typeface="メイリオ" panose="020B0604030504040204" pitchFamily="50" charset="-128"/>
              </a:rPr>
              <a:t>ZEB</a:t>
            </a:r>
            <a:r>
              <a:rPr lang="ja-JP" altLang="en-US" sz="4000" b="1" dirty="0" smtClean="0">
                <a:solidFill>
                  <a:srgbClr val="FF6600"/>
                </a:solidFill>
                <a:latin typeface="メイリオ" panose="020B0604030504040204" pitchFamily="50" charset="-128"/>
                <a:ea typeface="メイリオ" panose="020B0604030504040204" pitchFamily="50" charset="-128"/>
              </a:rPr>
              <a:t>の中に置くこと</a:t>
            </a:r>
          </a:p>
          <a:p>
            <a:pPr algn="ctr">
              <a:lnSpc>
                <a:spcPts val="4800"/>
              </a:lnSpc>
            </a:pPr>
            <a:r>
              <a:rPr kumimoji="1" lang="ja-JP" altLang="en-US" sz="3600" dirty="0" smtClean="0">
                <a:latin typeface="メイリオ" panose="020B0604030504040204" pitchFamily="50" charset="-128"/>
                <a:ea typeface="メイリオ" panose="020B0604030504040204" pitchFamily="50" charset="-128"/>
              </a:rPr>
              <a:t>を計画している。</a:t>
            </a:r>
            <a:endParaRPr kumimoji="1" lang="en-US" altLang="ja-JP" sz="3600" dirty="0" smtClean="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6667551" y="6321641"/>
            <a:ext cx="2299027" cy="369332"/>
          </a:xfrm>
          <a:prstGeom prst="rect">
            <a:avLst/>
          </a:prstGeom>
          <a:solidFill>
            <a:schemeClr val="bg1">
              <a:alpha val="38000"/>
            </a:schemeClr>
          </a:solidFill>
        </p:spPr>
        <p:txBody>
          <a:bodyPr wrap="none" rtlCol="0">
            <a:spAutoFit/>
          </a:bodyPr>
          <a:lstStyle/>
          <a:p>
            <a:r>
              <a:rPr kumimoji="1" lang="ja-JP" altLang="en-US" dirty="0" smtClean="0"/>
              <a:t>大成建設　</a:t>
            </a:r>
            <a:r>
              <a:rPr kumimoji="1" lang="en-US" altLang="ja-JP" dirty="0" smtClean="0"/>
              <a:t>ZEB</a:t>
            </a:r>
            <a:r>
              <a:rPr kumimoji="1" lang="ja-JP" altLang="en-US" dirty="0" smtClean="0"/>
              <a:t>実証棟</a:t>
            </a:r>
            <a:endParaRPr kumimoji="1" lang="ja-JP" altLang="en-US" dirty="0"/>
          </a:p>
        </p:txBody>
      </p:sp>
    </p:spTree>
    <p:extLst>
      <p:ext uri="{BB962C8B-B14F-4D97-AF65-F5344CB8AC3E}">
        <p14:creationId xmlns:p14="http://schemas.microsoft.com/office/powerpoint/2010/main" val="4058271557"/>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吹き出し 5"/>
          <p:cNvSpPr/>
          <p:nvPr/>
        </p:nvSpPr>
        <p:spPr>
          <a:xfrm>
            <a:off x="174952" y="3553755"/>
            <a:ext cx="8885669" cy="3198735"/>
          </a:xfrm>
          <a:prstGeom prst="wedgeRectCallout">
            <a:avLst>
              <a:gd name="adj1" fmla="val -24415"/>
              <a:gd name="adj2" fmla="val -49477"/>
            </a:avLst>
          </a:prstGeom>
          <a:solidFill>
            <a:schemeClr val="tx2">
              <a:alpha val="15000"/>
            </a:schemeClr>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角丸四角形 4"/>
          <p:cNvSpPr/>
          <p:nvPr/>
        </p:nvSpPr>
        <p:spPr>
          <a:xfrm>
            <a:off x="327665" y="150127"/>
            <a:ext cx="8440304" cy="81886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ZEB</a:t>
            </a:r>
            <a:r>
              <a:rPr kumimoji="1"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の推進はあくまでもエネルギー対策事業</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174952" y="3702776"/>
            <a:ext cx="8745731" cy="1261884"/>
          </a:xfrm>
          <a:prstGeom prst="rect">
            <a:avLst/>
          </a:prstGeom>
          <a:noFill/>
        </p:spPr>
        <p:txBody>
          <a:bodyPr wrap="square" rtlCol="0">
            <a:spAutoFit/>
          </a:bodyPr>
          <a:lstStyle/>
          <a:p>
            <a:r>
              <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rPr>
              <a:t>LCA</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（ライフサイクルアセスメント）とは？</a:t>
            </a:r>
            <a:endPar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製品（建築物）に</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関する</a:t>
            </a:r>
            <a:r>
              <a:rPr lang="ja-JP" altLang="en-US" sz="2400" b="1" u="sng"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資源の調達</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から</a:t>
            </a:r>
            <a:r>
              <a:rPr lang="ja-JP" altLang="en-US" sz="2400" b="1" u="sng"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廃棄</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までの　　　  </a:t>
            </a:r>
          </a:p>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全て</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の環境影響を評価する</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こと。</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280615" y="1040550"/>
            <a:ext cx="8494633" cy="2677656"/>
          </a:xfrm>
          <a:prstGeom prst="rect">
            <a:avLst/>
          </a:prstGeom>
          <a:noFill/>
        </p:spPr>
        <p:txBody>
          <a:bodyPr wrap="none" rtlCol="0">
            <a:spAutoFit/>
          </a:bodyPr>
          <a:lstStyle/>
          <a:p>
            <a:pPr algn="ctr">
              <a:lnSpc>
                <a:spcPct val="150000"/>
              </a:lnSpc>
            </a:pPr>
            <a:r>
              <a:rPr kumimoji="1"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運用時におけるエネルギー収支ではなく</a:t>
            </a:r>
            <a:endParaRPr kumimoji="1" lang="en-US" altLang="ja-JP" sz="36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50000"/>
              </a:lnSpc>
            </a:pPr>
            <a:r>
              <a:rPr kumimoji="1" lang="en-US" altLang="ja-JP" sz="40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LCA</a:t>
            </a:r>
            <a:r>
              <a:rPr kumimoji="1"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で</a:t>
            </a:r>
            <a:r>
              <a:rPr kumimoji="1" lang="en-US" altLang="ja-JP" sz="3600" dirty="0" smtClean="0">
                <a:latin typeface="メイリオ" panose="020B0604030504040204" pitchFamily="50" charset="-128"/>
                <a:ea typeface="メイリオ" panose="020B0604030504040204" pitchFamily="50" charset="-128"/>
                <a:cs typeface="メイリオ" panose="020B0604030504040204" pitchFamily="50" charset="-128"/>
              </a:rPr>
              <a:t>CO2</a:t>
            </a:r>
            <a:r>
              <a:rPr kumimoji="1"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収支を見てみると</a:t>
            </a:r>
            <a:endParaRPr kumimoji="1" lang="en-US" altLang="ja-JP" sz="36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50000"/>
              </a:lnSpc>
            </a:pPr>
            <a:r>
              <a:rPr kumimoji="1"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どうなるのだろうか・・・</a:t>
            </a:r>
            <a:endParaRPr kumimoji="1" lang="en-US" altLang="ja-JP" sz="3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075" name="Picture 3" descr="C:\Users\user\Desktop\56c43e978b04f4aafb0a3bdb56c262e3_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26546" y="5026253"/>
            <a:ext cx="1874221" cy="124167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user\Desktop\photo0000-5007 (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0696" y="5026253"/>
            <a:ext cx="1923468" cy="127818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user\Desktop\photo0000-528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13545" y="5026253"/>
            <a:ext cx="1923467" cy="1278184"/>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user\Desktop\photo0000-344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7216" y="4983360"/>
            <a:ext cx="1923467" cy="1278183"/>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80615" y="6379237"/>
            <a:ext cx="3416320" cy="369332"/>
          </a:xfrm>
          <a:prstGeom prst="rect">
            <a:avLst/>
          </a:prstGeom>
          <a:noFill/>
        </p:spPr>
        <p:txBody>
          <a:bodyPr wrap="none" rtlCol="0">
            <a:spAutoFit/>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資源の調達から廃棄までの流れ</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570974136"/>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18</a:t>
            </a:fld>
            <a:endParaRPr lang="ja-JP" altLang="en-US" dirty="0">
              <a:solidFill>
                <a:prstClr val="black">
                  <a:tint val="75000"/>
                </a:prstClr>
              </a:solidFill>
            </a:endParaRPr>
          </a:p>
        </p:txBody>
      </p:sp>
      <p:cxnSp>
        <p:nvCxnSpPr>
          <p:cNvPr id="6" name="直線コネクタ 5"/>
          <p:cNvCxnSpPr/>
          <p:nvPr/>
        </p:nvCxnSpPr>
        <p:spPr>
          <a:xfrm>
            <a:off x="820615" y="5849815"/>
            <a:ext cx="738554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2145321" y="5017478"/>
            <a:ext cx="1441939" cy="832338"/>
          </a:xfrm>
          <a:prstGeom prst="rect">
            <a:avLst/>
          </a:prstGeom>
          <a:solidFill>
            <a:schemeClr val="accent6">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建設時</a:t>
            </a:r>
            <a:endPar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2145320" y="2497015"/>
            <a:ext cx="1441939" cy="2520463"/>
          </a:xfrm>
          <a:prstGeom prst="rect">
            <a:avLst/>
          </a:prstGeom>
          <a:solidFill>
            <a:schemeClr val="accent3">
              <a:lumMod val="20000"/>
              <a:lumOff val="8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運用時</a:t>
            </a:r>
            <a:endParaRPr lang="ja-JP" altLang="en-US"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2145321" y="2133599"/>
            <a:ext cx="1441938" cy="363415"/>
          </a:xfrm>
          <a:prstGeom prst="rect">
            <a:avLst/>
          </a:prstGeom>
          <a:solidFill>
            <a:schemeClr val="tx2">
              <a:lumMod val="20000"/>
              <a:lumOff val="80000"/>
            </a:schemeClr>
          </a:solidFill>
          <a:ln w="5715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解体時</a:t>
            </a:r>
            <a:endParaRPr lang="ja-JP" altLang="en-US" b="1"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5181598" y="5017478"/>
            <a:ext cx="1418492" cy="832337"/>
          </a:xfrm>
          <a:prstGeom prst="rect">
            <a:avLst/>
          </a:prstGeom>
          <a:solidFill>
            <a:schemeClr val="accent6">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建設時</a:t>
            </a:r>
            <a:endParaRPr lang="en-US" altLang="ja-JP"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5169874" y="2497015"/>
            <a:ext cx="1441939" cy="2526326"/>
          </a:xfrm>
          <a:prstGeom prst="rect">
            <a:avLst/>
          </a:prstGeom>
          <a:solidFill>
            <a:schemeClr val="accent3">
              <a:lumMod val="20000"/>
              <a:lumOff val="8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運用時</a:t>
            </a:r>
            <a:endParaRPr lang="ja-JP" altLang="en-US"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5169875" y="2133597"/>
            <a:ext cx="1441938" cy="363415"/>
          </a:xfrm>
          <a:prstGeom prst="rect">
            <a:avLst/>
          </a:prstGeom>
          <a:solidFill>
            <a:schemeClr val="tx2">
              <a:lumMod val="20000"/>
              <a:lumOff val="80000"/>
            </a:schemeClr>
          </a:solidFill>
          <a:ln w="5715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解体時</a:t>
            </a:r>
            <a:endParaRPr lang="ja-JP" altLang="en-US" b="1"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2196875" y="5990492"/>
            <a:ext cx="1338828" cy="369332"/>
          </a:xfrm>
          <a:prstGeom prst="rect">
            <a:avLst/>
          </a:prstGeom>
          <a:noFill/>
        </p:spPr>
        <p:txBody>
          <a:bodyPr wrap="none" rtlCol="0">
            <a:spAutoFit/>
          </a:bodyPr>
          <a:lstStyle/>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従来のビル</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p:cNvSpPr txBox="1"/>
          <p:nvPr/>
        </p:nvSpPr>
        <p:spPr>
          <a:xfrm>
            <a:off x="5574090" y="5990492"/>
            <a:ext cx="633507" cy="369332"/>
          </a:xfrm>
          <a:prstGeom prst="rect">
            <a:avLst/>
          </a:prstGeom>
          <a:noFill/>
        </p:spPr>
        <p:txBody>
          <a:bodyPr wrap="none" rtlCol="0">
            <a:spAutoFit/>
          </a:bodyPr>
          <a:lstStyle/>
          <a:p>
            <a:r>
              <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ZEB</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1" name="直線コネクタ 20"/>
          <p:cNvCxnSpPr/>
          <p:nvPr/>
        </p:nvCxnSpPr>
        <p:spPr>
          <a:xfrm>
            <a:off x="1277815" y="1840523"/>
            <a:ext cx="0" cy="47126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601989" y="1471191"/>
            <a:ext cx="1351652" cy="369332"/>
          </a:xfrm>
          <a:prstGeom prst="rect">
            <a:avLst/>
          </a:prstGeom>
          <a:noFill/>
        </p:spPr>
        <p:txBody>
          <a:bodyPr wrap="none" rtlCol="0">
            <a:spAutoFit/>
          </a:bodyPr>
          <a:lstStyle/>
          <a:p>
            <a:r>
              <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排出量</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p:cNvSpPr/>
          <p:nvPr/>
        </p:nvSpPr>
        <p:spPr>
          <a:xfrm>
            <a:off x="5169876" y="3786556"/>
            <a:ext cx="1441937" cy="1236785"/>
          </a:xfrm>
          <a:prstGeom prst="rect">
            <a:avLst/>
          </a:prstGeom>
          <a:solidFill>
            <a:schemeClr val="accent3">
              <a:lumMod val="20000"/>
              <a:lumOff val="8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運用時</a:t>
            </a:r>
            <a:endParaRPr lang="ja-JP" altLang="en-US" b="1"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24"/>
          <p:cNvSpPr/>
          <p:nvPr/>
        </p:nvSpPr>
        <p:spPr>
          <a:xfrm>
            <a:off x="6635256" y="3757244"/>
            <a:ext cx="1418492" cy="1260233"/>
          </a:xfrm>
          <a:prstGeom prst="rect">
            <a:avLst/>
          </a:prstGeom>
          <a:solidFill>
            <a:schemeClr val="accent6">
              <a:lumMod val="20000"/>
              <a:lumOff val="8000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再生可能</a:t>
            </a:r>
            <a:endParaRPr lang="en-US" altLang="ja-JP"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エネルギーの活用</a:t>
            </a:r>
            <a:endParaRPr lang="en-US" altLang="ja-JP"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p:cNvSpPr txBox="1"/>
          <p:nvPr/>
        </p:nvSpPr>
        <p:spPr>
          <a:xfrm>
            <a:off x="4513379" y="2892697"/>
            <a:ext cx="2723823" cy="738664"/>
          </a:xfrm>
          <a:prstGeom prst="rect">
            <a:avLst/>
          </a:prstGeom>
          <a:noFill/>
        </p:spPr>
        <p:txBody>
          <a:bodyPr wrap="none" rtlCol="0">
            <a:spAutoFit/>
          </a:bodyPr>
          <a:lstStyle/>
          <a:p>
            <a:pPr algn="ct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省エネ機器の導入により</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2400" b="1" dirty="0" smtClean="0">
                <a:solidFill>
                  <a:srgbClr val="0D920A"/>
                </a:solidFill>
                <a:latin typeface="メイリオ" panose="020B0604030504040204" pitchFamily="50" charset="-128"/>
                <a:ea typeface="メイリオ" panose="020B0604030504040204" pitchFamily="50" charset="-128"/>
                <a:cs typeface="メイリオ" panose="020B0604030504040204" pitchFamily="50" charset="-128"/>
              </a:rPr>
              <a:t>CO</a:t>
            </a:r>
            <a:r>
              <a:rPr lang="ja-JP" altLang="en-US" sz="2400" b="1" dirty="0" smtClean="0">
                <a:solidFill>
                  <a:srgbClr val="0D920A"/>
                </a:solidFill>
                <a:latin typeface="メイリオ" panose="020B0604030504040204" pitchFamily="50" charset="-128"/>
                <a:ea typeface="メイリオ" panose="020B0604030504040204" pitchFamily="50" charset="-128"/>
                <a:cs typeface="メイリオ" panose="020B0604030504040204" pitchFamily="50" charset="-128"/>
              </a:rPr>
              <a:t>２排出量削減</a:t>
            </a:r>
            <a:endParaRPr lang="ja-JP" altLang="en-US" sz="2400" b="1" dirty="0">
              <a:solidFill>
                <a:srgbClr val="0D920A"/>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a:xfrm>
            <a:off x="4576162" y="2969480"/>
            <a:ext cx="2954655" cy="1200329"/>
          </a:xfrm>
          <a:prstGeom prst="rect">
            <a:avLst/>
          </a:prstGeom>
          <a:noFill/>
        </p:spPr>
        <p:txBody>
          <a:bodyPr wrap="none" rtlCol="0">
            <a:spAutoFit/>
          </a:bodyPr>
          <a:lstStyle/>
          <a:p>
            <a:pPr algn="ctr"/>
            <a:r>
              <a:rPr lang="ja-JP" altLang="en-US" sz="24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建設・解体時</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24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24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排出量</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無視してよいのか？</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角丸四角形 1"/>
          <p:cNvSpPr/>
          <p:nvPr/>
        </p:nvSpPr>
        <p:spPr>
          <a:xfrm>
            <a:off x="456436" y="113061"/>
            <a:ext cx="8239452" cy="841419"/>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ZEB</a:t>
            </a:r>
            <a:r>
              <a:rPr lang="ja-JP" altLang="en-US"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排出量を見てみよう！</a:t>
            </a:r>
          </a:p>
        </p:txBody>
      </p:sp>
    </p:spTree>
    <p:extLst>
      <p:ext uri="{BB962C8B-B14F-4D97-AF65-F5344CB8AC3E}">
        <p14:creationId xmlns:p14="http://schemas.microsoft.com/office/powerpoint/2010/main" val="1962745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xit" presetSubtype="0" fill="hold" grpId="0" nodeType="clickEffect">
                                  <p:stCondLst>
                                    <p:cond delay="0"/>
                                  </p:stCondLst>
                                  <p:childTnLst>
                                    <p:animEffect transition="out" filter="fade">
                                      <p:cBhvr>
                                        <p:cTn id="14" dur="500"/>
                                        <p:tgtEl>
                                          <p:spTgt spid="16"/>
                                        </p:tgtEl>
                                      </p:cBhvr>
                                    </p:animEffect>
                                    <p:anim calcmode="lin" valueType="num">
                                      <p:cBhvr>
                                        <p:cTn id="15" dur="500"/>
                                        <p:tgtEl>
                                          <p:spTgt spid="16"/>
                                        </p:tgtEl>
                                        <p:attrNameLst>
                                          <p:attrName>ppt_x</p:attrName>
                                        </p:attrNameLst>
                                      </p:cBhvr>
                                      <p:tavLst>
                                        <p:tav tm="0">
                                          <p:val>
                                            <p:strVal val="ppt_x"/>
                                          </p:val>
                                        </p:tav>
                                        <p:tav tm="100000">
                                          <p:val>
                                            <p:strVal val="ppt_x"/>
                                          </p:val>
                                        </p:tav>
                                      </p:tavLst>
                                    </p:anim>
                                    <p:anim calcmode="lin" valueType="num">
                                      <p:cBhvr>
                                        <p:cTn id="16" dur="500"/>
                                        <p:tgtEl>
                                          <p:spTgt spid="16"/>
                                        </p:tgtEl>
                                        <p:attrNameLst>
                                          <p:attrName>ppt_y</p:attrName>
                                        </p:attrNameLst>
                                      </p:cBhvr>
                                      <p:tavLst>
                                        <p:tav tm="0">
                                          <p:val>
                                            <p:strVal val="ppt_y"/>
                                          </p:val>
                                        </p:tav>
                                        <p:tav tm="100000">
                                          <p:val>
                                            <p:strVal val="ppt_y+.1"/>
                                          </p:val>
                                        </p:tav>
                                      </p:tavLst>
                                    </p:anim>
                                    <p:set>
                                      <p:cBhvr>
                                        <p:cTn id="17" dur="1" fill="hold">
                                          <p:stCondLst>
                                            <p:cond delay="499"/>
                                          </p:stCondLst>
                                        </p:cTn>
                                        <p:tgtEl>
                                          <p:spTgt spid="16"/>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xit" presetSubtype="0" fill="hold" grpId="1" nodeType="withEffect">
                                  <p:stCondLst>
                                    <p:cond delay="0"/>
                                  </p:stCondLst>
                                  <p:childTnLst>
                                    <p:animEffect transition="out" filter="fade">
                                      <p:cBhvr>
                                        <p:cTn id="31" dur="500"/>
                                        <p:tgtEl>
                                          <p:spTgt spid="27"/>
                                        </p:tgtEl>
                                      </p:cBhvr>
                                    </p:animEffect>
                                    <p:set>
                                      <p:cBhvr>
                                        <p:cTn id="32" dur="1" fill="hold">
                                          <p:stCondLst>
                                            <p:cond delay="499"/>
                                          </p:stCondLst>
                                        </p:cTn>
                                        <p:tgtEl>
                                          <p:spTgt spid="2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5" presetClass="path" presetSubtype="0" accel="50000" decel="50000" fill="hold" grpId="1" nodeType="clickEffect">
                                  <p:stCondLst>
                                    <p:cond delay="0"/>
                                  </p:stCondLst>
                                  <p:childTnLst>
                                    <p:animMotion origin="layout" path="M 5E-6 4.85549E-6 L -0.15678 4.85549E-6 " pathEditMode="relative" rAng="0" ptsTypes="AA">
                                      <p:cBhvr>
                                        <p:cTn id="36" dur="1000" fill="hold"/>
                                        <p:tgtEl>
                                          <p:spTgt spid="25"/>
                                        </p:tgtEl>
                                        <p:attrNameLst>
                                          <p:attrName>ppt_x</p:attrName>
                                          <p:attrName>ppt_y</p:attrName>
                                        </p:attrNameLst>
                                      </p:cBhvr>
                                      <p:rCtr x="-7847" y="0"/>
                                    </p:animMotion>
                                  </p:childTnLst>
                                </p:cTn>
                              </p:par>
                              <p:par>
                                <p:cTn id="37" presetID="10" presetClass="exit" presetSubtype="0" fill="hold" grpId="1" nodeType="withEffect">
                                  <p:stCondLst>
                                    <p:cond delay="500"/>
                                  </p:stCondLst>
                                  <p:childTnLst>
                                    <p:animEffect transition="out" filter="fade">
                                      <p:cBhvr>
                                        <p:cTn id="38" dur="500"/>
                                        <p:tgtEl>
                                          <p:spTgt spid="24"/>
                                        </p:tgtEl>
                                      </p:cBhvr>
                                    </p:animEffect>
                                    <p:set>
                                      <p:cBhvr>
                                        <p:cTn id="39" dur="1" fill="hold">
                                          <p:stCondLst>
                                            <p:cond delay="499"/>
                                          </p:stCondLst>
                                        </p:cTn>
                                        <p:tgtEl>
                                          <p:spTgt spid="2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2" nodeType="clickEffect">
                                  <p:stCondLst>
                                    <p:cond delay="0"/>
                                  </p:stCondLst>
                                  <p:childTnLst>
                                    <p:animEffect transition="out" filter="fade">
                                      <p:cBhvr>
                                        <p:cTn id="43" dur="500"/>
                                        <p:tgtEl>
                                          <p:spTgt spid="25"/>
                                        </p:tgtEl>
                                      </p:cBhvr>
                                    </p:animEffect>
                                    <p:set>
                                      <p:cBhvr>
                                        <p:cTn id="44" dur="1" fill="hold">
                                          <p:stCondLst>
                                            <p:cond delay="499"/>
                                          </p:stCondLst>
                                        </p:cTn>
                                        <p:tgtEl>
                                          <p:spTgt spid="2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8.33333E-7 5.55112E-17 L -8.33333E-7 0.3662 " pathEditMode="relative" rAng="0" ptsTypes="AA">
                                      <p:cBhvr>
                                        <p:cTn id="48" dur="1000" fill="hold"/>
                                        <p:tgtEl>
                                          <p:spTgt spid="17"/>
                                        </p:tgtEl>
                                        <p:attrNameLst>
                                          <p:attrName>ppt_x</p:attrName>
                                          <p:attrName>ppt_y</p:attrName>
                                        </p:attrNameLst>
                                      </p:cBhvr>
                                      <p:rCtr x="0" y="18310"/>
                                    </p:animMotion>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6" grpId="1" animBg="1"/>
      <p:bldP spid="17" grpId="0" animBg="1"/>
      <p:bldP spid="17" grpId="1" animBg="1"/>
      <p:bldP spid="24" grpId="0" animBg="1"/>
      <p:bldP spid="24" grpId="1" animBg="1"/>
      <p:bldP spid="25" grpId="0" animBg="1"/>
      <p:bldP spid="25" grpId="1" animBg="1"/>
      <p:bldP spid="25" grpId="2" animBg="1"/>
      <p:bldP spid="27" grpId="0"/>
      <p:bldP spid="27" grpId="1"/>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4336" y="1584724"/>
            <a:ext cx="6150512" cy="5096698"/>
          </a:xfrm>
          <a:prstGeom prst="rect">
            <a:avLst/>
          </a:prstGeom>
        </p:spPr>
      </p:pic>
      <p:sp>
        <p:nvSpPr>
          <p:cNvPr id="9" name="テキスト ボックス 8"/>
          <p:cNvSpPr txBox="1"/>
          <p:nvPr/>
        </p:nvSpPr>
        <p:spPr>
          <a:xfrm>
            <a:off x="0" y="2266249"/>
            <a:ext cx="5721532" cy="1569660"/>
          </a:xfrm>
          <a:prstGeom prst="rect">
            <a:avLst/>
          </a:prstGeom>
          <a:noFill/>
        </p:spPr>
        <p:txBody>
          <a:bodyPr wrap="square" rtlCol="0">
            <a:spAutoFit/>
          </a:bodyPr>
          <a:lstStyle/>
          <a:p>
            <a:pPr algn="ctr"/>
            <a:r>
              <a:rPr lang="en-US" altLang="ja-JP"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ZEB</a:t>
            </a:r>
            <a:r>
              <a:rPr lang="ja-JP" altLang="en-US"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はあくまで</a:t>
            </a:r>
            <a:r>
              <a:rPr lang="ja-JP" altLang="en-US" sz="32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運用時のみ</a:t>
            </a:r>
            <a:r>
              <a:rPr lang="ja-JP" altLang="en-US"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を考えたものであり、</a:t>
            </a:r>
            <a:endParaRPr lang="en-US" altLang="ja-JP"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2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建設・解体時</a:t>
            </a:r>
            <a:r>
              <a:rPr lang="ja-JP" altLang="en-US"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を含めると</a:t>
            </a:r>
            <a:endParaRPr lang="en-US" altLang="ja-JP"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1987" y="4573878"/>
            <a:ext cx="5262979" cy="1200329"/>
          </a:xfrm>
          <a:prstGeom prst="rect">
            <a:avLst/>
          </a:prstGeom>
          <a:noFill/>
        </p:spPr>
        <p:txBody>
          <a:bodyPr wrap="none" rtlCol="0">
            <a:spAutoFit/>
          </a:bodyPr>
          <a:lstStyle/>
          <a:p>
            <a:pPr algn="ctr"/>
            <a:r>
              <a:rPr lang="ja-JP" altLang="en-US" sz="3600" b="1" u="sng" dirty="0" smtClean="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カーボン</a:t>
            </a:r>
            <a:r>
              <a:rPr lang="ja-JP" altLang="en-US" sz="3600" b="1" u="sng"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b="1" u="sng" dirty="0" smtClean="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ニュートラル</a:t>
            </a:r>
            <a:endParaRPr lang="en-US" altLang="ja-JP" sz="3600" b="1" u="sng" dirty="0" smtClean="0">
              <a:solidFill>
                <a:srgbClr val="00B05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にならない</a:t>
            </a:r>
            <a:endParaRPr lang="ja-JP" altLang="en-US" sz="3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 5"/>
          <p:cNvSpPr/>
          <p:nvPr/>
        </p:nvSpPr>
        <p:spPr>
          <a:xfrm>
            <a:off x="600891" y="104455"/>
            <a:ext cx="7915863" cy="849134"/>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b="1" dirty="0" smtClean="0">
                <a:solidFill>
                  <a:prstClr val="white"/>
                </a:solidFill>
                <a:latin typeface="メイリオ" panose="020B0604030504040204" pitchFamily="50" charset="-128"/>
                <a:ea typeface="メイリオ" panose="020B0604030504040204" pitchFamily="50" charset="-128"/>
              </a:rPr>
              <a:t>ZEB</a:t>
            </a:r>
            <a:r>
              <a:rPr lang="ja-JP" altLang="en-US" sz="4000" b="1" dirty="0" smtClean="0">
                <a:solidFill>
                  <a:prstClr val="white"/>
                </a:solidFill>
                <a:latin typeface="メイリオ" panose="020B0604030504040204" pitchFamily="50" charset="-128"/>
                <a:ea typeface="メイリオ" panose="020B0604030504040204" pitchFamily="50" charset="-128"/>
              </a:rPr>
              <a:t>事業の</a:t>
            </a:r>
            <a:r>
              <a:rPr lang="ja-JP" altLang="en-US" sz="4000" b="1" dirty="0">
                <a:solidFill>
                  <a:prstClr val="white"/>
                </a:solidFill>
                <a:latin typeface="メイリオ" panose="020B0604030504040204" pitchFamily="50" charset="-128"/>
                <a:ea typeface="メイリオ" panose="020B0604030504040204" pitchFamily="50" charset="-128"/>
              </a:rPr>
              <a:t>問題点</a:t>
            </a:r>
          </a:p>
        </p:txBody>
      </p:sp>
      <p:sp>
        <p:nvSpPr>
          <p:cNvPr id="7" name="正方形/長方形 6"/>
          <p:cNvSpPr/>
          <p:nvPr/>
        </p:nvSpPr>
        <p:spPr>
          <a:xfrm>
            <a:off x="0" y="1291297"/>
            <a:ext cx="6086901" cy="586854"/>
          </a:xfrm>
          <a:prstGeom prst="rect">
            <a:avLst/>
          </a:prstGeom>
          <a:solidFill>
            <a:schemeClr val="tx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ZEB</a:t>
            </a:r>
            <a:r>
              <a:rPr lang="ja-JP" altLang="en-US"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CO</a:t>
            </a:r>
            <a:r>
              <a:rPr lang="en-US" altLang="ja-JP"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排出量を</a:t>
            </a:r>
            <a:r>
              <a:rPr lang="en-US" altLang="ja-JP"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LCA</a:t>
            </a:r>
            <a:r>
              <a:rPr lang="ja-JP" altLang="en-US"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でみると</a:t>
            </a:r>
            <a:endParaRPr lang="ja-JP" altLang="en-US" sz="2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スライド番号プレースホルダー 3"/>
          <p:cNvSpPr txBox="1">
            <a:spLocks/>
          </p:cNvSpPr>
          <p:nvPr/>
        </p:nvSpPr>
        <p:spPr>
          <a:xfrm>
            <a:off x="6572792" y="6413439"/>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029391D-8E69-4E8B-A6ED-E20640875A7C}" type="slidenum">
              <a:rPr lang="ja-JP" altLang="en-US" smtClean="0">
                <a:solidFill>
                  <a:prstClr val="black">
                    <a:tint val="75000"/>
                  </a:prstClr>
                </a:solidFill>
              </a:rPr>
              <a:pPr/>
              <a:t>19</a:t>
            </a:fld>
            <a:endParaRPr lang="ja-JP" altLang="en-US" dirty="0">
              <a:solidFill>
                <a:prstClr val="black">
                  <a:tint val="75000"/>
                </a:prstClr>
              </a:solidFill>
            </a:endParaRPr>
          </a:p>
        </p:txBody>
      </p:sp>
      <p:sp>
        <p:nvSpPr>
          <p:cNvPr id="12" name="テキスト ボックス 11"/>
          <p:cNvSpPr txBox="1"/>
          <p:nvPr/>
        </p:nvSpPr>
        <p:spPr>
          <a:xfrm>
            <a:off x="7639591" y="3409843"/>
            <a:ext cx="877163" cy="646331"/>
          </a:xfrm>
          <a:prstGeom prst="rect">
            <a:avLst/>
          </a:prstGeom>
          <a:noFill/>
        </p:spPr>
        <p:txBody>
          <a:bodyPr wrap="none" rtlCol="0">
            <a:spAutoFit/>
          </a:bodyPr>
          <a:lstStyle/>
          <a:p>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建設時</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28%</a:t>
            </a:r>
          </a:p>
        </p:txBody>
      </p:sp>
      <p:sp>
        <p:nvSpPr>
          <p:cNvPr id="13" name="テキスト ボックス 12"/>
          <p:cNvSpPr txBox="1"/>
          <p:nvPr/>
        </p:nvSpPr>
        <p:spPr>
          <a:xfrm>
            <a:off x="6662219" y="2076477"/>
            <a:ext cx="1372492" cy="369332"/>
          </a:xfrm>
          <a:prstGeom prst="rect">
            <a:avLst/>
          </a:prstGeom>
          <a:noFill/>
        </p:spPr>
        <p:txBody>
          <a:bodyPr wrap="none" rtlCol="0">
            <a:spAutoFit/>
          </a:bodyPr>
          <a:lstStyle/>
          <a:p>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解体時</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3%</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5752215" y="6409232"/>
            <a:ext cx="2764539" cy="369332"/>
          </a:xfrm>
          <a:prstGeom prst="rect">
            <a:avLst/>
          </a:prstGeom>
          <a:noFill/>
        </p:spPr>
        <p:txBody>
          <a:bodyPr wrap="none" rtlCol="0">
            <a:spAutoFit/>
          </a:bodyPr>
          <a:lstStyle/>
          <a:p>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LCA</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でみた</a:t>
            </a:r>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の総排出</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5511103" y="4549424"/>
            <a:ext cx="1837362" cy="923330"/>
          </a:xfrm>
          <a:prstGeom prst="rect">
            <a:avLst/>
          </a:prstGeom>
          <a:noFill/>
        </p:spPr>
        <p:txBody>
          <a:bodyPr wrap="none" rtlCol="0">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運用</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時に</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おける</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排出</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69%</a:t>
            </a:r>
          </a:p>
        </p:txBody>
      </p:sp>
    </p:spTree>
    <p:extLst>
      <p:ext uri="{BB962C8B-B14F-4D97-AF65-F5344CB8AC3E}">
        <p14:creationId xmlns:p14="http://schemas.microsoft.com/office/powerpoint/2010/main" val="424753575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87281" y="6480427"/>
            <a:ext cx="2133600" cy="365125"/>
          </a:xfrm>
        </p:spPr>
        <p:txBody>
          <a:bodyPr/>
          <a:lstStyle/>
          <a:p>
            <a:fld id="{A029391D-8E69-4E8B-A6ED-E20640875A7C}" type="slidenum">
              <a:rPr lang="ja-JP" altLang="en-US" smtClean="0">
                <a:solidFill>
                  <a:prstClr val="black">
                    <a:tint val="75000"/>
                  </a:prstClr>
                </a:solidFill>
              </a:rPr>
              <a:pPr/>
              <a:t>2</a:t>
            </a:fld>
            <a:endParaRPr lang="ja-JP" altLang="en-US" dirty="0">
              <a:solidFill>
                <a:prstClr val="black">
                  <a:tint val="75000"/>
                </a:prstClr>
              </a:solidFill>
            </a:endParaRPr>
          </a:p>
        </p:txBody>
      </p:sp>
      <p:sp>
        <p:nvSpPr>
          <p:cNvPr id="3" name="角丸四角形 2"/>
          <p:cNvSpPr/>
          <p:nvPr/>
        </p:nvSpPr>
        <p:spPr>
          <a:xfrm>
            <a:off x="457238" y="794536"/>
            <a:ext cx="8179981" cy="5510729"/>
          </a:xfrm>
          <a:prstGeom prst="round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7" name="テキスト ボックス 16"/>
          <p:cNvSpPr txBox="1"/>
          <p:nvPr/>
        </p:nvSpPr>
        <p:spPr>
          <a:xfrm>
            <a:off x="3791276" y="1080024"/>
            <a:ext cx="1511903" cy="769441"/>
          </a:xfrm>
          <a:prstGeom prst="rect">
            <a:avLst/>
          </a:prstGeom>
          <a:noFill/>
        </p:spPr>
        <p:txBody>
          <a:bodyPr wrap="square" rtlCol="0">
            <a:spAutoFit/>
          </a:bodyPr>
          <a:lstStyle/>
          <a:p>
            <a:r>
              <a:rPr lang="ja-JP" altLang="en-US" sz="4400" b="1" dirty="0">
                <a:solidFill>
                  <a:prstClr val="black"/>
                </a:solidFill>
                <a:latin typeface="メイリオ" panose="020B0604030504040204" pitchFamily="50" charset="-128"/>
                <a:ea typeface="メイリオ" panose="020B0604030504040204" pitchFamily="50" charset="-128"/>
              </a:rPr>
              <a:t>目次</a:t>
            </a:r>
          </a:p>
        </p:txBody>
      </p:sp>
      <p:grpSp>
        <p:nvGrpSpPr>
          <p:cNvPr id="6" name="グループ化 5"/>
          <p:cNvGrpSpPr/>
          <p:nvPr/>
        </p:nvGrpSpPr>
        <p:grpSpPr>
          <a:xfrm>
            <a:off x="923931" y="1824037"/>
            <a:ext cx="8879806" cy="4186844"/>
            <a:chOff x="923931" y="1824038"/>
            <a:chExt cx="8879806" cy="3899338"/>
          </a:xfrm>
        </p:grpSpPr>
        <p:sp>
          <p:nvSpPr>
            <p:cNvPr id="9" name="テキスト ボックス 8"/>
            <p:cNvSpPr txBox="1"/>
            <p:nvPr/>
          </p:nvSpPr>
          <p:spPr>
            <a:xfrm>
              <a:off x="942561" y="1824038"/>
              <a:ext cx="2848718" cy="523799"/>
            </a:xfrm>
            <a:prstGeom prst="rect">
              <a:avLst/>
            </a:prstGeom>
            <a:noFill/>
          </p:spPr>
          <p:txBody>
            <a:bodyPr wrap="square" rtlCol="0">
              <a:spAutoFit/>
            </a:bodyPr>
            <a:lstStyle/>
            <a:p>
              <a:r>
                <a:rPr lang="ja-JP" altLang="en-US" sz="2400" b="1" dirty="0" smtClean="0">
                  <a:solidFill>
                    <a:prstClr val="black"/>
                  </a:solidFill>
                  <a:latin typeface="メイリオ" panose="020B0604030504040204" pitchFamily="50" charset="-128"/>
                  <a:ea typeface="メイリオ" panose="020B0604030504040204" pitchFamily="50" charset="-128"/>
                </a:rPr>
                <a:t>１．はじめに</a:t>
              </a:r>
              <a:endParaRPr lang="ja-JP" altLang="en-US" sz="2400" b="1" dirty="0">
                <a:solidFill>
                  <a:prstClr val="black"/>
                </a:solidFill>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923933" y="2462418"/>
              <a:ext cx="6100385" cy="523799"/>
            </a:xfrm>
            <a:prstGeom prst="rect">
              <a:avLst/>
            </a:prstGeom>
            <a:noFill/>
          </p:spPr>
          <p:txBody>
            <a:bodyPr wrap="square" rtlCol="0">
              <a:spAutoFit/>
            </a:bodyPr>
            <a:lstStyle/>
            <a:p>
              <a:r>
                <a:rPr lang="ja-JP" altLang="en-US" sz="2400" b="1" dirty="0" smtClean="0">
                  <a:solidFill>
                    <a:prstClr val="black"/>
                  </a:solidFill>
                  <a:latin typeface="メイリオ" panose="020B0604030504040204" pitchFamily="50" charset="-128"/>
                  <a:ea typeface="メイリオ" panose="020B0604030504040204" pitchFamily="50" charset="-128"/>
                </a:rPr>
                <a:t>２．環境配慮活動の拠点の必要性</a:t>
              </a:r>
              <a:endParaRPr lang="ja-JP" altLang="en-US" sz="2400" b="1" dirty="0">
                <a:solidFill>
                  <a:prstClr val="black"/>
                </a:solidFill>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923933" y="3774888"/>
              <a:ext cx="8648849" cy="523799"/>
            </a:xfrm>
            <a:prstGeom prst="rect">
              <a:avLst/>
            </a:prstGeom>
            <a:noFill/>
          </p:spPr>
          <p:txBody>
            <a:bodyPr wrap="square" rtlCol="0">
              <a:spAutoFit/>
            </a:bodyPr>
            <a:lstStyle/>
            <a:p>
              <a:r>
                <a:rPr lang="ja-JP" altLang="en-US" sz="2400" b="1" dirty="0">
                  <a:solidFill>
                    <a:prstClr val="black"/>
                  </a:solidFill>
                  <a:latin typeface="メイリオ" panose="020B0604030504040204" pitchFamily="50" charset="-128"/>
                  <a:ea typeface="メイリオ" panose="020B0604030504040204" pitchFamily="50" charset="-128"/>
                </a:rPr>
                <a:t>４</a:t>
              </a:r>
              <a:r>
                <a:rPr lang="ja-JP" altLang="en-US" sz="2400" b="1" dirty="0" smtClean="0">
                  <a:solidFill>
                    <a:prstClr val="black"/>
                  </a:solidFill>
                  <a:latin typeface="メイリオ" panose="020B0604030504040204" pitchFamily="50" charset="-128"/>
                  <a:ea typeface="メイリオ" panose="020B0604030504040204" pitchFamily="50" charset="-128"/>
                </a:rPr>
                <a:t>．</a:t>
              </a:r>
              <a:r>
                <a:rPr lang="en-US" altLang="ja-JP" sz="2400" b="1" dirty="0" smtClean="0">
                  <a:solidFill>
                    <a:prstClr val="black"/>
                  </a:solidFill>
                  <a:latin typeface="メイリオ" panose="020B0604030504040204" pitchFamily="50" charset="-128"/>
                  <a:ea typeface="メイリオ" panose="020B0604030504040204" pitchFamily="50" charset="-128"/>
                </a:rPr>
                <a:t>CNB(</a:t>
              </a:r>
              <a:r>
                <a:rPr lang="ja-JP" altLang="en-US" sz="2400" b="1" dirty="0" smtClean="0">
                  <a:solidFill>
                    <a:prstClr val="black"/>
                  </a:solidFill>
                  <a:latin typeface="メイリオ" panose="020B0604030504040204" pitchFamily="50" charset="-128"/>
                  <a:ea typeface="メイリオ" panose="020B0604030504040204" pitchFamily="50" charset="-128"/>
                </a:rPr>
                <a:t>カーボン・ニュートラル・ビル</a:t>
              </a:r>
              <a:r>
                <a:rPr lang="en-US" altLang="ja-JP" sz="2400" b="1" dirty="0" smtClean="0">
                  <a:solidFill>
                    <a:prstClr val="black"/>
                  </a:solidFill>
                  <a:latin typeface="メイリオ" panose="020B0604030504040204" pitchFamily="50" charset="-128"/>
                  <a:ea typeface="メイリオ" panose="020B0604030504040204" pitchFamily="50" charset="-128"/>
                </a:rPr>
                <a:t>)</a:t>
              </a:r>
              <a:r>
                <a:rPr lang="ja-JP" altLang="en-US" sz="2400" b="1" dirty="0" smtClean="0">
                  <a:solidFill>
                    <a:prstClr val="black"/>
                  </a:solidFill>
                  <a:latin typeface="メイリオ" panose="020B0604030504040204" pitchFamily="50" charset="-128"/>
                  <a:ea typeface="メイリオ" panose="020B0604030504040204" pitchFamily="50" charset="-128"/>
                </a:rPr>
                <a:t>の提案</a:t>
              </a:r>
              <a:endParaRPr lang="ja-JP" altLang="en-US" sz="2400" b="1" dirty="0">
                <a:solidFill>
                  <a:prstClr val="black"/>
                </a:solidFill>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923933" y="4422750"/>
              <a:ext cx="8879804" cy="773933"/>
            </a:xfrm>
            <a:prstGeom prst="rect">
              <a:avLst/>
            </a:prstGeom>
            <a:noFill/>
          </p:spPr>
          <p:txBody>
            <a:bodyPr wrap="square" rtlCol="0">
              <a:spAutoFit/>
            </a:bodyPr>
            <a:lstStyle/>
            <a:p>
              <a:r>
                <a:rPr lang="ja-JP" altLang="en-US" sz="2400" b="1" dirty="0">
                  <a:solidFill>
                    <a:prstClr val="black"/>
                  </a:solidFill>
                  <a:latin typeface="メイリオ" panose="020B0604030504040204" pitchFamily="50" charset="-128"/>
                  <a:ea typeface="メイリオ" panose="020B0604030504040204" pitchFamily="50" charset="-128"/>
                </a:rPr>
                <a:t>５</a:t>
              </a:r>
              <a:r>
                <a:rPr lang="ja-JP" altLang="en-US" sz="2400" b="1" dirty="0" smtClean="0">
                  <a:solidFill>
                    <a:prstClr val="black"/>
                  </a:solidFill>
                  <a:latin typeface="メイリオ" panose="020B0604030504040204" pitchFamily="50" charset="-128"/>
                  <a:ea typeface="メイリオ" panose="020B0604030504040204" pitchFamily="50" charset="-128"/>
                </a:rPr>
                <a:t>．岐阜県高山市、群馬県嬬恋村との</a:t>
              </a:r>
              <a:endParaRPr lang="en-US" altLang="ja-JP" sz="2400" b="1" dirty="0" smtClean="0">
                <a:solidFill>
                  <a:prstClr val="black"/>
                </a:solidFill>
                <a:latin typeface="メイリオ" panose="020B0604030504040204" pitchFamily="50" charset="-128"/>
                <a:ea typeface="メイリオ" panose="020B0604030504040204" pitchFamily="50" charset="-128"/>
              </a:endParaRPr>
            </a:p>
            <a:p>
              <a:r>
                <a:rPr lang="ja-JP" altLang="en-US" sz="2400" b="1" dirty="0">
                  <a:solidFill>
                    <a:prstClr val="black"/>
                  </a:solidFill>
                  <a:latin typeface="メイリオ" panose="020B0604030504040204" pitchFamily="50" charset="-128"/>
                  <a:ea typeface="メイリオ" panose="020B0604030504040204" pitchFamily="50" charset="-128"/>
                </a:rPr>
                <a:t>　</a:t>
              </a:r>
              <a:r>
                <a:rPr lang="ja-JP" altLang="en-US" sz="2400" b="1" dirty="0" smtClean="0">
                  <a:solidFill>
                    <a:prstClr val="black"/>
                  </a:solidFill>
                  <a:latin typeface="メイリオ" panose="020B0604030504040204" pitchFamily="50" charset="-128"/>
                  <a:ea typeface="メイリオ" panose="020B0604030504040204" pitchFamily="50" charset="-128"/>
                </a:rPr>
                <a:t>　　　　　　　　　　カーボン・オフセット拡大</a:t>
              </a:r>
              <a:endParaRPr lang="ja-JP" altLang="en-US" sz="2400" b="1" dirty="0">
                <a:solidFill>
                  <a:prstClr val="black"/>
                </a:solidFill>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923931" y="5293413"/>
              <a:ext cx="6814348" cy="429963"/>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６</a:t>
              </a:r>
              <a:r>
                <a:rPr kumimoji="1"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．省エネ型ワークスタイルの</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推奨と普及</a:t>
              </a:r>
              <a:endPar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923931" y="3136297"/>
              <a:ext cx="7141895" cy="429963"/>
            </a:xfrm>
            <a:prstGeom prst="rect">
              <a:avLst/>
            </a:prstGeom>
            <a:noFill/>
          </p:spPr>
          <p:txBody>
            <a:bodyPr wrap="square" rtlCol="0">
              <a:spAutoFit/>
            </a:bodyPr>
            <a:lstStyle/>
            <a:p>
              <a:r>
                <a:rPr lang="ja-JP" altLang="en-US" sz="2400" b="1" dirty="0">
                  <a:solidFill>
                    <a:prstClr val="black"/>
                  </a:solidFill>
                  <a:latin typeface="メイリオ" panose="020B0604030504040204" pitchFamily="50" charset="-128"/>
                  <a:ea typeface="メイリオ" panose="020B0604030504040204" pitchFamily="50" charset="-128"/>
                </a:rPr>
                <a:t>３</a:t>
              </a:r>
              <a:r>
                <a:rPr lang="ja-JP" altLang="en-US" sz="2400" b="1" dirty="0" smtClean="0">
                  <a:solidFill>
                    <a:prstClr val="black"/>
                  </a:solidFill>
                  <a:latin typeface="メイリオ" panose="020B0604030504040204" pitchFamily="50" charset="-128"/>
                  <a:ea typeface="メイリオ" panose="020B0604030504040204" pitchFamily="50" charset="-128"/>
                </a:rPr>
                <a:t>．</a:t>
              </a:r>
              <a:r>
                <a:rPr lang="en-US" altLang="ja-JP" sz="2400" b="1" dirty="0" smtClean="0">
                  <a:solidFill>
                    <a:prstClr val="black"/>
                  </a:solidFill>
                  <a:latin typeface="メイリオ" panose="020B0604030504040204" pitchFamily="50" charset="-128"/>
                  <a:ea typeface="メイリオ" panose="020B0604030504040204" pitchFamily="50" charset="-128"/>
                </a:rPr>
                <a:t>(</a:t>
              </a:r>
              <a:r>
                <a:rPr lang="ja-JP" altLang="en-US" sz="2400" b="1" dirty="0" smtClean="0">
                  <a:solidFill>
                    <a:prstClr val="black"/>
                  </a:solidFill>
                  <a:latin typeface="メイリオ" panose="020B0604030504040204" pitchFamily="50" charset="-128"/>
                  <a:ea typeface="メイリオ" panose="020B0604030504040204" pitchFamily="50" charset="-128"/>
                </a:rPr>
                <a:t>仮称</a:t>
              </a:r>
              <a:r>
                <a:rPr lang="en-US" altLang="ja-JP" sz="2400" b="1" dirty="0" smtClean="0">
                  <a:solidFill>
                    <a:prstClr val="black"/>
                  </a:solidFill>
                  <a:latin typeface="メイリオ" panose="020B0604030504040204" pitchFamily="50" charset="-128"/>
                  <a:ea typeface="メイリオ" panose="020B0604030504040204" pitchFamily="50" charset="-128"/>
                </a:rPr>
                <a:t>)</a:t>
              </a:r>
              <a:r>
                <a:rPr lang="ja-JP" altLang="en-US" sz="2400" b="1" dirty="0" smtClean="0">
                  <a:solidFill>
                    <a:prstClr val="black"/>
                  </a:solidFill>
                  <a:latin typeface="メイリオ" panose="020B0604030504040204" pitchFamily="50" charset="-128"/>
                  <a:ea typeface="メイリオ" panose="020B0604030504040204" pitchFamily="50" charset="-128"/>
                </a:rPr>
                <a:t>ちよだ</a:t>
              </a:r>
              <a:r>
                <a:rPr lang="ja-JP" altLang="en-US" sz="2400" b="1" dirty="0">
                  <a:solidFill>
                    <a:prstClr val="black"/>
                  </a:solidFill>
                  <a:latin typeface="メイリオ" panose="020B0604030504040204" pitchFamily="50" charset="-128"/>
                  <a:ea typeface="メイリオ" panose="020B0604030504040204" pitchFamily="50" charset="-128"/>
                </a:rPr>
                <a:t>エコセンターに適した運営形態</a:t>
              </a:r>
            </a:p>
          </p:txBody>
        </p:sp>
      </p:grpSp>
    </p:spTree>
    <p:extLst>
      <p:ext uri="{BB962C8B-B14F-4D97-AF65-F5344CB8AC3E}">
        <p14:creationId xmlns:p14="http://schemas.microsoft.com/office/powerpoint/2010/main" val="1607791425"/>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5000" b="-5000"/>
          </a:stretch>
        </a:blipFill>
        <a:effectLst/>
      </p:bgPr>
    </p:bg>
    <p:spTree>
      <p:nvGrpSpPr>
        <p:cNvPr id="1" name=""/>
        <p:cNvGrpSpPr/>
        <p:nvPr/>
      </p:nvGrpSpPr>
      <p:grpSpPr>
        <a:xfrm>
          <a:off x="0" y="0"/>
          <a:ext cx="0" cy="0"/>
          <a:chOff x="0" y="0"/>
          <a:chExt cx="0" cy="0"/>
        </a:xfrm>
      </p:grpSpPr>
      <p:sp>
        <p:nvSpPr>
          <p:cNvPr id="6" name="テキスト ボックス 5"/>
          <p:cNvSpPr txBox="1"/>
          <p:nvPr/>
        </p:nvSpPr>
        <p:spPr>
          <a:xfrm>
            <a:off x="0" y="1608807"/>
            <a:ext cx="9144000" cy="3426579"/>
          </a:xfrm>
          <a:prstGeom prst="rect">
            <a:avLst/>
          </a:prstGeom>
          <a:solidFill>
            <a:schemeClr val="bg1">
              <a:alpha val="64000"/>
            </a:schemeClr>
          </a:solidFill>
        </p:spPr>
        <p:txBody>
          <a:bodyPr wrap="square" rtlCol="0">
            <a:spAutoFit/>
          </a:bodyPr>
          <a:lstStyle/>
          <a:p>
            <a:pPr algn="ctr">
              <a:lnSpc>
                <a:spcPts val="6500"/>
              </a:lnSpc>
            </a:pPr>
            <a:r>
              <a:rPr lang="ja-JP" altLang="en-US" sz="4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ライフサイクル全体で</a:t>
            </a:r>
            <a:endParaRPr lang="en-US" altLang="ja-JP" sz="4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6500"/>
              </a:lnSpc>
            </a:pPr>
            <a:r>
              <a:rPr lang="en-US" altLang="ja-JP" sz="48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48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収支をゼロ</a:t>
            </a:r>
            <a:r>
              <a:rPr lang="ja-JP" altLang="en-US" sz="4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にする</a:t>
            </a:r>
            <a:endParaRPr lang="en-US" altLang="ja-JP" sz="4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6500"/>
              </a:lnSpc>
            </a:pPr>
            <a:r>
              <a:rPr lang="ja-JP" altLang="en-US" sz="4800" b="1" dirty="0" smtClean="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カーボン・ニュートラル・ビル</a:t>
            </a:r>
            <a:endParaRPr lang="en-US" altLang="ja-JP" sz="4800" b="1" dirty="0" smtClean="0">
              <a:solidFill>
                <a:srgbClr val="00B050"/>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6500"/>
              </a:lnSpc>
            </a:pPr>
            <a:r>
              <a:rPr lang="ja-JP" altLang="en-US" sz="5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を提案します！</a:t>
            </a:r>
            <a:endParaRPr lang="ja-JP" altLang="en-US" sz="5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4671739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503" y="818442"/>
            <a:ext cx="8599127" cy="2549564"/>
          </a:xfrm>
        </p:spPr>
        <p:txBody>
          <a:bodyPr>
            <a:noAutofit/>
          </a:bodyPr>
          <a:lstStyle/>
          <a:p>
            <a:pPr marL="0" indent="0" algn="ctr">
              <a:buNone/>
            </a:pPr>
            <a:r>
              <a:rPr kumimoji="1" lang="ja-JP" altLang="en-US" sz="44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一棟のビルのみ</a:t>
            </a:r>
            <a:r>
              <a:rPr kumimoji="1"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で、</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kumimoji="1" lang="ja-JP" altLang="en-US" sz="4400" b="1" dirty="0" smtClean="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カーボン・ニュートラル</a:t>
            </a:r>
            <a:r>
              <a:rPr kumimoji="1"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を</a:t>
            </a:r>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kumimoji="1" lang="ja-JP" altLang="en-US" sz="3600" dirty="0" smtClean="0">
                <a:latin typeface="メイリオ" panose="020B0604030504040204" pitchFamily="50" charset="-128"/>
                <a:ea typeface="メイリオ" panose="020B0604030504040204" pitchFamily="50" charset="-128"/>
                <a:cs typeface="メイリオ" panose="020B0604030504040204" pitchFamily="50" charset="-128"/>
              </a:rPr>
              <a:t>達成することはできているのか？</a:t>
            </a:r>
            <a:endParaRPr kumimoji="1" lang="ja-JP" altLang="en-US"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a:xfrm>
            <a:off x="6908042" y="6383693"/>
            <a:ext cx="2133600" cy="365125"/>
          </a:xfrm>
        </p:spPr>
        <p:txBody>
          <a:bodyPr/>
          <a:lstStyle/>
          <a:p>
            <a:fld id="{A029391D-8E69-4E8B-A6ED-E20640875A7C}" type="slidenum">
              <a:rPr lang="ja-JP" altLang="en-US" smtClean="0">
                <a:solidFill>
                  <a:prstClr val="black">
                    <a:tint val="75000"/>
                  </a:prstClr>
                </a:solidFill>
              </a:rPr>
              <a:pPr/>
              <a:t>21</a:t>
            </a:fld>
            <a:endParaRPr lang="ja-JP" altLang="en-US" dirty="0">
              <a:solidFill>
                <a:prstClr val="black">
                  <a:tint val="75000"/>
                </a:prstClr>
              </a:solidFill>
            </a:endParaRPr>
          </a:p>
        </p:txBody>
      </p:sp>
      <p:sp>
        <p:nvSpPr>
          <p:cNvPr id="5" name="テキスト ボックス 4"/>
          <p:cNvSpPr txBox="1"/>
          <p:nvPr/>
        </p:nvSpPr>
        <p:spPr>
          <a:xfrm>
            <a:off x="381503" y="3781629"/>
            <a:ext cx="8447314" cy="2516073"/>
          </a:xfrm>
          <a:prstGeom prst="rect">
            <a:avLst/>
          </a:prstGeom>
          <a:solidFill>
            <a:schemeClr val="tx2">
              <a:alpha val="15000"/>
            </a:schemeClr>
          </a:solidFill>
          <a:ln w="76200">
            <a:solidFill>
              <a:schemeClr val="tx2"/>
            </a:solidFill>
          </a:ln>
        </p:spPr>
        <p:txBody>
          <a:bodyPr wrap="square" rtlCol="0">
            <a:spAutoFit/>
          </a:bodyPr>
          <a:lstStyle/>
          <a:p>
            <a:pPr algn="ctr"/>
            <a:endParaRPr lang="en-US" altLang="ja-JP" sz="1200" b="1" dirty="0" smtClean="0">
              <a:solidFill>
                <a:prstClr val="black"/>
              </a:solidFill>
              <a:latin typeface="メイリオ" panose="020B0604030504040204" pitchFamily="50" charset="-128"/>
              <a:ea typeface="メイリオ" panose="020B0604030504040204" pitchFamily="50" charset="-128"/>
            </a:endParaRPr>
          </a:p>
          <a:p>
            <a:pPr algn="ctr"/>
            <a:r>
              <a:rPr lang="ja-JP" altLang="en-US" sz="3200" b="1" dirty="0" smtClean="0">
                <a:solidFill>
                  <a:prstClr val="black"/>
                </a:solidFill>
                <a:latin typeface="メイリオ" panose="020B0604030504040204" pitchFamily="50" charset="-128"/>
                <a:ea typeface="メイリオ" panose="020B0604030504040204" pitchFamily="50" charset="-128"/>
              </a:rPr>
              <a:t>建設・解体時</a:t>
            </a:r>
            <a:r>
              <a:rPr lang="ja-JP" altLang="en-US" sz="2400" dirty="0" smtClean="0">
                <a:solidFill>
                  <a:prstClr val="black"/>
                </a:solidFill>
                <a:latin typeface="メイリオ" panose="020B0604030504040204" pitchFamily="50" charset="-128"/>
                <a:ea typeface="メイリオ" panose="020B0604030504040204" pitchFamily="50" charset="-128"/>
              </a:rPr>
              <a:t>の</a:t>
            </a:r>
            <a:r>
              <a:rPr lang="en-US" altLang="ja-JP" sz="3200" b="1" dirty="0" smtClean="0">
                <a:solidFill>
                  <a:prstClr val="black"/>
                </a:solidFill>
                <a:latin typeface="メイリオ" panose="020B0604030504040204" pitchFamily="50" charset="-128"/>
                <a:ea typeface="メイリオ" panose="020B0604030504040204" pitchFamily="50" charset="-128"/>
              </a:rPr>
              <a:t>CO2</a:t>
            </a:r>
            <a:r>
              <a:rPr lang="ja-JP" altLang="en-US" sz="3200" b="1" dirty="0" smtClean="0">
                <a:solidFill>
                  <a:prstClr val="black"/>
                </a:solidFill>
                <a:latin typeface="メイリオ" panose="020B0604030504040204" pitchFamily="50" charset="-128"/>
                <a:ea typeface="メイリオ" panose="020B0604030504040204" pitchFamily="50" charset="-128"/>
              </a:rPr>
              <a:t>排出量をゼロ</a:t>
            </a:r>
            <a:r>
              <a:rPr lang="ja-JP" altLang="en-US" sz="2400" dirty="0" smtClean="0">
                <a:solidFill>
                  <a:prstClr val="black"/>
                </a:solidFill>
                <a:latin typeface="メイリオ" panose="020B0604030504040204" pitchFamily="50" charset="-128"/>
                <a:ea typeface="メイリオ" panose="020B0604030504040204" pitchFamily="50" charset="-128"/>
              </a:rPr>
              <a:t>にするには</a:t>
            </a:r>
            <a:endParaRPr lang="en-US" altLang="ja-JP" sz="2400" dirty="0">
              <a:solidFill>
                <a:prstClr val="black"/>
              </a:solidFill>
              <a:latin typeface="メイリオ" panose="020B0604030504040204" pitchFamily="50" charset="-128"/>
              <a:ea typeface="メイリオ" panose="020B0604030504040204" pitchFamily="50" charset="-128"/>
            </a:endParaRPr>
          </a:p>
          <a:p>
            <a:pPr algn="ctr"/>
            <a:endParaRPr lang="en-US" altLang="ja-JP" sz="1050" dirty="0" smtClean="0">
              <a:solidFill>
                <a:prstClr val="black"/>
              </a:solidFill>
              <a:latin typeface="メイリオ" panose="020B0604030504040204" pitchFamily="50" charset="-128"/>
              <a:ea typeface="メイリオ" panose="020B0604030504040204" pitchFamily="50" charset="-128"/>
            </a:endParaRPr>
          </a:p>
          <a:p>
            <a:pPr algn="ctr"/>
            <a:r>
              <a:rPr lang="ja-JP" altLang="en-US" sz="2400" dirty="0" smtClean="0">
                <a:latin typeface="メイリオ" panose="020B0604030504040204" pitchFamily="50" charset="-128"/>
                <a:ea typeface="メイリオ" panose="020B0604030504040204" pitchFamily="50" charset="-128"/>
              </a:rPr>
              <a:t>運用時に</a:t>
            </a:r>
            <a:r>
              <a:rPr lang="en-US" altLang="ja-JP" sz="2400" dirty="0" smtClean="0">
                <a:latin typeface="メイリオ" panose="020B0604030504040204" pitchFamily="50" charset="-128"/>
                <a:ea typeface="メイリオ" panose="020B0604030504040204" pitchFamily="50" charset="-128"/>
              </a:rPr>
              <a:t>CO2</a:t>
            </a:r>
            <a:r>
              <a:rPr lang="ja-JP" altLang="en-US" sz="2400" dirty="0" smtClean="0">
                <a:latin typeface="メイリオ" panose="020B0604030504040204" pitchFamily="50" charset="-128"/>
                <a:ea typeface="メイリオ" panose="020B0604030504040204" pitchFamily="50" charset="-128"/>
              </a:rPr>
              <a:t>排出量を相殺するだけでなく</a:t>
            </a:r>
            <a:r>
              <a:rPr lang="ja-JP" altLang="en-US" sz="2000" dirty="0" smtClean="0">
                <a:latin typeface="メイリオ" panose="020B0604030504040204" pitchFamily="50" charset="-128"/>
                <a:ea typeface="メイリオ" panose="020B0604030504040204" pitchFamily="50" charset="-128"/>
              </a:rPr>
              <a:t>、</a:t>
            </a:r>
            <a:endParaRPr lang="en-US" altLang="ja-JP" sz="2000" dirty="0" smtClean="0">
              <a:latin typeface="メイリオ" panose="020B0604030504040204" pitchFamily="50" charset="-128"/>
              <a:ea typeface="メイリオ" panose="020B0604030504040204" pitchFamily="50" charset="-128"/>
            </a:endParaRPr>
          </a:p>
          <a:p>
            <a:pPr algn="ctr"/>
            <a:endParaRPr lang="en-US" altLang="ja-JP" sz="1200" dirty="0" smtClean="0">
              <a:latin typeface="メイリオ" panose="020B0604030504040204" pitchFamily="50" charset="-128"/>
              <a:ea typeface="メイリオ" panose="020B0604030504040204" pitchFamily="50" charset="-128"/>
            </a:endParaRPr>
          </a:p>
          <a:p>
            <a:pPr algn="ctr"/>
            <a:r>
              <a:rPr lang="ja-JP" altLang="en-US" sz="3200" b="1" dirty="0" smtClean="0">
                <a:latin typeface="メイリオ" panose="020B0604030504040204" pitchFamily="50" charset="-128"/>
                <a:ea typeface="メイリオ" panose="020B0604030504040204" pitchFamily="50" charset="-128"/>
              </a:rPr>
              <a:t>それ以上に排出される</a:t>
            </a:r>
            <a:endParaRPr lang="en-US" altLang="ja-JP" sz="3200" b="1" dirty="0" smtClean="0">
              <a:latin typeface="メイリオ" panose="020B0604030504040204" pitchFamily="50" charset="-128"/>
              <a:ea typeface="メイリオ" panose="020B0604030504040204" pitchFamily="50" charset="-128"/>
            </a:endParaRPr>
          </a:p>
          <a:p>
            <a:pPr algn="ctr"/>
            <a:endParaRPr lang="en-US" altLang="ja-JP" sz="1100" b="1" dirty="0" smtClean="0">
              <a:latin typeface="メイリオ" panose="020B0604030504040204" pitchFamily="50" charset="-128"/>
              <a:ea typeface="メイリオ" panose="020B0604030504040204" pitchFamily="50" charset="-128"/>
            </a:endParaRPr>
          </a:p>
          <a:p>
            <a:pPr algn="ctr"/>
            <a:r>
              <a:rPr lang="en-US" altLang="ja-JP" sz="2400" dirty="0" smtClean="0">
                <a:latin typeface="メイリオ" panose="020B0604030504040204" pitchFamily="50" charset="-128"/>
                <a:ea typeface="メイリオ" panose="020B0604030504040204" pitchFamily="50" charset="-128"/>
              </a:rPr>
              <a:t>CO2</a:t>
            </a:r>
            <a:r>
              <a:rPr lang="ja-JP" altLang="en-US" sz="2400" dirty="0" smtClean="0">
                <a:latin typeface="メイリオ" panose="020B0604030504040204" pitchFamily="50" charset="-128"/>
                <a:ea typeface="メイリオ" panose="020B0604030504040204" pitchFamily="50" charset="-128"/>
              </a:rPr>
              <a:t>を削減しなければならない</a:t>
            </a:r>
            <a:r>
              <a:rPr lang="en-US" altLang="ja-JP" sz="2400" dirty="0" smtClean="0">
                <a:solidFill>
                  <a:prstClr val="black"/>
                </a:solidFill>
                <a:latin typeface="メイリオ" panose="020B0604030504040204" pitchFamily="50" charset="-128"/>
                <a:ea typeface="メイリオ" panose="020B0604030504040204" pitchFamily="50" charset="-128"/>
              </a:rPr>
              <a:t>…</a:t>
            </a:r>
            <a:endParaRPr lang="ja-JP" altLang="en-US" sz="24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90618316"/>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75846" y="4789714"/>
            <a:ext cx="8802953" cy="1965565"/>
          </a:xfrm>
          <a:prstGeom prst="rect">
            <a:avLst/>
          </a:prstGeom>
          <a:solidFill>
            <a:schemeClr val="tx2">
              <a:alpha val="19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角丸四角形 8"/>
          <p:cNvSpPr/>
          <p:nvPr/>
        </p:nvSpPr>
        <p:spPr>
          <a:xfrm>
            <a:off x="620972" y="84001"/>
            <a:ext cx="7915702" cy="76427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ZEB</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施設の例</a:t>
            </a:r>
          </a:p>
        </p:txBody>
      </p:sp>
      <p:graphicFrame>
        <p:nvGraphicFramePr>
          <p:cNvPr id="15" name="表 14"/>
          <p:cNvGraphicFramePr>
            <a:graphicFrameLocks noGrp="1"/>
          </p:cNvGraphicFramePr>
          <p:nvPr>
            <p:extLst>
              <p:ext uri="{D42A27DB-BD31-4B8C-83A1-F6EECF244321}">
                <p14:modId xmlns:p14="http://schemas.microsoft.com/office/powerpoint/2010/main" val="467974567"/>
              </p:ext>
            </p:extLst>
          </p:nvPr>
        </p:nvGraphicFramePr>
        <p:xfrm>
          <a:off x="402608" y="957255"/>
          <a:ext cx="8451106" cy="3716345"/>
        </p:xfrm>
        <a:graphic>
          <a:graphicData uri="http://schemas.openxmlformats.org/drawingml/2006/table">
            <a:tbl>
              <a:tblPr firstRow="1" bandRow="1">
                <a:tableStyleId>{EB9631B5-78F2-41C9-869B-9F39066F8104}</a:tableStyleId>
              </a:tblPr>
              <a:tblGrid>
                <a:gridCol w="2962607"/>
                <a:gridCol w="1845414"/>
                <a:gridCol w="3643085"/>
              </a:tblGrid>
              <a:tr h="0">
                <a:tc>
                  <a:txBody>
                    <a:bodyPr/>
                    <a:lstStyle/>
                    <a:p>
                      <a:r>
                        <a:rPr kumimoji="1" lang="ja-JP" altLang="en-US" dirty="0" smtClean="0">
                          <a:solidFill>
                            <a:schemeClr val="tx1"/>
                          </a:solidFill>
                        </a:rPr>
                        <a:t>企業名</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dirty="0" smtClean="0">
                          <a:solidFill>
                            <a:schemeClr val="tx1"/>
                          </a:solidFill>
                        </a:rPr>
                        <a:t>達成年・場所</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dirty="0" smtClean="0">
                          <a:solidFill>
                            <a:schemeClr val="tx1"/>
                          </a:solidFill>
                        </a:rPr>
                        <a:t>特徴</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08588">
                <a:tc>
                  <a:txBody>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清水建設</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森の中のオフィス</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2013</a:t>
                      </a:r>
                    </a:p>
                    <a:p>
                      <a:pPr algn="l"/>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山梨県北杜市</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バイオマス発電</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を利用</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28048">
                <a:tc>
                  <a:txBody>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大林組</a:t>
                      </a:r>
                    </a:p>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大林組技術研究所本館</a:t>
                      </a:r>
                    </a:p>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テクノステーション</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2014</a:t>
                      </a:r>
                    </a:p>
                    <a:p>
                      <a:pPr algn="l"/>
                      <a:r>
                        <a:rPr kumimoji="1" lang="zh-TW" altLang="en-US" dirty="0" smtClean="0">
                          <a:latin typeface="メイリオ" panose="020B0604030504040204" pitchFamily="50" charset="-128"/>
                          <a:ea typeface="メイリオ" panose="020B0604030504040204" pitchFamily="50" charset="-128"/>
                          <a:cs typeface="メイリオ" panose="020B0604030504040204" pitchFamily="50" charset="-128"/>
                        </a:rPr>
                        <a:t>東京都清瀬市</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低層</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広大な敷地</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を利用し</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太陽光パネルを設置</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28048">
                <a:tc>
                  <a:txBody>
                    <a:bodyPr/>
                    <a:lstStyle/>
                    <a:p>
                      <a:r>
                        <a:rPr kumimoji="1" lang="zh-TW" altLang="en-US" b="1" dirty="0" smtClean="0">
                          <a:latin typeface="メイリオ" panose="020B0604030504040204" pitchFamily="50" charset="-128"/>
                          <a:ea typeface="メイリオ" panose="020B0604030504040204" pitchFamily="50" charset="-128"/>
                          <a:cs typeface="メイリオ" panose="020B0604030504040204" pitchFamily="50" charset="-128"/>
                        </a:rPr>
                        <a:t>三建設備工業株式会社</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つくばみらい技術センター</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2014</a:t>
                      </a:r>
                    </a:p>
                    <a:p>
                      <a:pPr algn="l"/>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茨城県</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つくばみらい市</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tLang="ja-JP" sz="1100" dirty="0" smtClean="0"/>
                    </a:p>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広大な敷地</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を利用し</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太陽光パネルを設置</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85901">
                <a:tc>
                  <a:txBody>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大成建設</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ZEB</a:t>
                      </a:r>
                      <a:r>
                        <a:rPr kumimoji="1" lang="zh-TW" altLang="en-US" dirty="0" smtClean="0">
                          <a:latin typeface="メイリオ" panose="020B0604030504040204" pitchFamily="50" charset="-128"/>
                          <a:ea typeface="メイリオ" panose="020B0604030504040204" pitchFamily="50" charset="-128"/>
                          <a:cs typeface="メイリオ" panose="020B0604030504040204" pitchFamily="50" charset="-128"/>
                        </a:rPr>
                        <a:t>実証棟</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2015</a:t>
                      </a:r>
                    </a:p>
                    <a:p>
                      <a:pPr algn="l"/>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神奈川県横浜市</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都市型</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ZEB</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としては初めて</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ゼロ・エネルギー化を達成</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9" name="テキスト ボックス 18"/>
          <p:cNvSpPr txBox="1"/>
          <p:nvPr/>
        </p:nvSpPr>
        <p:spPr>
          <a:xfrm>
            <a:off x="175844" y="4956888"/>
            <a:ext cx="8802953" cy="1631216"/>
          </a:xfrm>
          <a:prstGeom prst="rect">
            <a:avLst/>
          </a:prstGeom>
          <a:noFill/>
        </p:spPr>
        <p:txBody>
          <a:bodyPr wrap="square" rtlCol="0">
            <a:spAutoFit/>
          </a:bodyPr>
          <a:lstStyle/>
          <a:p>
            <a:pPr algn="ct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現状、</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都市型</a:t>
            </a:r>
            <a:r>
              <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ZEB</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では</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運用時のゼロ・エネルギー化</a:t>
            </a:r>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達成できるが</a:t>
            </a:r>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6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オンサイト</a:t>
            </a:r>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マイナス</a:t>
            </a:r>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にすることは</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不可能。</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406399" y="1320799"/>
            <a:ext cx="8434555" cy="254980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p:cNvSpPr txBox="1"/>
          <p:nvPr/>
        </p:nvSpPr>
        <p:spPr>
          <a:xfrm>
            <a:off x="8379290" y="3875800"/>
            <a:ext cx="461665" cy="789985"/>
          </a:xfrm>
          <a:prstGeom prst="rect">
            <a:avLst/>
          </a:prstGeom>
          <a:solidFill>
            <a:schemeClr val="accent6"/>
          </a:solidFill>
        </p:spPr>
        <p:txBody>
          <a:bodyPr vert="eaVert" wrap="square" rtlCol="0">
            <a:spAutoFit/>
          </a:bodyPr>
          <a:lstStyle/>
          <a:p>
            <a:pPr algn="ctr"/>
            <a:r>
              <a:rPr lang="ja-JP" altLang="en-US"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都市型</a:t>
            </a:r>
            <a:endPar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406398" y="3870601"/>
            <a:ext cx="8434555" cy="79518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8379288" y="1338111"/>
            <a:ext cx="461665" cy="2532490"/>
          </a:xfrm>
          <a:prstGeom prst="rect">
            <a:avLst/>
          </a:prstGeom>
          <a:solidFill>
            <a:srgbClr val="0D920A"/>
          </a:solidFill>
        </p:spPr>
        <p:txBody>
          <a:bodyPr vert="eaVert" wrap="square" rtlCol="0">
            <a:spAutoFit/>
          </a:bodyPr>
          <a:lstStyle/>
          <a:p>
            <a:pPr algn="ctr"/>
            <a:r>
              <a:rPr kumimoji="1" lang="ja-JP" altLang="en-US"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都市型は開発中</a:t>
            </a:r>
            <a:endParaRPr kumimoji="1"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05361835"/>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吹き出し 2"/>
          <p:cNvSpPr/>
          <p:nvPr/>
        </p:nvSpPr>
        <p:spPr>
          <a:xfrm>
            <a:off x="1335314" y="1513319"/>
            <a:ext cx="6424178" cy="1226049"/>
          </a:xfrm>
          <a:prstGeom prst="wedgeRectCallout">
            <a:avLst>
              <a:gd name="adj1" fmla="val 31021"/>
              <a:gd name="adj2" fmla="val 100950"/>
            </a:avLst>
          </a:prstGeom>
          <a:solidFill>
            <a:schemeClr val="bg1"/>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530115" y="1707577"/>
            <a:ext cx="8033311" cy="1015663"/>
          </a:xfrm>
          <a:prstGeom prst="rect">
            <a:avLst/>
          </a:prstGeom>
          <a:noFill/>
        </p:spPr>
        <p:txBody>
          <a:bodyPr wrap="square" rtlCol="0">
            <a:spAutoFit/>
          </a:bodyPr>
          <a:lstStyle/>
          <a:p>
            <a:pPr algn="ct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つまり別の場所</a:t>
            </a: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オフサイト</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a:t>
            </a:r>
            <a:endPar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削減</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するしかない！</a:t>
            </a:r>
            <a:endPar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四角形吹き出し 1"/>
          <p:cNvSpPr/>
          <p:nvPr/>
        </p:nvSpPr>
        <p:spPr>
          <a:xfrm>
            <a:off x="530116" y="1132114"/>
            <a:ext cx="8033311" cy="1188488"/>
          </a:xfrm>
          <a:prstGeom prst="wedgeRectCallout">
            <a:avLst>
              <a:gd name="adj1" fmla="val -35830"/>
              <a:gd name="adj2" fmla="val 133911"/>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p:cNvSpPr txBox="1"/>
          <p:nvPr/>
        </p:nvSpPr>
        <p:spPr>
          <a:xfrm>
            <a:off x="100678" y="5134539"/>
            <a:ext cx="8944707" cy="1569660"/>
          </a:xfrm>
          <a:prstGeom prst="rect">
            <a:avLst/>
          </a:prstGeom>
          <a:noFill/>
        </p:spPr>
        <p:txBody>
          <a:bodyPr wrap="square" rtlCol="0">
            <a:spAutoFit/>
          </a:bodyPr>
          <a:lstStyle/>
          <a:p>
            <a:pPr algn="ctr"/>
            <a:r>
              <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CNB</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達成のために</a:t>
            </a:r>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建設・解体時</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における</a:t>
            </a:r>
            <a:r>
              <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排出量は</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000" b="1" u="sng"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カーボン・オフセット</a:t>
            </a:r>
            <a:r>
              <a:rPr lang="en-US" altLang="ja-JP" sz="4000" b="1" u="sng"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000" b="1" u="sng"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オフサイト</a:t>
            </a:r>
            <a:r>
              <a:rPr lang="en-US" altLang="ja-JP" sz="4000" b="1" u="sng"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b="1" u="sng" dirty="0" smtClean="0">
              <a:solidFill>
                <a:srgbClr val="0D920A"/>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を利用して削減する他ない！</a:t>
            </a:r>
            <a:endPar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角丸四角形 3"/>
          <p:cNvSpPr/>
          <p:nvPr/>
        </p:nvSpPr>
        <p:spPr>
          <a:xfrm>
            <a:off x="582638" y="183652"/>
            <a:ext cx="7980788" cy="736979"/>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カーボン・ニュートラル・ビルを目指すべき！</a:t>
            </a:r>
            <a:endPar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582638" y="1243384"/>
            <a:ext cx="8033311" cy="1077218"/>
          </a:xfrm>
          <a:prstGeom prst="rect">
            <a:avLst/>
          </a:prstGeom>
          <a:noFill/>
        </p:spPr>
        <p:txBody>
          <a:bodyPr wrap="square" rtlCol="0">
            <a:spAutoFit/>
          </a:bodyPr>
          <a:lstStyle/>
          <a:p>
            <a:pPr algn="ct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敷地が狭い</a:t>
            </a:r>
            <a:r>
              <a:rPr lang="ja-JP" altLang="en-US"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都市型</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のビルで</a:t>
            </a:r>
            <a:r>
              <a:rPr lang="ja-JP" altLang="en-US"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オンサイト</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による</a:t>
            </a:r>
            <a:r>
              <a:rPr lang="en-US" altLang="ja-JP"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削減は難しい</a:t>
            </a:r>
            <a:r>
              <a:rPr lang="ja-JP" altLang="en-US"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123" name="Picture 3" descr="C:\Users\user\Desktop\tatemono_buildings.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82664" y="3400950"/>
            <a:ext cx="1586366" cy="141607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83823" y="3531237"/>
            <a:ext cx="1749425" cy="157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03036" y="3093157"/>
            <a:ext cx="1712913"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直線矢印コネクタ 7"/>
          <p:cNvCxnSpPr/>
          <p:nvPr/>
        </p:nvCxnSpPr>
        <p:spPr>
          <a:xfrm>
            <a:off x="3077029" y="3715903"/>
            <a:ext cx="184331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H="1">
            <a:off x="3077029" y="4263591"/>
            <a:ext cx="184331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flipH="1">
            <a:off x="1033669" y="4735117"/>
            <a:ext cx="1549875" cy="369332"/>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オンサイト</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7133248" y="4529840"/>
            <a:ext cx="1338828" cy="369332"/>
          </a:xfrm>
          <a:prstGeom prst="rect">
            <a:avLst/>
          </a:prstGeom>
          <a:noFill/>
        </p:spPr>
        <p:txBody>
          <a:bodyPr wrap="none" rtlCol="0">
            <a:spAutoFit/>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オフサイト</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3541486" y="3346571"/>
            <a:ext cx="646331" cy="369332"/>
          </a:xfrm>
          <a:prstGeom prst="rect">
            <a:avLst/>
          </a:prstGeom>
          <a:noFill/>
        </p:spPr>
        <p:txBody>
          <a:bodyPr wrap="none" rtlCol="0">
            <a:spAutoFit/>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資金</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2976611" y="4319555"/>
            <a:ext cx="2044149"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削減・吸収量</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824834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xit" presetSubtype="0" fill="hold" grpId="0" nodeType="with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2" grpId="0" animBg="1"/>
      <p:bldP spid="5" grpId="0"/>
      <p:bldP spid="13" grpId="0"/>
      <p:bldP spid="14"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5827443"/>
            <a:ext cx="9144000" cy="103055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カーボン・ニュートラル・ビルを達成！</a:t>
            </a:r>
          </a:p>
        </p:txBody>
      </p:sp>
      <p:cxnSp>
        <p:nvCxnSpPr>
          <p:cNvPr id="23" name="直線矢印コネクタ 22"/>
          <p:cNvCxnSpPr/>
          <p:nvPr/>
        </p:nvCxnSpPr>
        <p:spPr>
          <a:xfrm>
            <a:off x="824566" y="4229393"/>
            <a:ext cx="6325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0" y="1105417"/>
            <a:ext cx="5989140" cy="4913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2800" b="1">
                <a:solidFill>
                  <a:prstClr val="white"/>
                </a:solidFill>
                <a:latin typeface="メイリオ" panose="020B0604030504040204" pitchFamily="50" charset="-128"/>
                <a:ea typeface="メイリオ" panose="020B0604030504040204" pitchFamily="50" charset="-128"/>
                <a:cs typeface="メイリオ"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2400" dirty="0">
                <a:solidFill>
                  <a:schemeClr val="bg1"/>
                </a:solidFill>
              </a:rPr>
              <a:t>建設時から解体時までの</a:t>
            </a:r>
            <a:r>
              <a:rPr lang="en-US" altLang="ja-JP" sz="2400" dirty="0">
                <a:solidFill>
                  <a:schemeClr val="bg1"/>
                </a:solidFill>
              </a:rPr>
              <a:t>CO2</a:t>
            </a:r>
            <a:r>
              <a:rPr lang="ja-JP" altLang="en-US" sz="2400" dirty="0">
                <a:solidFill>
                  <a:schemeClr val="bg1"/>
                </a:solidFill>
              </a:rPr>
              <a:t>排出量</a:t>
            </a:r>
          </a:p>
        </p:txBody>
      </p:sp>
      <p:sp>
        <p:nvSpPr>
          <p:cNvPr id="7" name="テキスト ボックス 6"/>
          <p:cNvSpPr txBox="1"/>
          <p:nvPr/>
        </p:nvSpPr>
        <p:spPr>
          <a:xfrm>
            <a:off x="7470215" y="2118105"/>
            <a:ext cx="816249" cy="461665"/>
          </a:xfrm>
          <a:prstGeom prst="rect">
            <a:avLst/>
          </a:prstGeom>
          <a:noFill/>
        </p:spPr>
        <p:txBody>
          <a:bodyPr wrap="none" rtlCol="0">
            <a:spAutoFit/>
          </a:bodyPr>
          <a:lstStyle/>
          <a:p>
            <a:r>
              <a:rPr lang="en-US" altLang="ja-JP"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ZEB</a:t>
            </a:r>
            <a:endParaRPr lang="en-US" altLang="ja-JP"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7470215" y="2746814"/>
            <a:ext cx="869149" cy="461665"/>
          </a:xfrm>
          <a:prstGeom prst="rect">
            <a:avLst/>
          </a:prstGeom>
          <a:noFill/>
        </p:spPr>
        <p:txBody>
          <a:bodyPr wrap="none" rtlCol="0">
            <a:spAutoFit/>
          </a:bodyPr>
          <a:lstStyle/>
          <a:p>
            <a:r>
              <a:rPr lang="en-US" altLang="ja-JP" sz="2400" b="1" dirty="0" smtClean="0">
                <a:solidFill>
                  <a:prstClr val="black"/>
                </a:solidFill>
                <a:latin typeface="メイリオ" panose="020B0604030504040204" pitchFamily="50" charset="-128"/>
                <a:ea typeface="メイリオ" panose="020B0604030504040204" pitchFamily="50" charset="-128"/>
              </a:rPr>
              <a:t>CNB</a:t>
            </a:r>
          </a:p>
        </p:txBody>
      </p:sp>
      <p:sp>
        <p:nvSpPr>
          <p:cNvPr id="12" name="テキスト ボックス 11"/>
          <p:cNvSpPr txBox="1"/>
          <p:nvPr/>
        </p:nvSpPr>
        <p:spPr>
          <a:xfrm>
            <a:off x="824566" y="4302851"/>
            <a:ext cx="327334" cy="369332"/>
          </a:xfrm>
          <a:prstGeom prst="rect">
            <a:avLst/>
          </a:prstGeom>
          <a:noFill/>
        </p:spPr>
        <p:txBody>
          <a:bodyPr wrap="none" rtlCol="0">
            <a:spAutoFit/>
          </a:bodyPr>
          <a:lstStyle/>
          <a:p>
            <a:r>
              <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0</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5" name="直線コネクタ 4"/>
          <p:cNvCxnSpPr/>
          <p:nvPr/>
        </p:nvCxnSpPr>
        <p:spPr>
          <a:xfrm flipV="1">
            <a:off x="1603511" y="3324132"/>
            <a:ext cx="0" cy="889681"/>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5600476" y="4244974"/>
            <a:ext cx="1370" cy="508856"/>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1220679" y="4800094"/>
            <a:ext cx="4185761" cy="830997"/>
          </a:xfrm>
          <a:prstGeom prst="rect">
            <a:avLst/>
          </a:prstGeom>
          <a:noFill/>
        </p:spPr>
        <p:txBody>
          <a:bodyPr wrap="none" rtlCol="0">
            <a:spAutoFit/>
          </a:bodyPr>
          <a:lstStyle/>
          <a:p>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運用時において</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オフサイトで</a:t>
            </a:r>
            <a:endPar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dirty="0" smtClean="0">
                <a:solidFill>
                  <a:srgbClr val="0D920A"/>
                </a:solidFill>
                <a:latin typeface="メイリオ" panose="020B0604030504040204" pitchFamily="50" charset="-128"/>
                <a:ea typeface="メイリオ" panose="020B0604030504040204" pitchFamily="50" charset="-128"/>
                <a:cs typeface="メイリオ" panose="020B0604030504040204" pitchFamily="50" charset="-128"/>
              </a:rPr>
              <a:t>カーボン・オフセット</a:t>
            </a: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を行う</a:t>
            </a:r>
            <a:endPar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7150070" y="4051586"/>
            <a:ext cx="1798303" cy="369332"/>
          </a:xfrm>
          <a:prstGeom prst="rect">
            <a:avLst/>
          </a:prstGeom>
          <a:noFill/>
        </p:spPr>
        <p:txBody>
          <a:bodyPr wrap="square" rtlCol="0">
            <a:spAutoFit/>
          </a:bodyPr>
          <a:lstStyle/>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経過年数（年）</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a:xfrm>
            <a:off x="389610" y="163771"/>
            <a:ext cx="8331416" cy="723331"/>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カーボン・オフセットの利用の提案</a:t>
            </a:r>
          </a:p>
        </p:txBody>
      </p:sp>
      <p:cxnSp>
        <p:nvCxnSpPr>
          <p:cNvPr id="11" name="直線コネクタ 10"/>
          <p:cNvCxnSpPr/>
          <p:nvPr/>
        </p:nvCxnSpPr>
        <p:spPr>
          <a:xfrm>
            <a:off x="1627247" y="3355042"/>
            <a:ext cx="3965732" cy="1371544"/>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449413" y="1799705"/>
            <a:ext cx="2400016" cy="369332"/>
          </a:xfrm>
          <a:prstGeom prst="rect">
            <a:avLst/>
          </a:prstGeom>
          <a:noFill/>
        </p:spPr>
        <p:txBody>
          <a:bodyPr wrap="none" rtlCol="0">
            <a:spAutoFit/>
          </a:bodyPr>
          <a:lstStyle/>
          <a:p>
            <a:r>
              <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排出量（</a:t>
            </a:r>
            <a:r>
              <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t-co2</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1" name="直線矢印コネクタ 20"/>
          <p:cNvCxnSpPr/>
          <p:nvPr/>
        </p:nvCxnSpPr>
        <p:spPr>
          <a:xfrm flipH="1" flipV="1">
            <a:off x="1195061" y="2169037"/>
            <a:ext cx="13063" cy="29985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208124" y="4248875"/>
            <a:ext cx="412786" cy="0"/>
          </a:xfrm>
          <a:prstGeom prst="line">
            <a:avLst/>
          </a:prstGeom>
          <a:ln w="76200">
            <a:solidFill>
              <a:srgbClr val="0D920A"/>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1220679" y="4191027"/>
            <a:ext cx="402426" cy="407"/>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H="1" flipV="1">
            <a:off x="1643433" y="3337553"/>
            <a:ext cx="3159" cy="939856"/>
          </a:xfrm>
          <a:prstGeom prst="line">
            <a:avLst/>
          </a:prstGeom>
          <a:ln w="76200">
            <a:solidFill>
              <a:srgbClr val="0D920A"/>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627247" y="3355042"/>
            <a:ext cx="3965732" cy="30901"/>
          </a:xfrm>
          <a:prstGeom prst="line">
            <a:avLst/>
          </a:prstGeom>
          <a:ln w="76200">
            <a:solidFill>
              <a:srgbClr val="0D920A"/>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H="1" flipV="1">
            <a:off x="5578136" y="2899589"/>
            <a:ext cx="1542" cy="515922"/>
          </a:xfrm>
          <a:prstGeom prst="line">
            <a:avLst/>
          </a:prstGeom>
          <a:ln w="76200">
            <a:solidFill>
              <a:srgbClr val="0D920A"/>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6833565" y="2349541"/>
            <a:ext cx="447135" cy="2250"/>
          </a:xfrm>
          <a:prstGeom prst="line">
            <a:avLst/>
          </a:prstGeom>
          <a:ln w="76200">
            <a:solidFill>
              <a:srgbClr val="0D920A"/>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6822179" y="3006343"/>
            <a:ext cx="447135" cy="225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1297333" y="4516651"/>
            <a:ext cx="877163" cy="369332"/>
          </a:xfrm>
          <a:prstGeom prst="rect">
            <a:avLst/>
          </a:prstGeom>
          <a:noFill/>
        </p:spPr>
        <p:txBody>
          <a:bodyPr wrap="none" rtlCol="0">
            <a:spAutoFit/>
          </a:bodyPr>
          <a:lstStyle/>
          <a:p>
            <a:r>
              <a:rPr lang="ja-JP" altLang="en-US" dirty="0" smtClean="0">
                <a:solidFill>
                  <a:prstClr val="black"/>
                </a:solidFill>
                <a:latin typeface="メイリオ" panose="020B0604030504040204" pitchFamily="50" charset="-128"/>
                <a:ea typeface="メイリオ" panose="020B0604030504040204" pitchFamily="50" charset="-128"/>
              </a:rPr>
              <a:t>建設</a:t>
            </a:r>
            <a:r>
              <a:rPr lang="ja-JP" altLang="en-US" dirty="0">
                <a:solidFill>
                  <a:prstClr val="black"/>
                </a:solidFill>
                <a:latin typeface="メイリオ" panose="020B0604030504040204" pitchFamily="50" charset="-128"/>
                <a:ea typeface="メイリオ" panose="020B0604030504040204" pitchFamily="50" charset="-128"/>
              </a:rPr>
              <a:t>時</a:t>
            </a:r>
          </a:p>
        </p:txBody>
      </p:sp>
      <p:sp>
        <p:nvSpPr>
          <p:cNvPr id="59" name="テキスト ボックス 58"/>
          <p:cNvSpPr txBox="1"/>
          <p:nvPr/>
        </p:nvSpPr>
        <p:spPr>
          <a:xfrm>
            <a:off x="5337661" y="4756111"/>
            <a:ext cx="877163" cy="369332"/>
          </a:xfrm>
          <a:prstGeom prst="rect">
            <a:avLst/>
          </a:prstGeom>
          <a:noFill/>
        </p:spPr>
        <p:txBody>
          <a:bodyPr wrap="none" rtlCol="0">
            <a:spAutoFit/>
          </a:bodyPr>
          <a:lstStyle/>
          <a:p>
            <a:r>
              <a:rPr lang="ja-JP" altLang="en-US" dirty="0" smtClean="0">
                <a:solidFill>
                  <a:prstClr val="black"/>
                </a:solidFill>
                <a:latin typeface="メイリオ" panose="020B0604030504040204" pitchFamily="50" charset="-128"/>
                <a:ea typeface="メイリオ" panose="020B0604030504040204" pitchFamily="50" charset="-128"/>
              </a:rPr>
              <a:t>解体時</a:t>
            </a:r>
            <a:endParaRPr lang="ja-JP" altLang="en-US"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10365017"/>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正方形/長方形 7"/>
          <p:cNvSpPr/>
          <p:nvPr/>
        </p:nvSpPr>
        <p:spPr>
          <a:xfrm>
            <a:off x="0" y="4629988"/>
            <a:ext cx="9144000" cy="2228012"/>
          </a:xfrm>
          <a:prstGeom prst="rect">
            <a:avLst/>
          </a:prstGeom>
          <a:solidFill>
            <a:schemeClr val="tx2"/>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0" name="角丸四角形 9"/>
          <p:cNvSpPr/>
          <p:nvPr/>
        </p:nvSpPr>
        <p:spPr>
          <a:xfrm>
            <a:off x="658633" y="193850"/>
            <a:ext cx="7826733" cy="69603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カーボン・オフセット</a:t>
            </a:r>
            <a:r>
              <a:rPr lang="ja-JP" altLang="en-US"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方法は？</a:t>
            </a:r>
            <a:endParaRPr lang="ja-JP" altLang="en-US"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idx="1"/>
          </p:nvPr>
        </p:nvSpPr>
        <p:spPr>
          <a:xfrm>
            <a:off x="0" y="1705970"/>
            <a:ext cx="9144000" cy="2142699"/>
          </a:xfrm>
          <a:solidFill>
            <a:schemeClr val="bg1">
              <a:alpha val="77000"/>
            </a:schemeClr>
          </a:solidFill>
        </p:spPr>
        <p:txBody>
          <a:bodyPr>
            <a:normAutofit/>
          </a:bodyPr>
          <a:lstStyle/>
          <a:p>
            <a:pPr marL="0" indent="0" algn="ctr">
              <a:buNone/>
            </a:pP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私たちは</a:t>
            </a:r>
            <a:r>
              <a:rPr kumimoji="1"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千代田区内</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で行うことができる</a:t>
            </a:r>
            <a:endParaRPr kumimoji="1" lang="en-US" altLang="ja-JP" sz="36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kumimoji="1"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カーボン・オフセット</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の方法として、</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a:buNone/>
            </a:pPr>
            <a:r>
              <a:rPr kumimoji="1" lang="ja-JP" altLang="en-US" sz="40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太陽光発電</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に注目した</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25</a:t>
            </a:fld>
            <a:endParaRPr lang="ja-JP" altLang="en-US" dirty="0">
              <a:solidFill>
                <a:prstClr val="black">
                  <a:tint val="75000"/>
                </a:prstClr>
              </a:solidFill>
            </a:endParaRPr>
          </a:p>
        </p:txBody>
      </p:sp>
      <p:sp>
        <p:nvSpPr>
          <p:cNvPr id="5" name="テキスト ボックス 4"/>
          <p:cNvSpPr txBox="1"/>
          <p:nvPr/>
        </p:nvSpPr>
        <p:spPr>
          <a:xfrm>
            <a:off x="479802" y="4954964"/>
            <a:ext cx="8253172" cy="1446550"/>
          </a:xfrm>
          <a:prstGeom prst="rect">
            <a:avLst/>
          </a:prstGeom>
          <a:noFill/>
        </p:spPr>
        <p:txBody>
          <a:bodyPr wrap="square" rtlCol="0">
            <a:spAutoFit/>
          </a:bodyPr>
          <a:lstStyle/>
          <a:p>
            <a:pPr algn="ctr"/>
            <a:r>
              <a:rPr lang="ja-JP" altLang="en-US" sz="44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設置</a:t>
            </a:r>
            <a:r>
              <a:rPr lang="ja-JP" altLang="en-US" sz="44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場所と</a:t>
            </a:r>
            <a:r>
              <a:rPr lang="ja-JP" altLang="en-US" sz="44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して</a:t>
            </a:r>
            <a:endParaRPr lang="en-US" altLang="ja-JP" sz="44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400" b="1" u="sng"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区営の集合住宅の屋根</a:t>
            </a:r>
            <a:r>
              <a:rPr lang="ja-JP" altLang="en-US" sz="44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に注目</a:t>
            </a:r>
            <a:endParaRPr lang="ja-JP" altLang="en-US" sz="44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4606388" y="6488668"/>
            <a:ext cx="4570482" cy="369332"/>
          </a:xfrm>
          <a:prstGeom prst="rect">
            <a:avLst/>
          </a:prstGeom>
          <a:noFill/>
        </p:spPr>
        <p:txBody>
          <a:bodyPr wrap="none" rtlCol="0">
            <a:spAutoFit/>
          </a:bodyPr>
          <a:lstStyle/>
          <a:p>
            <a:r>
              <a:rPr lang="ja-JP" altLang="en-US"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写真　千代田区営住宅　西神田コスモス館</a:t>
            </a:r>
            <a:endParaRPr lang="ja-JP" altLang="en-US"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967343028"/>
      </p:ext>
    </p:extLst>
  </p:cSld>
  <p:clrMapOvr>
    <a:masterClrMapping/>
  </p:clrMapOvr>
  <p:transition spd="slow">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26</a:t>
            </a:fld>
            <a:endParaRPr lang="ja-JP" altLang="en-US" dirty="0">
              <a:solidFill>
                <a:prstClr val="black">
                  <a:tint val="75000"/>
                </a:prstClr>
              </a:solidFill>
            </a:endParaRPr>
          </a:p>
        </p:txBody>
      </p:sp>
      <p:sp>
        <p:nvSpPr>
          <p:cNvPr id="3" name="角丸四角形 2"/>
          <p:cNvSpPr/>
          <p:nvPr/>
        </p:nvSpPr>
        <p:spPr>
          <a:xfrm>
            <a:off x="363825" y="163773"/>
            <a:ext cx="8506495" cy="1018903"/>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全ての区営の集合住宅で太陽光発電</a:t>
            </a: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行った場合の</a:t>
            </a:r>
            <a:r>
              <a:rPr lang="en-US" altLang="ja-JP"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削減量は？</a:t>
            </a:r>
            <a:endPar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0" y="2962911"/>
            <a:ext cx="8336036" cy="3416320"/>
          </a:xfrm>
          <a:prstGeom prst="rect">
            <a:avLst/>
          </a:prstGeom>
          <a:noFill/>
        </p:spPr>
        <p:txBody>
          <a:bodyPr wrap="square" rtlCol="0">
            <a:spAutoFit/>
          </a:bodyPr>
          <a:lstStyle/>
          <a:p>
            <a:endPar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年間</a:t>
            </a:r>
            <a:r>
              <a:rPr lang="ja-JP" altLang="en-US" sz="3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予想</a:t>
            </a:r>
            <a:r>
              <a:rPr lang="ja-JP" altLang="en-US"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発電量 </a:t>
            </a:r>
            <a:r>
              <a:rPr lang="en-US" altLang="ja-JP"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205,095kwh</a:t>
            </a:r>
          </a:p>
          <a:p>
            <a:r>
              <a:rPr lang="ja-JP" altLang="en-US"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年間予想</a:t>
            </a:r>
            <a:r>
              <a:rPr lang="en-US" altLang="ja-JP"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削減量</a:t>
            </a:r>
            <a:r>
              <a:rPr lang="ja-JP" altLang="en-US" sz="3200" dirty="0" smtClean="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32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103t-CO2</a:t>
            </a:r>
          </a:p>
          <a:p>
            <a:endParaRPr lang="en-US" altLang="ja-JP" sz="32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a:ln w="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日本の平均的な</a:t>
            </a:r>
            <a:r>
              <a:rPr lang="ja-JP" altLang="en-US" sz="2800" dirty="0" smtClean="0">
                <a:ln w="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オフィスビル</a:t>
            </a:r>
            <a:r>
              <a:rPr lang="en-US" altLang="ja-JP" sz="2800" dirty="0" smtClean="0">
                <a:ln w="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800" dirty="0" smtClean="0">
                <a:ln w="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棟の</a:t>
            </a:r>
            <a:endParaRPr lang="en-US" altLang="ja-JP" sz="2800" dirty="0">
              <a:ln w="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dirty="0">
                <a:ln w="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建設・解体時の</a:t>
            </a:r>
            <a:r>
              <a:rPr lang="en-US" altLang="ja-JP" sz="3200" dirty="0">
                <a:ln w="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3200" dirty="0">
                <a:ln w="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排出量</a:t>
            </a:r>
            <a:r>
              <a:rPr lang="ja-JP" altLang="en-US" sz="32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32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2,116t-CO2</a:t>
            </a:r>
            <a:endParaRPr lang="en-US" altLang="ja-JP" sz="24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200" b="1" dirty="0" smtClean="0">
              <a:solidFill>
                <a:srgbClr val="00B05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角丸四角形吹き出し 3"/>
          <p:cNvSpPr/>
          <p:nvPr/>
        </p:nvSpPr>
        <p:spPr>
          <a:xfrm>
            <a:off x="6402164" y="2457944"/>
            <a:ext cx="2741836" cy="1217115"/>
          </a:xfrm>
          <a:prstGeom prst="wedgeRoundRectCallout">
            <a:avLst>
              <a:gd name="adj1" fmla="val -38936"/>
              <a:gd name="adj2" fmla="val 85206"/>
              <a:gd name="adj3" fmla="val 16667"/>
            </a:avLst>
          </a:prstGeom>
          <a:solidFill>
            <a:schemeClr val="tx2">
              <a:alpha val="11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インターネット上</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公開</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されている</a:t>
            </a:r>
          </a:p>
          <a:p>
            <a:pPr algn="ct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太陽光</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シュミレータに</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よって</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算定</a:t>
            </a:r>
          </a:p>
        </p:txBody>
      </p:sp>
      <p:sp>
        <p:nvSpPr>
          <p:cNvPr id="7" name="角丸四角形吹き出し 6"/>
          <p:cNvSpPr/>
          <p:nvPr/>
        </p:nvSpPr>
        <p:spPr>
          <a:xfrm>
            <a:off x="6402164" y="2457944"/>
            <a:ext cx="2741836" cy="1217115"/>
          </a:xfrm>
          <a:prstGeom prst="wedgeRoundRectCallout">
            <a:avLst>
              <a:gd name="adj1" fmla="val -37209"/>
              <a:gd name="adj2" fmla="val 86974"/>
              <a:gd name="adj3" fmla="val 16667"/>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16145" y="1503837"/>
            <a:ext cx="7366119" cy="954107"/>
          </a:xfrm>
          <a:prstGeom prst="rect">
            <a:avLst/>
          </a:prstGeom>
          <a:noFill/>
        </p:spPr>
        <p:txBody>
          <a:bodyPr wrap="none" rtlCol="0">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区営の集合住宅 全</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施設の屋根全面に</a:t>
            </a:r>
          </a:p>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太陽光パネル</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を設置可能と</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仮定すると・・・</a:t>
            </a:r>
          </a:p>
        </p:txBody>
      </p:sp>
    </p:spTree>
    <p:extLst>
      <p:ext uri="{BB962C8B-B14F-4D97-AF65-F5344CB8AC3E}">
        <p14:creationId xmlns:p14="http://schemas.microsoft.com/office/powerpoint/2010/main" val="950755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420896" y="193070"/>
            <a:ext cx="8305093" cy="74745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太陽光発電の設置場所</a:t>
            </a:r>
            <a:endParaRPr kumimoji="1" lang="ja-JP" altLang="en-US" sz="3600" b="1"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3576064470"/>
              </p:ext>
            </p:extLst>
          </p:nvPr>
        </p:nvGraphicFramePr>
        <p:xfrm>
          <a:off x="404946" y="2385028"/>
          <a:ext cx="8307979" cy="4277029"/>
        </p:xfrm>
        <a:graphic>
          <a:graphicData uri="http://schemas.openxmlformats.org/drawingml/2006/table">
            <a:tbl>
              <a:tblPr firstRow="1" bandRow="1">
                <a:tableStyleId>{BDBED569-4797-4DF1-A0F4-6AAB3CD982D8}</a:tableStyleId>
              </a:tblPr>
              <a:tblGrid>
                <a:gridCol w="4180117"/>
                <a:gridCol w="4127862"/>
              </a:tblGrid>
              <a:tr h="834179">
                <a:tc>
                  <a:txBody>
                    <a:bodyPr/>
                    <a:lstStyle/>
                    <a:p>
                      <a:endParaRPr kumimoji="1" lang="ja-JP" altLang="en-US" dirty="0"/>
                    </a:p>
                  </a:txBody>
                  <a:tcPr/>
                </a:tc>
                <a:tc>
                  <a:txBody>
                    <a:bodyPr/>
                    <a:lstStyle/>
                    <a:p>
                      <a:endParaRPr kumimoji="1" lang="ja-JP" altLang="en-US" dirty="0"/>
                    </a:p>
                  </a:txBody>
                  <a:tcPr/>
                </a:tc>
              </a:tr>
              <a:tr h="2486503">
                <a:tc>
                  <a:txBody>
                    <a:bodyPr/>
                    <a:lstStyle/>
                    <a:p>
                      <a:endParaRPr kumimoji="1" lang="ja-JP" altLang="en-US" dirty="0"/>
                    </a:p>
                  </a:txBody>
                  <a:tcPr/>
                </a:tc>
                <a:tc>
                  <a:txBody>
                    <a:bodyPr/>
                    <a:lstStyle/>
                    <a:p>
                      <a:endParaRPr kumimoji="1" lang="ja-JP" altLang="en-US" dirty="0"/>
                    </a:p>
                  </a:txBody>
                  <a:tcPr/>
                </a:tc>
              </a:tr>
              <a:tr h="956347">
                <a:tc>
                  <a:txBody>
                    <a:bodyPr/>
                    <a:lstStyle/>
                    <a:p>
                      <a:endParaRPr kumimoji="1" lang="ja-JP" altLang="en-US" dirty="0"/>
                    </a:p>
                  </a:txBody>
                  <a:tcPr/>
                </a:tc>
                <a:tc>
                  <a:txBody>
                    <a:bodyPr/>
                    <a:lstStyle/>
                    <a:p>
                      <a:endParaRPr kumimoji="1" lang="ja-JP" altLang="en-US" dirty="0"/>
                    </a:p>
                  </a:txBody>
                  <a:tcPr/>
                </a:tc>
              </a:tr>
            </a:tbl>
          </a:graphicData>
        </a:graphic>
      </p:graphicFrame>
      <p:sp>
        <p:nvSpPr>
          <p:cNvPr id="3" name="コンテンツ プレースホルダー 2"/>
          <p:cNvSpPr>
            <a:spLocks noGrp="1"/>
          </p:cNvSpPr>
          <p:nvPr>
            <p:ph idx="1"/>
          </p:nvPr>
        </p:nvSpPr>
        <p:spPr>
          <a:xfrm>
            <a:off x="327438" y="1152983"/>
            <a:ext cx="8229600" cy="4525963"/>
          </a:xfrm>
        </p:spPr>
        <p:txBody>
          <a:bodyPr/>
          <a:lstStyle/>
          <a:p>
            <a:pPr marL="0" indent="0">
              <a:buNone/>
            </a:pP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千代田区の区営住宅</a:t>
            </a:r>
            <a:r>
              <a:rPr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の屋根</a:t>
            </a:r>
            <a:r>
              <a:rPr kumimoji="1" lang="ja-JP" altLang="en-US"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に注目！</a:t>
            </a:r>
            <a:endParaRPr lang="ja-JP" altLang="en-US" sz="4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0" y="1229751"/>
            <a:ext cx="5617029" cy="53373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lt1"/>
                </a:solidFill>
                <a:latin typeface="メイリオ" panose="020B0604030504040204" pitchFamily="50" charset="-128"/>
                <a:ea typeface="メイリオ" panose="020B0604030504040204" pitchFamily="50" charset="-128"/>
                <a:cs typeface="メイリオ" panose="020B0604030504040204" pitchFamily="50" charset="-128"/>
              </a:rPr>
              <a:t>太陽光シミュレーターによる算定</a:t>
            </a:r>
          </a:p>
        </p:txBody>
      </p:sp>
      <p:sp>
        <p:nvSpPr>
          <p:cNvPr id="4" name="テキスト ボックス 3"/>
          <p:cNvSpPr txBox="1"/>
          <p:nvPr/>
        </p:nvSpPr>
        <p:spPr>
          <a:xfrm>
            <a:off x="420896" y="1858497"/>
            <a:ext cx="6264857" cy="369332"/>
          </a:xfrm>
          <a:prstGeom prst="rect">
            <a:avLst/>
          </a:prstGeom>
          <a:noFill/>
        </p:spPr>
        <p:txBody>
          <a:bodyPr wrap="none" rtlCol="0">
            <a:spAutoFit/>
          </a:bodyPr>
          <a:lstStyle/>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太陽光発電事業を手掛けている日本エコシステムの</a:t>
            </a:r>
            <a:r>
              <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HP</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より</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420896" y="2558088"/>
            <a:ext cx="4213013" cy="461665"/>
          </a:xfrm>
          <a:prstGeom prst="rect">
            <a:avLst/>
          </a:prstGeom>
          <a:noFill/>
        </p:spPr>
        <p:txBody>
          <a:bodyPr wrap="none" rtlCol="0">
            <a:spAutoFit/>
          </a:bodyPr>
          <a:lstStyle/>
          <a:p>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 住所と屋根の傾斜を設定</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4649859" y="2483281"/>
            <a:ext cx="3185487" cy="646331"/>
          </a:xfrm>
          <a:prstGeom prst="rect">
            <a:avLst/>
          </a:prstGeom>
          <a:noFill/>
        </p:spPr>
        <p:txBody>
          <a:bodyPr wrap="none" rtlCol="0">
            <a:spAutoFit/>
          </a:bodyPr>
          <a:lstStyle/>
          <a:p>
            <a:r>
              <a:rPr lang="zh-CN"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例</a:t>
            </a:r>
            <a:r>
              <a:rPr lang="en-US" altLang="zh-CN"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千代田区神保町</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住宅</a:t>
            </a:r>
            <a:endParaRPr lang="en-US" altLang="zh-CN"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zh-CN"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千代田区</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西</a:t>
            </a:r>
            <a:r>
              <a:rPr lang="zh-CN"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神田２－</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３－１５</a:t>
            </a:r>
            <a:endParaRPr lang="zh-CN"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359902" y="3459871"/>
            <a:ext cx="4289957" cy="461665"/>
          </a:xfrm>
          <a:prstGeom prst="rect">
            <a:avLst/>
          </a:prstGeom>
          <a:noFill/>
        </p:spPr>
        <p:txBody>
          <a:bodyPr wrap="none" rtlCol="0">
            <a:spAutoFit/>
          </a:bodyPr>
          <a:lstStyle/>
          <a:p>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 屋根面と斜面の向きを設定</a:t>
            </a:r>
            <a:endPar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404947" y="5917472"/>
            <a:ext cx="1827744" cy="461665"/>
          </a:xfrm>
          <a:prstGeom prst="rect">
            <a:avLst/>
          </a:prstGeom>
          <a:noFill/>
        </p:spPr>
        <p:txBody>
          <a:bodyPr wrap="none" rtlCol="0">
            <a:spAutoFit/>
          </a:bodyPr>
          <a:lstStyle/>
          <a:p>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③ 診断結果</a:t>
            </a:r>
            <a:endPar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4677316" y="5904407"/>
            <a:ext cx="3218638" cy="646331"/>
          </a:xfrm>
          <a:prstGeom prst="rect">
            <a:avLst/>
          </a:prstGeom>
          <a:noFill/>
        </p:spPr>
        <p:txBody>
          <a:bodyPr wrap="none" rtlCol="0">
            <a:spAutoFit/>
          </a:bodyPr>
          <a:lstStyle/>
          <a:p>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年間予想</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発電量 </a:t>
            </a:r>
            <a:r>
              <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9,979 kWh</a:t>
            </a:r>
          </a:p>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予想</a:t>
            </a:r>
            <a:r>
              <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削減量 </a:t>
            </a:r>
            <a:r>
              <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3.138t-CO2</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 name="図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73205" y="3298373"/>
            <a:ext cx="3308645" cy="2312124"/>
          </a:xfrm>
          <a:prstGeom prst="rect">
            <a:avLst/>
          </a:prstGeom>
        </p:spPr>
      </p:pic>
    </p:spTree>
    <p:extLst>
      <p:ext uri="{BB962C8B-B14F-4D97-AF65-F5344CB8AC3E}">
        <p14:creationId xmlns:p14="http://schemas.microsoft.com/office/powerpoint/2010/main" val="489321235"/>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28</a:t>
            </a:fld>
            <a:endParaRPr lang="ja-JP" altLang="en-US" dirty="0">
              <a:solidFill>
                <a:prstClr val="black">
                  <a:tint val="75000"/>
                </a:prstClr>
              </a:solidFill>
            </a:endParaRPr>
          </a:p>
        </p:txBody>
      </p:sp>
      <p:sp>
        <p:nvSpPr>
          <p:cNvPr id="3" name="角丸四角形 2"/>
          <p:cNvSpPr/>
          <p:nvPr/>
        </p:nvSpPr>
        <p:spPr>
          <a:xfrm>
            <a:off x="363825" y="163773"/>
            <a:ext cx="8506495" cy="1018903"/>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全ての区営の集合住宅で太陽光発電</a:t>
            </a: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行った場合の</a:t>
            </a:r>
            <a:r>
              <a:rPr lang="en-US" altLang="ja-JP"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削減量は？</a:t>
            </a:r>
            <a:endPar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0" y="2962911"/>
            <a:ext cx="8336036" cy="3416320"/>
          </a:xfrm>
          <a:prstGeom prst="rect">
            <a:avLst/>
          </a:prstGeom>
          <a:noFill/>
        </p:spPr>
        <p:txBody>
          <a:bodyPr wrap="square" rtlCol="0">
            <a:spAutoFit/>
          </a:bodyPr>
          <a:lstStyle/>
          <a:p>
            <a:endPar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年間</a:t>
            </a:r>
            <a:r>
              <a:rPr lang="ja-JP" altLang="en-US" sz="3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予想</a:t>
            </a:r>
            <a:r>
              <a:rPr lang="ja-JP" altLang="en-US"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発電量 </a:t>
            </a:r>
            <a:r>
              <a:rPr lang="en-US" altLang="ja-JP"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205,095kwh</a:t>
            </a:r>
          </a:p>
          <a:p>
            <a:r>
              <a:rPr lang="ja-JP" altLang="en-US"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年間予想</a:t>
            </a:r>
            <a:r>
              <a:rPr lang="en-US" altLang="ja-JP"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削減量</a:t>
            </a:r>
            <a:r>
              <a:rPr lang="ja-JP" altLang="en-US" sz="3200" dirty="0" smtClean="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32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103t-CO2</a:t>
            </a:r>
          </a:p>
          <a:p>
            <a:endParaRPr lang="en-US" altLang="ja-JP" sz="32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a:ln w="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日本の平均的な</a:t>
            </a:r>
            <a:r>
              <a:rPr lang="ja-JP" altLang="en-US" sz="2800" dirty="0" smtClean="0">
                <a:ln w="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オフィスビル</a:t>
            </a:r>
            <a:r>
              <a:rPr lang="en-US" altLang="ja-JP" sz="2800" dirty="0" smtClean="0">
                <a:ln w="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800" dirty="0" smtClean="0">
                <a:ln w="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棟の</a:t>
            </a:r>
            <a:endParaRPr lang="en-US" altLang="ja-JP" sz="2800" dirty="0">
              <a:ln w="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dirty="0">
                <a:ln w="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建設・解体時の</a:t>
            </a:r>
            <a:r>
              <a:rPr lang="en-US" altLang="ja-JP" sz="3200" dirty="0">
                <a:ln w="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3200" dirty="0">
                <a:ln w="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排出量</a:t>
            </a:r>
            <a:r>
              <a:rPr lang="ja-JP" altLang="en-US" sz="32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32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2,116t-CO2</a:t>
            </a:r>
            <a:endParaRPr lang="en-US" altLang="ja-JP" sz="24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200" b="1" dirty="0" smtClean="0">
              <a:solidFill>
                <a:srgbClr val="00B05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角丸四角形吹き出し 3"/>
          <p:cNvSpPr/>
          <p:nvPr/>
        </p:nvSpPr>
        <p:spPr>
          <a:xfrm>
            <a:off x="6402164" y="2457944"/>
            <a:ext cx="2741836" cy="1217115"/>
          </a:xfrm>
          <a:prstGeom prst="wedgeRoundRectCallout">
            <a:avLst>
              <a:gd name="adj1" fmla="val -38936"/>
              <a:gd name="adj2" fmla="val 85206"/>
              <a:gd name="adj3" fmla="val 16667"/>
            </a:avLst>
          </a:prstGeom>
          <a:solidFill>
            <a:schemeClr val="tx2">
              <a:alpha val="11000"/>
            </a:schemeClr>
          </a:solidFill>
          <a:ln w="19050"/>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インターネット上</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公開</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されている</a:t>
            </a:r>
          </a:p>
          <a:p>
            <a:pPr algn="ct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太陽光</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シュミレータに</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よって</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算定</a:t>
            </a:r>
          </a:p>
        </p:txBody>
      </p:sp>
      <p:sp>
        <p:nvSpPr>
          <p:cNvPr id="7" name="角丸四角形吹き出し 6"/>
          <p:cNvSpPr/>
          <p:nvPr/>
        </p:nvSpPr>
        <p:spPr>
          <a:xfrm>
            <a:off x="6402164" y="2457944"/>
            <a:ext cx="2741836" cy="1217115"/>
          </a:xfrm>
          <a:prstGeom prst="wedgeRoundRectCallout">
            <a:avLst>
              <a:gd name="adj1" fmla="val -37209"/>
              <a:gd name="adj2" fmla="val 86974"/>
              <a:gd name="adj3" fmla="val 16667"/>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16145" y="1503837"/>
            <a:ext cx="7366119" cy="954107"/>
          </a:xfrm>
          <a:prstGeom prst="rect">
            <a:avLst/>
          </a:prstGeom>
          <a:noFill/>
        </p:spPr>
        <p:txBody>
          <a:bodyPr wrap="none" rtlCol="0">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区営の集合住宅 全</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施設の屋根全面に</a:t>
            </a:r>
          </a:p>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太陽光パネルを</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設置</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可能</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仮定すると・・・</a:t>
            </a:r>
          </a:p>
        </p:txBody>
      </p:sp>
      <p:sp>
        <p:nvSpPr>
          <p:cNvPr id="8" name="正方形/長方形 7"/>
          <p:cNvSpPr/>
          <p:nvPr/>
        </p:nvSpPr>
        <p:spPr>
          <a:xfrm>
            <a:off x="0" y="5964073"/>
            <a:ext cx="9144000" cy="89392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何年でカーボン・ニュートラルが達成可能か？</a:t>
            </a:r>
            <a:endParaRPr kumimoji="1"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480742423"/>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矢印コネクタ 6"/>
          <p:cNvCxnSpPr/>
          <p:nvPr/>
        </p:nvCxnSpPr>
        <p:spPr>
          <a:xfrm>
            <a:off x="588500" y="3644050"/>
            <a:ext cx="7166968" cy="2173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V="1">
            <a:off x="1846251" y="2547217"/>
            <a:ext cx="1" cy="1095033"/>
          </a:xfrm>
          <a:prstGeom prst="line">
            <a:avLst/>
          </a:prstGeom>
          <a:ln w="57150">
            <a:solidFill>
              <a:srgbClr val="0D920A"/>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846253" y="2561709"/>
            <a:ext cx="4651463" cy="3153708"/>
          </a:xfrm>
          <a:prstGeom prst="line">
            <a:avLst/>
          </a:prstGeom>
          <a:ln w="57150">
            <a:solidFill>
              <a:srgbClr val="0D920A"/>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V="1">
            <a:off x="3706522" y="2230194"/>
            <a:ext cx="37543" cy="370505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H="1" flipV="1">
            <a:off x="6491167" y="2333730"/>
            <a:ext cx="6549" cy="355887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 name="直線矢印コネクタ 3"/>
          <p:cNvCxnSpPr/>
          <p:nvPr/>
        </p:nvCxnSpPr>
        <p:spPr>
          <a:xfrm flipV="1">
            <a:off x="1213948" y="2194561"/>
            <a:ext cx="0" cy="389311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491812" y="3956452"/>
            <a:ext cx="877163" cy="369332"/>
          </a:xfrm>
          <a:prstGeom prst="rect">
            <a:avLst/>
          </a:prstGeom>
          <a:noFill/>
        </p:spPr>
        <p:txBody>
          <a:bodyPr wrap="none" rtlCol="0">
            <a:spAutoFit/>
          </a:bodyPr>
          <a:lstStyle/>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建設時</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503497" y="2362551"/>
            <a:ext cx="710451" cy="369332"/>
          </a:xfrm>
          <a:prstGeom prst="rect">
            <a:avLst/>
          </a:prstGeom>
          <a:noFill/>
        </p:spPr>
        <p:txBody>
          <a:bodyPr wrap="none" rtlCol="0">
            <a:spAutoFit/>
          </a:bodyPr>
          <a:lstStyle/>
          <a:p>
            <a:r>
              <a:rPr lang="en-US" altLang="ja-JP" dirty="0" smtClean="0">
                <a:solidFill>
                  <a:prstClr val="black"/>
                </a:solidFill>
              </a:rPr>
              <a:t>1,911</a:t>
            </a:r>
            <a:endParaRPr lang="ja-JP" altLang="en-US" dirty="0">
              <a:solidFill>
                <a:prstClr val="black"/>
              </a:solidFill>
            </a:endParaRPr>
          </a:p>
        </p:txBody>
      </p:sp>
      <p:sp>
        <p:nvSpPr>
          <p:cNvPr id="13" name="テキスト ボックス 12"/>
          <p:cNvSpPr txBox="1"/>
          <p:nvPr/>
        </p:nvSpPr>
        <p:spPr>
          <a:xfrm>
            <a:off x="101711" y="1778642"/>
            <a:ext cx="1980863" cy="369332"/>
          </a:xfrm>
          <a:prstGeom prst="rect">
            <a:avLst/>
          </a:prstGeom>
          <a:noFill/>
        </p:spPr>
        <p:txBody>
          <a:bodyPr wrap="none" rtlCol="0">
            <a:spAutoFit/>
          </a:bodyPr>
          <a:lstStyle/>
          <a:p>
            <a:r>
              <a:rPr lang="en-US" altLang="ja-JP" dirty="0" smtClean="0">
                <a:solidFill>
                  <a:prstClr val="black"/>
                </a:solidFill>
              </a:rPr>
              <a:t>CO2</a:t>
            </a:r>
            <a:r>
              <a:rPr lang="ja-JP" altLang="en-US" dirty="0" smtClean="0">
                <a:solidFill>
                  <a:prstClr val="black"/>
                </a:solidFill>
              </a:rPr>
              <a:t>排出量（</a:t>
            </a:r>
            <a:r>
              <a:rPr lang="en-US" altLang="ja-JP" dirty="0" smtClean="0">
                <a:solidFill>
                  <a:prstClr val="black"/>
                </a:solidFill>
              </a:rPr>
              <a:t>t-co2</a:t>
            </a:r>
            <a:r>
              <a:rPr lang="ja-JP" altLang="en-US" dirty="0" smtClean="0">
                <a:solidFill>
                  <a:prstClr val="black"/>
                </a:solidFill>
              </a:rPr>
              <a:t>）</a:t>
            </a:r>
            <a:endParaRPr lang="ja-JP" altLang="en-US" dirty="0">
              <a:solidFill>
                <a:prstClr val="black"/>
              </a:solidFill>
            </a:endParaRPr>
          </a:p>
        </p:txBody>
      </p:sp>
      <p:cxnSp>
        <p:nvCxnSpPr>
          <p:cNvPr id="17" name="直線コネクタ 16"/>
          <p:cNvCxnSpPr/>
          <p:nvPr/>
        </p:nvCxnSpPr>
        <p:spPr>
          <a:xfrm>
            <a:off x="1270358" y="2547217"/>
            <a:ext cx="5299109" cy="14492"/>
          </a:xfrm>
          <a:prstGeom prst="line">
            <a:avLst/>
          </a:prstGeom>
          <a:ln w="31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588500" y="3706310"/>
            <a:ext cx="606256" cy="369332"/>
          </a:xfrm>
          <a:prstGeom prst="rect">
            <a:avLst/>
          </a:prstGeom>
          <a:noFill/>
        </p:spPr>
        <p:txBody>
          <a:bodyPr wrap="none" rtlCol="0">
            <a:spAutoFit/>
          </a:bodyPr>
          <a:lstStyle/>
          <a:p>
            <a:r>
              <a:rPr lang="en-US" altLang="ja-JP" dirty="0" smtClean="0">
                <a:solidFill>
                  <a:prstClr val="black"/>
                </a:solidFill>
              </a:rPr>
              <a:t>-205</a:t>
            </a:r>
            <a:endParaRPr lang="ja-JP" altLang="en-US" dirty="0">
              <a:solidFill>
                <a:prstClr val="black"/>
              </a:solidFill>
            </a:endParaRPr>
          </a:p>
        </p:txBody>
      </p:sp>
      <p:sp>
        <p:nvSpPr>
          <p:cNvPr id="24" name="テキスト ボックス 23"/>
          <p:cNvSpPr txBox="1"/>
          <p:nvPr/>
        </p:nvSpPr>
        <p:spPr>
          <a:xfrm>
            <a:off x="941300" y="3320885"/>
            <a:ext cx="301686" cy="369332"/>
          </a:xfrm>
          <a:prstGeom prst="rect">
            <a:avLst/>
          </a:prstGeom>
          <a:noFill/>
        </p:spPr>
        <p:txBody>
          <a:bodyPr wrap="none" rtlCol="0">
            <a:spAutoFit/>
          </a:bodyPr>
          <a:lstStyle/>
          <a:p>
            <a:r>
              <a:rPr lang="en-US" altLang="ja-JP" dirty="0" smtClean="0">
                <a:solidFill>
                  <a:prstClr val="black"/>
                </a:solidFill>
              </a:rPr>
              <a:t>0</a:t>
            </a:r>
            <a:endParaRPr lang="ja-JP" altLang="en-US" dirty="0">
              <a:solidFill>
                <a:prstClr val="black"/>
              </a:solidFill>
            </a:endParaRPr>
          </a:p>
        </p:txBody>
      </p:sp>
      <p:cxnSp>
        <p:nvCxnSpPr>
          <p:cNvPr id="26" name="直線コネクタ 25"/>
          <p:cNvCxnSpPr/>
          <p:nvPr/>
        </p:nvCxnSpPr>
        <p:spPr>
          <a:xfrm>
            <a:off x="1219006" y="3829761"/>
            <a:ext cx="6050379"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489374" y="5530751"/>
            <a:ext cx="780983" cy="369332"/>
          </a:xfrm>
          <a:prstGeom prst="rect">
            <a:avLst/>
          </a:prstGeom>
          <a:noFill/>
        </p:spPr>
        <p:txBody>
          <a:bodyPr wrap="none" rtlCol="0">
            <a:spAutoFit/>
          </a:bodyPr>
          <a:lstStyle/>
          <a:p>
            <a:r>
              <a:rPr lang="en-US" altLang="ja-JP" dirty="0" smtClean="0">
                <a:solidFill>
                  <a:prstClr val="black"/>
                </a:solidFill>
              </a:rPr>
              <a:t>-3,192</a:t>
            </a:r>
            <a:endParaRPr lang="ja-JP" altLang="en-US" dirty="0">
              <a:solidFill>
                <a:prstClr val="black"/>
              </a:solidFill>
            </a:endParaRPr>
          </a:p>
        </p:txBody>
      </p:sp>
      <p:cxnSp>
        <p:nvCxnSpPr>
          <p:cNvPr id="35" name="直線コネクタ 34"/>
          <p:cNvCxnSpPr/>
          <p:nvPr/>
        </p:nvCxnSpPr>
        <p:spPr>
          <a:xfrm>
            <a:off x="1228530" y="5715417"/>
            <a:ext cx="5993969" cy="0"/>
          </a:xfrm>
          <a:prstGeom prst="line">
            <a:avLst/>
          </a:prstGeom>
          <a:ln w="63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462004" y="5233938"/>
            <a:ext cx="780983" cy="369332"/>
          </a:xfrm>
          <a:prstGeom prst="rect">
            <a:avLst/>
          </a:prstGeom>
          <a:noFill/>
        </p:spPr>
        <p:txBody>
          <a:bodyPr wrap="none" rtlCol="0">
            <a:spAutoFit/>
          </a:bodyPr>
          <a:lstStyle/>
          <a:p>
            <a:r>
              <a:rPr lang="en-US" altLang="ja-JP" dirty="0" smtClean="0">
                <a:solidFill>
                  <a:prstClr val="black"/>
                </a:solidFill>
              </a:rPr>
              <a:t>-2,987</a:t>
            </a:r>
            <a:endParaRPr lang="ja-JP" altLang="en-US" dirty="0">
              <a:solidFill>
                <a:prstClr val="black"/>
              </a:solidFill>
            </a:endParaRPr>
          </a:p>
        </p:txBody>
      </p:sp>
      <p:cxnSp>
        <p:nvCxnSpPr>
          <p:cNvPr id="42" name="直線コネクタ 41"/>
          <p:cNvCxnSpPr/>
          <p:nvPr/>
        </p:nvCxnSpPr>
        <p:spPr>
          <a:xfrm>
            <a:off x="1182227" y="5466148"/>
            <a:ext cx="597951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1857449" y="2554463"/>
            <a:ext cx="4612407" cy="1265164"/>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flipV="1">
            <a:off x="6490096" y="5466148"/>
            <a:ext cx="0" cy="269114"/>
          </a:xfrm>
          <a:prstGeom prst="line">
            <a:avLst/>
          </a:prstGeom>
          <a:ln w="57150">
            <a:solidFill>
              <a:srgbClr val="0D920A"/>
            </a:solidFill>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7319995" y="5550596"/>
            <a:ext cx="1800493" cy="369332"/>
          </a:xfrm>
          <a:prstGeom prst="rect">
            <a:avLst/>
          </a:prstGeom>
          <a:noFill/>
        </p:spPr>
        <p:txBody>
          <a:bodyPr wrap="none" rtlCol="0">
            <a:spAutoFit/>
          </a:bodyPr>
          <a:lstStyle/>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経過年数（年）</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8" name="角丸四角形 67"/>
          <p:cNvSpPr/>
          <p:nvPr/>
        </p:nvSpPr>
        <p:spPr>
          <a:xfrm>
            <a:off x="316450" y="200256"/>
            <a:ext cx="8407952" cy="1010151"/>
          </a:xfrm>
          <a:prstGeom prst="roundRect">
            <a:avLst/>
          </a:prstGeom>
          <a:ln w="57150">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カーボン・オフセットを利用すると</a:t>
            </a:r>
            <a:r>
              <a:rPr lang="en-US" altLang="ja-JP" sz="2800" b="1" u="sng"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2800" b="1" u="sng"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a:t>
            </a:r>
            <a:endPar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カーボン・ニュートラル・ビルを</a:t>
            </a: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実現</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できる</a:t>
            </a:r>
            <a:endPar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5" name="直線コネクタ 44"/>
          <p:cNvCxnSpPr/>
          <p:nvPr/>
        </p:nvCxnSpPr>
        <p:spPr>
          <a:xfrm flipV="1">
            <a:off x="6490095" y="3633720"/>
            <a:ext cx="1" cy="215318"/>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6627523" y="3103974"/>
            <a:ext cx="475144" cy="205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7148951" y="2754613"/>
            <a:ext cx="1854995" cy="646331"/>
          </a:xfrm>
          <a:prstGeom prst="rect">
            <a:avLst/>
          </a:prstGeom>
          <a:noFill/>
        </p:spPr>
        <p:txBody>
          <a:bodyPr wrap="none" rtlCol="0">
            <a:spAutoFit/>
          </a:bodyPr>
          <a:lstStyle/>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屋根面積の</a:t>
            </a:r>
            <a:r>
              <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42</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利用</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した</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場合</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50" name="直線コネクタ 49"/>
          <p:cNvCxnSpPr/>
          <p:nvPr/>
        </p:nvCxnSpPr>
        <p:spPr>
          <a:xfrm>
            <a:off x="6602831" y="2202790"/>
            <a:ext cx="475144" cy="0"/>
          </a:xfrm>
          <a:prstGeom prst="line">
            <a:avLst/>
          </a:prstGeom>
          <a:ln w="57150">
            <a:solidFill>
              <a:srgbClr val="0D920A"/>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7148951" y="1879625"/>
            <a:ext cx="1997663" cy="646331"/>
          </a:xfrm>
          <a:prstGeom prst="rect">
            <a:avLst/>
          </a:prstGeom>
          <a:noFill/>
        </p:spPr>
        <p:txBody>
          <a:bodyPr wrap="none" rtlCol="0">
            <a:spAutoFit/>
          </a:bodyPr>
          <a:lstStyle/>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屋根面積の</a:t>
            </a:r>
            <a:r>
              <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0</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利用した場合</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2892710" y="5892605"/>
            <a:ext cx="1702710" cy="369332"/>
          </a:xfrm>
          <a:prstGeom prst="rect">
            <a:avLst/>
          </a:prstGeom>
          <a:noFill/>
        </p:spPr>
        <p:txBody>
          <a:bodyPr wrap="none" rtlCol="0">
            <a:spAutoFit/>
          </a:bodyPr>
          <a:lstStyle/>
          <a:p>
            <a:pPr algn="ctr"/>
            <a:r>
              <a:rPr lang="en-US" altLang="ja-JP" b="1" dirty="0" smtClean="0">
                <a:solidFill>
                  <a:srgbClr val="0D920A"/>
                </a:solidFill>
                <a:latin typeface="メイリオ" panose="020B0604030504040204" pitchFamily="50" charset="-128"/>
                <a:ea typeface="メイリオ" panose="020B0604030504040204" pitchFamily="50" charset="-128"/>
                <a:cs typeface="メイリオ" panose="020B0604030504040204" pitchFamily="50" charset="-128"/>
              </a:rPr>
              <a:t>CNB</a:t>
            </a:r>
            <a:r>
              <a:rPr lang="ja-JP" altLang="en-US" b="1" dirty="0" smtClean="0">
                <a:solidFill>
                  <a:srgbClr val="0D920A"/>
                </a:solidFill>
                <a:latin typeface="メイリオ" panose="020B0604030504040204" pitchFamily="50" charset="-128"/>
                <a:ea typeface="メイリオ" panose="020B0604030504040204" pitchFamily="50" charset="-128"/>
                <a:cs typeface="メイリオ" panose="020B0604030504040204" pitchFamily="50" charset="-128"/>
              </a:rPr>
              <a:t>達成</a:t>
            </a:r>
            <a:r>
              <a:rPr lang="en-US" altLang="ja-JP" b="1" dirty="0" smtClean="0">
                <a:solidFill>
                  <a:srgbClr val="0D920A"/>
                </a:solidFill>
                <a:latin typeface="メイリオ" panose="020B0604030504040204" pitchFamily="50" charset="-128"/>
                <a:ea typeface="メイリオ" panose="020B0604030504040204" pitchFamily="50" charset="-128"/>
                <a:cs typeface="メイリオ" panose="020B0604030504040204" pitchFamily="50" charset="-128"/>
              </a:rPr>
              <a:t>21</a:t>
            </a:r>
            <a:r>
              <a:rPr lang="ja-JP" altLang="en-US" b="1" dirty="0" smtClean="0">
                <a:solidFill>
                  <a:srgbClr val="0D920A"/>
                </a:solidFill>
                <a:latin typeface="メイリオ" panose="020B0604030504040204" pitchFamily="50" charset="-128"/>
                <a:ea typeface="メイリオ" panose="020B0604030504040204" pitchFamily="50" charset="-128"/>
                <a:cs typeface="メイリオ" panose="020B0604030504040204" pitchFamily="50" charset="-128"/>
              </a:rPr>
              <a:t>年</a:t>
            </a:r>
            <a:endParaRPr lang="ja-JP" altLang="en-US" b="1" dirty="0">
              <a:solidFill>
                <a:srgbClr val="0D920A"/>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テキスト ボックス 57"/>
          <p:cNvSpPr txBox="1"/>
          <p:nvPr/>
        </p:nvSpPr>
        <p:spPr>
          <a:xfrm>
            <a:off x="5776168" y="5900083"/>
            <a:ext cx="1702710" cy="369332"/>
          </a:xfrm>
          <a:prstGeom prst="rect">
            <a:avLst/>
          </a:prstGeom>
          <a:noFill/>
        </p:spPr>
        <p:txBody>
          <a:bodyPr wrap="none" rtlCol="0">
            <a:spAutoFit/>
          </a:bodyPr>
          <a:lstStyle/>
          <a:p>
            <a:pPr algn="ctr"/>
            <a:r>
              <a:rPr lang="en-US" altLang="ja-JP"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CNB</a:t>
            </a:r>
            <a:r>
              <a:rPr lang="ja-JP" altLang="en-US"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達成</a:t>
            </a:r>
            <a:r>
              <a:rPr lang="en-US" altLang="ja-JP"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50</a:t>
            </a:r>
            <a:r>
              <a:rPr lang="ja-JP" altLang="en-US"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年</a:t>
            </a:r>
            <a:endParaRPr lang="ja-JP" altLang="en-US"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462004" y="6298648"/>
            <a:ext cx="8477794" cy="646331"/>
          </a:xfrm>
          <a:prstGeom prst="rect">
            <a:avLst/>
          </a:prstGeom>
          <a:noFill/>
        </p:spPr>
        <p:txBody>
          <a:bodyPr wrap="square" rtlCol="0">
            <a:spAutoFit/>
          </a:bodyPr>
          <a:lstStyle/>
          <a:p>
            <a:pPr algn="ctr"/>
            <a:r>
              <a:rPr lang="ja-JP" altLang="en-US" sz="28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全屋根面積の</a:t>
            </a:r>
            <a:r>
              <a:rPr lang="en-US" altLang="ja-JP" sz="3600" b="1" u="sng"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42</a:t>
            </a:r>
            <a:r>
              <a:rPr lang="ja-JP" altLang="en-US" sz="3600" b="1" u="sng"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の利用で</a:t>
            </a:r>
            <a:r>
              <a:rPr lang="en-US" altLang="ja-JP" sz="28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CNB</a:t>
            </a:r>
            <a:r>
              <a:rPr lang="ja-JP" altLang="en-US" sz="2800" u="sng"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2800" u="sng">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実現</a:t>
            </a:r>
            <a:r>
              <a:rPr lang="ja-JP" altLang="en-US" sz="2800" u="sng"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できる</a:t>
            </a:r>
            <a:endParaRPr lang="en-US" altLang="ja-JP" sz="28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 name="テキスト ボックス 73"/>
          <p:cNvSpPr txBox="1"/>
          <p:nvPr/>
        </p:nvSpPr>
        <p:spPr>
          <a:xfrm>
            <a:off x="1092142" y="1348250"/>
            <a:ext cx="7494359" cy="523220"/>
          </a:xfrm>
          <a:prstGeom prst="rect">
            <a:avLst/>
          </a:prstGeom>
          <a:noFill/>
        </p:spPr>
        <p:txBody>
          <a:bodyPr wrap="none" rtlCol="0">
            <a:spAutoFit/>
          </a:bodyPr>
          <a:lstStyle/>
          <a:p>
            <a:r>
              <a:rPr lang="ja-JP" altLang="en-US" sz="24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オフィスビル</a:t>
            </a:r>
            <a:r>
              <a:rPr lang="ja-JP" altLang="en-US" sz="24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の平均耐用年数、</a:t>
            </a:r>
            <a:r>
              <a:rPr lang="en-US" altLang="ja-JP" sz="2800" b="1" u="sng"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2800" b="1" u="sng"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24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で見て</a:t>
            </a:r>
            <a:r>
              <a:rPr lang="ja-JP" altLang="en-US" sz="24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みる</a:t>
            </a:r>
            <a:r>
              <a:rPr lang="ja-JP" altLang="en-US" sz="24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a:t>
            </a:r>
            <a:r>
              <a:rPr lang="en-US" altLang="ja-JP" sz="24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4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p:cNvSpPr txBox="1"/>
          <p:nvPr/>
        </p:nvSpPr>
        <p:spPr>
          <a:xfrm>
            <a:off x="5692304" y="4864606"/>
            <a:ext cx="877163" cy="369332"/>
          </a:xfrm>
          <a:prstGeom prst="rect">
            <a:avLst/>
          </a:prstGeom>
          <a:noFill/>
        </p:spPr>
        <p:txBody>
          <a:bodyPr wrap="none" rtlCol="0">
            <a:spAutoFit/>
          </a:bodyP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解体時</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0" name="直線コネクタ 39"/>
          <p:cNvCxnSpPr/>
          <p:nvPr/>
        </p:nvCxnSpPr>
        <p:spPr>
          <a:xfrm flipH="1" flipV="1">
            <a:off x="1242986" y="3644050"/>
            <a:ext cx="635820" cy="7128"/>
          </a:xfrm>
          <a:prstGeom prst="line">
            <a:avLst/>
          </a:prstGeom>
          <a:ln w="57150">
            <a:solidFill>
              <a:srgbClr val="0D920A"/>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flipV="1">
            <a:off x="1242987" y="3646181"/>
            <a:ext cx="616106" cy="4997"/>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1846251" y="2525956"/>
            <a:ext cx="0" cy="1164261"/>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5620553" y="3132369"/>
            <a:ext cx="877163" cy="369332"/>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解体時</a:t>
            </a:r>
          </a:p>
        </p:txBody>
      </p:sp>
    </p:spTree>
    <p:extLst>
      <p:ext uri="{BB962C8B-B14F-4D97-AF65-F5344CB8AC3E}">
        <p14:creationId xmlns:p14="http://schemas.microsoft.com/office/powerpoint/2010/main" val="17294901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par>
                          <p:cTn id="24" fill="hold">
                            <p:stCondLst>
                              <p:cond delay="0"/>
                            </p:stCondLst>
                            <p:childTnLst>
                              <p:par>
                                <p:cTn id="25" presetID="22" presetClass="entr" presetSubtype="1" fill="hold" nodeType="afterEffect">
                                  <p:stCondLst>
                                    <p:cond delay="500"/>
                                  </p:stCondLst>
                                  <p:childTnLst>
                                    <p:set>
                                      <p:cBhvr>
                                        <p:cTn id="26" dur="1" fill="hold">
                                          <p:stCondLst>
                                            <p:cond delay="0"/>
                                          </p:stCondLst>
                                        </p:cTn>
                                        <p:tgtEl>
                                          <p:spTgt spid="54"/>
                                        </p:tgtEl>
                                        <p:attrNameLst>
                                          <p:attrName>style.visibility</p:attrName>
                                        </p:attrNameLst>
                                      </p:cBhvr>
                                      <p:to>
                                        <p:strVal val="visible"/>
                                      </p:to>
                                    </p:set>
                                    <p:animEffect transition="in" filter="wipe(up)">
                                      <p:cBhvr>
                                        <p:cTn id="27" dur="500"/>
                                        <p:tgtEl>
                                          <p:spTgt spid="54"/>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8" grpId="0"/>
      <p:bldP spid="2" grpId="0"/>
      <p:bldP spid="74"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角丸四角形 5"/>
          <p:cNvSpPr/>
          <p:nvPr/>
        </p:nvSpPr>
        <p:spPr>
          <a:xfrm>
            <a:off x="496389" y="209006"/>
            <a:ext cx="8046720" cy="64008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4" name="角丸四角形 13"/>
          <p:cNvSpPr/>
          <p:nvPr/>
        </p:nvSpPr>
        <p:spPr>
          <a:xfrm>
            <a:off x="-51440" y="4928601"/>
            <a:ext cx="9195440" cy="1929399"/>
          </a:xfrm>
          <a:prstGeom prst="roundRect">
            <a:avLst>
              <a:gd name="adj" fmla="val 418"/>
            </a:avLst>
          </a:prstGeom>
          <a:solidFill>
            <a:schemeClr val="tx2"/>
          </a:solidFill>
          <a:ln>
            <a:solidFill>
              <a:schemeClr val="tx2"/>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ja-JP" altLang="en-US" dirty="0">
              <a:solidFill>
                <a:prstClr val="white"/>
              </a:solidFill>
            </a:endParaRPr>
          </a:p>
        </p:txBody>
      </p:sp>
      <p:sp>
        <p:nvSpPr>
          <p:cNvPr id="2" name="タイトル 1"/>
          <p:cNvSpPr>
            <a:spLocks noGrp="1"/>
          </p:cNvSpPr>
          <p:nvPr>
            <p:ph type="title"/>
          </p:nvPr>
        </p:nvSpPr>
        <p:spPr>
          <a:xfrm>
            <a:off x="467544" y="260648"/>
            <a:ext cx="8229600" cy="576064"/>
          </a:xfrm>
        </p:spPr>
        <p:txBody>
          <a:bodyPr>
            <a:noAutofit/>
          </a:bodyPr>
          <a:lstStyle/>
          <a:p>
            <a:r>
              <a:rPr lang="ja-JP" altLang="en-US" sz="3200" b="1" dirty="0">
                <a:solidFill>
                  <a:schemeClr val="bg1"/>
                </a:solidFill>
                <a:latin typeface="メイリオ" panose="020B0604030504040204" pitchFamily="50" charset="-128"/>
                <a:ea typeface="メイリオ" panose="020B0604030504040204" pitchFamily="50" charset="-128"/>
              </a:rPr>
              <a:t>はじめに</a:t>
            </a:r>
            <a:endParaRPr kumimoji="1" lang="ja-JP" altLang="en-US" sz="3200" b="1" dirty="0">
              <a:solidFill>
                <a:schemeClr val="bg1"/>
              </a:solidFill>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457200" y="4725096"/>
            <a:ext cx="8229600" cy="1929753"/>
          </a:xfrm>
        </p:spPr>
        <p:txBody>
          <a:bodyPr>
            <a:normAutofit/>
          </a:bodyPr>
          <a:lstStyle/>
          <a:p>
            <a:pPr marL="0" indent="0" algn="ctr">
              <a:buNone/>
            </a:pPr>
            <a:endParaRPr lang="en-US" altLang="ja-JP" sz="1400" dirty="0" smtClean="0"/>
          </a:p>
          <a:p>
            <a:pPr marL="0" indent="0" algn="ctr">
              <a:buNone/>
            </a:pPr>
            <a:endParaRPr lang="en-US" altLang="ja-JP" sz="1300" dirty="0"/>
          </a:p>
          <a:p>
            <a:pPr marL="0" indent="0" algn="ctr">
              <a:buNone/>
            </a:pPr>
            <a:endParaRPr kumimoji="1" lang="en-US" altLang="ja-JP" sz="2800" dirty="0" smtClean="0"/>
          </a:p>
          <a:p>
            <a:pPr marL="0" indent="0" algn="ctr">
              <a:buNone/>
            </a:pPr>
            <a:endParaRPr kumimoji="1" lang="en-US" altLang="ja-JP" sz="2800" dirty="0" smtClean="0"/>
          </a:p>
          <a:p>
            <a:pPr marL="0" indent="0" algn="ctr">
              <a:buNone/>
            </a:pPr>
            <a:endParaRPr kumimoji="1" lang="ja-JP" altLang="en-US" sz="2800" u="sng" dirty="0"/>
          </a:p>
        </p:txBody>
      </p:sp>
      <p:sp>
        <p:nvSpPr>
          <p:cNvPr id="4" name="スライド番号プレースホルダー 3"/>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3</a:t>
            </a:fld>
            <a:endParaRPr lang="ja-JP" altLang="en-US" dirty="0">
              <a:solidFill>
                <a:prstClr val="black">
                  <a:tint val="75000"/>
                </a:prstClr>
              </a:solidFill>
            </a:endParaRPr>
          </a:p>
        </p:txBody>
      </p:sp>
      <p:sp>
        <p:nvSpPr>
          <p:cNvPr id="13" name="テキスト ボックス 12"/>
          <p:cNvSpPr txBox="1"/>
          <p:nvPr/>
        </p:nvSpPr>
        <p:spPr>
          <a:xfrm>
            <a:off x="0" y="5231580"/>
            <a:ext cx="9144000" cy="1323439"/>
          </a:xfrm>
          <a:prstGeom prst="rect">
            <a:avLst/>
          </a:prstGeom>
          <a:noFill/>
        </p:spPr>
        <p:txBody>
          <a:bodyPr wrap="square" rtlCol="0">
            <a:spAutoFit/>
          </a:bodyPr>
          <a:lstStyle/>
          <a:p>
            <a:pPr algn="ctr"/>
            <a:r>
              <a:rPr lang="ja-JP" altLang="en-US" sz="4000" dirty="0" smtClean="0">
                <a:solidFill>
                  <a:prstClr val="white"/>
                </a:solidFill>
              </a:rPr>
              <a:t>千代田区</a:t>
            </a:r>
            <a:r>
              <a:rPr lang="ja-JP" altLang="en-US" sz="4000" dirty="0">
                <a:solidFill>
                  <a:prstClr val="white"/>
                </a:solidFill>
              </a:rPr>
              <a:t>に</a:t>
            </a:r>
            <a:r>
              <a:rPr lang="ja-JP" altLang="en-US" sz="4000" dirty="0" smtClean="0">
                <a:solidFill>
                  <a:prstClr val="white"/>
                </a:solidFill>
              </a:rPr>
              <a:t>ある明治大学の学生として</a:t>
            </a:r>
            <a:endParaRPr lang="en-US" altLang="ja-JP" sz="4000" dirty="0" smtClean="0">
              <a:solidFill>
                <a:prstClr val="white"/>
              </a:solidFill>
            </a:endParaRPr>
          </a:p>
          <a:p>
            <a:pPr algn="ctr"/>
            <a:r>
              <a:rPr lang="ja-JP" altLang="en-US" sz="4000" dirty="0" smtClean="0">
                <a:solidFill>
                  <a:prstClr val="white"/>
                </a:solidFill>
              </a:rPr>
              <a:t>目標達成のため、区に貢献したい！</a:t>
            </a:r>
            <a:endParaRPr lang="ja-JP" altLang="en-US" sz="4000" dirty="0">
              <a:solidFill>
                <a:prstClr val="white"/>
              </a:solidFill>
            </a:endParaRPr>
          </a:p>
        </p:txBody>
      </p:sp>
      <p:sp>
        <p:nvSpPr>
          <p:cNvPr id="8" name="正方形/長方形 7"/>
          <p:cNvSpPr/>
          <p:nvPr/>
        </p:nvSpPr>
        <p:spPr>
          <a:xfrm>
            <a:off x="-51440" y="1439921"/>
            <a:ext cx="9267567" cy="2847408"/>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テキスト ボックス 4"/>
          <p:cNvSpPr txBox="1"/>
          <p:nvPr/>
        </p:nvSpPr>
        <p:spPr>
          <a:xfrm>
            <a:off x="-52251" y="1618751"/>
            <a:ext cx="9144000" cy="2554545"/>
          </a:xfrm>
          <a:prstGeom prst="rect">
            <a:avLst/>
          </a:prstGeom>
          <a:noFill/>
        </p:spPr>
        <p:txBody>
          <a:bodyPr wrap="square" rtlCol="0">
            <a:spAutoFit/>
          </a:bodyPr>
          <a:lstStyle/>
          <a:p>
            <a:pPr algn="ctr"/>
            <a:r>
              <a:rPr lang="ja-JP" altLang="en-US" sz="4000" dirty="0">
                <a:solidFill>
                  <a:prstClr val="black"/>
                </a:solidFill>
                <a:latin typeface="メイリオ" panose="020B0604030504040204" pitchFamily="50" charset="-128"/>
                <a:ea typeface="メイリオ" panose="020B0604030504040204" pitchFamily="50" charset="-128"/>
              </a:rPr>
              <a:t>千代田区</a:t>
            </a:r>
            <a:r>
              <a:rPr lang="ja-JP" altLang="en-US" sz="4000" dirty="0" smtClean="0">
                <a:solidFill>
                  <a:prstClr val="black"/>
                </a:solidFill>
                <a:latin typeface="メイリオ" panose="020B0604030504040204" pitchFamily="50" charset="-128"/>
                <a:ea typeface="メイリオ" panose="020B0604030504040204" pitchFamily="50" charset="-128"/>
              </a:rPr>
              <a:t>は</a:t>
            </a:r>
            <a:r>
              <a:rPr lang="en-US" altLang="ja-JP" sz="4000" dirty="0" smtClean="0">
                <a:solidFill>
                  <a:prstClr val="black"/>
                </a:solidFill>
                <a:latin typeface="メイリオ" panose="020B0604030504040204" pitchFamily="50" charset="-128"/>
                <a:ea typeface="メイリオ" panose="020B0604030504040204" pitchFamily="50" charset="-128"/>
              </a:rPr>
              <a:t>2020</a:t>
            </a:r>
            <a:r>
              <a:rPr lang="ja-JP" altLang="en-US" sz="4000" dirty="0" smtClean="0">
                <a:solidFill>
                  <a:prstClr val="black"/>
                </a:solidFill>
                <a:latin typeface="メイリオ" panose="020B0604030504040204" pitchFamily="50" charset="-128"/>
                <a:ea typeface="メイリオ" panose="020B0604030504040204" pitchFamily="50" charset="-128"/>
              </a:rPr>
              <a:t>年</a:t>
            </a:r>
            <a:r>
              <a:rPr lang="ja-JP" altLang="en-US" sz="4000" dirty="0">
                <a:solidFill>
                  <a:prstClr val="black"/>
                </a:solidFill>
                <a:latin typeface="メイリオ" panose="020B0604030504040204" pitchFamily="50" charset="-128"/>
                <a:ea typeface="メイリオ" panose="020B0604030504040204" pitchFamily="50" charset="-128"/>
              </a:rPr>
              <a:t>まで</a:t>
            </a:r>
            <a:r>
              <a:rPr lang="ja-JP" altLang="en-US" sz="4000" dirty="0" smtClean="0">
                <a:solidFill>
                  <a:prstClr val="black"/>
                </a:solidFill>
                <a:latin typeface="メイリオ" panose="020B0604030504040204" pitchFamily="50" charset="-128"/>
                <a:ea typeface="メイリオ" panose="020B0604030504040204" pitchFamily="50" charset="-128"/>
              </a:rPr>
              <a:t>に</a:t>
            </a:r>
            <a:endParaRPr lang="en-US" altLang="ja-JP" sz="4000" dirty="0" smtClean="0">
              <a:solidFill>
                <a:prstClr val="black"/>
              </a:solidFill>
              <a:latin typeface="メイリオ" panose="020B0604030504040204" pitchFamily="50" charset="-128"/>
              <a:ea typeface="メイリオ" panose="020B0604030504040204" pitchFamily="50" charset="-128"/>
            </a:endParaRPr>
          </a:p>
          <a:p>
            <a:pPr algn="ctr"/>
            <a:r>
              <a:rPr lang="ja-JP" altLang="en-US" sz="4000" dirty="0" smtClean="0">
                <a:solidFill>
                  <a:prstClr val="black"/>
                </a:solidFill>
                <a:latin typeface="メイリオ" panose="020B0604030504040204" pitchFamily="50" charset="-128"/>
                <a:ea typeface="メイリオ" panose="020B0604030504040204" pitchFamily="50" charset="-128"/>
              </a:rPr>
              <a:t>区内</a:t>
            </a:r>
            <a:r>
              <a:rPr lang="ja-JP" altLang="en-US" sz="4000" dirty="0">
                <a:solidFill>
                  <a:prstClr val="black"/>
                </a:solidFill>
                <a:latin typeface="メイリオ" panose="020B0604030504040204" pitchFamily="50" charset="-128"/>
                <a:ea typeface="メイリオ" panose="020B0604030504040204" pitchFamily="50" charset="-128"/>
              </a:rPr>
              <a:t>の</a:t>
            </a:r>
            <a:r>
              <a:rPr lang="en-US" altLang="ja-JP" sz="4000" dirty="0" smtClean="0">
                <a:solidFill>
                  <a:prstClr val="black"/>
                </a:solidFill>
                <a:latin typeface="メイリオ" panose="020B0604030504040204" pitchFamily="50" charset="-128"/>
                <a:ea typeface="メイリオ" panose="020B0604030504040204" pitchFamily="50" charset="-128"/>
              </a:rPr>
              <a:t>CO2</a:t>
            </a:r>
            <a:r>
              <a:rPr lang="ja-JP" altLang="en-US" sz="4000" dirty="0" smtClean="0">
                <a:solidFill>
                  <a:prstClr val="black"/>
                </a:solidFill>
                <a:latin typeface="メイリオ" panose="020B0604030504040204" pitchFamily="50" charset="-128"/>
                <a:ea typeface="メイリオ" panose="020B0604030504040204" pitchFamily="50" charset="-128"/>
              </a:rPr>
              <a:t>排出量を</a:t>
            </a:r>
            <a:endParaRPr lang="en-US" altLang="ja-JP" sz="4000" dirty="0" smtClean="0">
              <a:solidFill>
                <a:prstClr val="black"/>
              </a:solidFill>
              <a:latin typeface="メイリオ" panose="020B0604030504040204" pitchFamily="50" charset="-128"/>
              <a:ea typeface="メイリオ" panose="020B0604030504040204" pitchFamily="50" charset="-128"/>
            </a:endParaRPr>
          </a:p>
          <a:p>
            <a:pPr algn="ctr"/>
            <a:r>
              <a:rPr lang="en-US" altLang="ja-JP" sz="4000" b="1" dirty="0" smtClean="0">
                <a:solidFill>
                  <a:srgbClr val="FF6600"/>
                </a:solidFill>
                <a:latin typeface="メイリオ" panose="020B0604030504040204" pitchFamily="50" charset="-128"/>
                <a:ea typeface="メイリオ" panose="020B0604030504040204" pitchFamily="50" charset="-128"/>
              </a:rPr>
              <a:t>1990</a:t>
            </a:r>
            <a:r>
              <a:rPr lang="ja-JP" altLang="en-US" sz="4000" b="1" dirty="0" smtClean="0">
                <a:solidFill>
                  <a:srgbClr val="FF6600"/>
                </a:solidFill>
                <a:latin typeface="メイリオ" panose="020B0604030504040204" pitchFamily="50" charset="-128"/>
                <a:ea typeface="メイリオ" panose="020B0604030504040204" pitchFamily="50" charset="-128"/>
              </a:rPr>
              <a:t>年度比で</a:t>
            </a:r>
            <a:r>
              <a:rPr lang="en-US" altLang="ja-JP" sz="4000" b="1" dirty="0" smtClean="0">
                <a:solidFill>
                  <a:srgbClr val="FF6600"/>
                </a:solidFill>
                <a:latin typeface="メイリオ" panose="020B0604030504040204" pitchFamily="50" charset="-128"/>
                <a:ea typeface="メイリオ" panose="020B0604030504040204" pitchFamily="50" charset="-128"/>
              </a:rPr>
              <a:t>25</a:t>
            </a:r>
            <a:r>
              <a:rPr lang="ja-JP" altLang="en-US" sz="4000" b="1" dirty="0" smtClean="0">
                <a:solidFill>
                  <a:srgbClr val="FF6600"/>
                </a:solidFill>
                <a:latin typeface="メイリオ" panose="020B0604030504040204" pitchFamily="50" charset="-128"/>
                <a:ea typeface="メイリオ" panose="020B0604030504040204" pitchFamily="50" charset="-128"/>
              </a:rPr>
              <a:t>％削減する</a:t>
            </a:r>
            <a:endParaRPr lang="en-US" altLang="ja-JP" sz="4000" b="1" dirty="0" smtClean="0">
              <a:solidFill>
                <a:srgbClr val="FF6600"/>
              </a:solidFill>
              <a:latin typeface="メイリオ" panose="020B0604030504040204" pitchFamily="50" charset="-128"/>
              <a:ea typeface="メイリオ" panose="020B0604030504040204" pitchFamily="50" charset="-128"/>
            </a:endParaRPr>
          </a:p>
          <a:p>
            <a:pPr algn="ctr"/>
            <a:r>
              <a:rPr lang="ja-JP" altLang="en-US" sz="4000" dirty="0" smtClean="0">
                <a:solidFill>
                  <a:prstClr val="black"/>
                </a:solidFill>
                <a:latin typeface="メイリオ" panose="020B0604030504040204" pitchFamily="50" charset="-128"/>
                <a:ea typeface="メイリオ" panose="020B0604030504040204" pitchFamily="50" charset="-128"/>
              </a:rPr>
              <a:t>目標</a:t>
            </a:r>
            <a:r>
              <a:rPr lang="ja-JP" altLang="en-US" sz="4000" dirty="0">
                <a:solidFill>
                  <a:prstClr val="black"/>
                </a:solidFill>
                <a:latin typeface="メイリオ" panose="020B0604030504040204" pitchFamily="50" charset="-128"/>
                <a:ea typeface="メイリオ" panose="020B0604030504040204" pitchFamily="50" charset="-128"/>
              </a:rPr>
              <a:t>を掲げて</a:t>
            </a:r>
            <a:r>
              <a:rPr lang="ja-JP" altLang="en-US" sz="4000" dirty="0" smtClean="0">
                <a:solidFill>
                  <a:prstClr val="black"/>
                </a:solidFill>
                <a:latin typeface="メイリオ" panose="020B0604030504040204" pitchFamily="50" charset="-128"/>
                <a:ea typeface="メイリオ" panose="020B0604030504040204" pitchFamily="50" charset="-128"/>
              </a:rPr>
              <a:t>いる。</a:t>
            </a:r>
            <a:endParaRPr lang="en-US" altLang="ja-JP" sz="40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146043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barn(inVertical)">
                                      <p:cBhvr>
                                        <p:cTn id="10" dur="500"/>
                                        <p:tgtEl>
                                          <p:spTgt spid="13">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Effect transition="in" filter="barn(inVertical)">
                                      <p:cBhvr>
                                        <p:cTn id="13"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352697" y="3892731"/>
            <a:ext cx="8723913" cy="2795452"/>
          </a:xfrm>
          <a:prstGeom prst="rect">
            <a:avLst/>
          </a:prstGeom>
          <a:ln w="57150">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4" name="スライド番号プレースホルダー 3"/>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30</a:t>
            </a:fld>
            <a:endParaRPr lang="ja-JP" altLang="en-US" dirty="0">
              <a:solidFill>
                <a:prstClr val="black">
                  <a:tint val="75000"/>
                </a:prstClr>
              </a:solidFill>
            </a:endParaRPr>
          </a:p>
        </p:txBody>
      </p:sp>
      <p:sp>
        <p:nvSpPr>
          <p:cNvPr id="6" name="角丸四角形 5"/>
          <p:cNvSpPr/>
          <p:nvPr/>
        </p:nvSpPr>
        <p:spPr>
          <a:xfrm>
            <a:off x="237576" y="197957"/>
            <a:ext cx="8565833" cy="89676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prstClr val="white"/>
                </a:solidFill>
                <a:latin typeface="メイリオ" panose="020B0604030504040204" pitchFamily="50" charset="-128"/>
                <a:ea typeface="メイリオ" panose="020B0604030504040204" pitchFamily="50" charset="-128"/>
              </a:rPr>
              <a:t>カーボン</a:t>
            </a:r>
            <a:r>
              <a:rPr lang="ja-JP" altLang="en-US" sz="3200" b="1" dirty="0">
                <a:solidFill>
                  <a:prstClr val="white"/>
                </a:solidFill>
                <a:latin typeface="メイリオ" panose="020B0604030504040204" pitchFamily="50" charset="-128"/>
                <a:ea typeface="メイリオ" panose="020B0604030504040204" pitchFamily="50" charset="-128"/>
              </a:rPr>
              <a:t>・</a:t>
            </a:r>
            <a:r>
              <a:rPr lang="ja-JP" altLang="en-US" sz="3200" b="1" dirty="0" smtClean="0">
                <a:solidFill>
                  <a:prstClr val="white"/>
                </a:solidFill>
                <a:latin typeface="メイリオ" panose="020B0604030504040204" pitchFamily="50" charset="-128"/>
                <a:ea typeface="メイリオ" panose="020B0604030504040204" pitchFamily="50" charset="-128"/>
              </a:rPr>
              <a:t>オフセット</a:t>
            </a:r>
            <a:r>
              <a:rPr lang="ja-JP" altLang="en-US" sz="3200" b="1" dirty="0">
                <a:solidFill>
                  <a:prstClr val="white"/>
                </a:solidFill>
                <a:latin typeface="メイリオ" panose="020B0604030504040204" pitchFamily="50" charset="-128"/>
                <a:ea typeface="メイリオ" panose="020B0604030504040204" pitchFamily="50" charset="-128"/>
              </a:rPr>
              <a:t>事業</a:t>
            </a:r>
            <a:r>
              <a:rPr lang="ja-JP" altLang="en-US" sz="3200" b="1" dirty="0" smtClean="0">
                <a:solidFill>
                  <a:prstClr val="white"/>
                </a:solidFill>
                <a:latin typeface="メイリオ" panose="020B0604030504040204" pitchFamily="50" charset="-128"/>
                <a:ea typeface="メイリオ" panose="020B0604030504040204" pitchFamily="50" charset="-128"/>
              </a:rPr>
              <a:t>の提案</a:t>
            </a:r>
            <a:endParaRPr lang="ja-JP" altLang="en-US" sz="3200" b="1" dirty="0">
              <a:solidFill>
                <a:prstClr val="white"/>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512795" y="1668639"/>
            <a:ext cx="7219264" cy="646331"/>
          </a:xfrm>
          <a:prstGeom prst="rect">
            <a:avLst/>
          </a:prstGeom>
          <a:noFill/>
        </p:spPr>
        <p:txBody>
          <a:bodyPr wrap="square" rtlCol="0">
            <a:spAutoFit/>
          </a:bodyPr>
          <a:lstStyle/>
          <a:p>
            <a:r>
              <a:rPr lang="ja-JP" altLang="en-US" sz="3600" dirty="0" smtClean="0">
                <a:solidFill>
                  <a:prstClr val="black"/>
                </a:solidFill>
                <a:latin typeface="メイリオ" panose="020B0604030504040204" pitchFamily="50" charset="-128"/>
                <a:ea typeface="メイリオ" panose="020B0604030504040204" pitchFamily="50" charset="-128"/>
              </a:rPr>
              <a:t>①</a:t>
            </a:r>
            <a:r>
              <a:rPr lang="ja-JP" altLang="en-US" sz="3600" u="sng" dirty="0" smtClean="0">
                <a:solidFill>
                  <a:prstClr val="black"/>
                </a:solidFill>
                <a:latin typeface="メイリオ" panose="020B0604030504040204" pitchFamily="50" charset="-128"/>
                <a:ea typeface="メイリオ" panose="020B0604030504040204" pitchFamily="50" charset="-128"/>
              </a:rPr>
              <a:t>カーボン・ニュートラル・ビル</a:t>
            </a:r>
            <a:endParaRPr lang="en-US" altLang="ja-JP" sz="3600" u="sng" dirty="0" smtClean="0">
              <a:solidFill>
                <a:prstClr val="black"/>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499348" y="4115936"/>
            <a:ext cx="8066429" cy="646331"/>
          </a:xfrm>
          <a:prstGeom prst="rect">
            <a:avLst/>
          </a:prstGeom>
          <a:noFill/>
        </p:spPr>
        <p:txBody>
          <a:bodyPr wrap="square" rtlCol="0">
            <a:spAutoFit/>
          </a:bodyPr>
          <a:lstStyle/>
          <a:p>
            <a:r>
              <a:rPr lang="ja-JP" altLang="en-US" sz="3600" dirty="0" smtClean="0">
                <a:solidFill>
                  <a:prstClr val="black"/>
                </a:solidFill>
                <a:latin typeface="メイリオ" panose="020B0604030504040204" pitchFamily="50" charset="-128"/>
                <a:ea typeface="メイリオ" panose="020B0604030504040204" pitchFamily="50" charset="-128"/>
              </a:rPr>
              <a:t>②</a:t>
            </a:r>
            <a:r>
              <a:rPr lang="ja-JP" altLang="en-US" sz="3600" u="sng" dirty="0" smtClean="0">
                <a:solidFill>
                  <a:prstClr val="black"/>
                </a:solidFill>
                <a:latin typeface="メイリオ" panose="020B0604030504040204" pitchFamily="50" charset="-128"/>
                <a:ea typeface="メイリオ" panose="020B0604030504040204" pitchFamily="50" charset="-128"/>
              </a:rPr>
              <a:t>岐阜県高山市</a:t>
            </a:r>
            <a:r>
              <a:rPr lang="ja-JP" altLang="en-US" sz="3600" dirty="0" smtClean="0">
                <a:solidFill>
                  <a:prstClr val="black"/>
                </a:solidFill>
                <a:latin typeface="メイリオ" panose="020B0604030504040204" pitchFamily="50" charset="-128"/>
                <a:ea typeface="メイリオ" panose="020B0604030504040204" pitchFamily="50" charset="-128"/>
              </a:rPr>
              <a:t>、</a:t>
            </a:r>
            <a:r>
              <a:rPr lang="ja-JP" altLang="en-US" sz="3600" u="sng" dirty="0" smtClean="0">
                <a:solidFill>
                  <a:prstClr val="black"/>
                </a:solidFill>
                <a:latin typeface="メイリオ" panose="020B0604030504040204" pitchFamily="50" charset="-128"/>
                <a:ea typeface="メイリオ" panose="020B0604030504040204" pitchFamily="50" charset="-128"/>
              </a:rPr>
              <a:t>群馬県嬬恋村</a:t>
            </a:r>
            <a:r>
              <a:rPr lang="ja-JP" altLang="en-US" sz="3600" dirty="0" smtClean="0">
                <a:solidFill>
                  <a:prstClr val="black"/>
                </a:solidFill>
                <a:latin typeface="メイリオ" panose="020B0604030504040204" pitchFamily="50" charset="-128"/>
                <a:ea typeface="メイリオ" panose="020B0604030504040204" pitchFamily="50" charset="-128"/>
              </a:rPr>
              <a:t>との</a:t>
            </a:r>
            <a:endParaRPr lang="en-US" altLang="ja-JP" sz="3600" dirty="0" smtClean="0">
              <a:solidFill>
                <a:prstClr val="black"/>
              </a:solidFill>
              <a:latin typeface="メイリオ" panose="020B0604030504040204" pitchFamily="50" charset="-128"/>
              <a:ea typeface="メイリオ" panose="020B0604030504040204" pitchFamily="50" charset="-128"/>
            </a:endParaRPr>
          </a:p>
        </p:txBody>
      </p:sp>
      <p:pic>
        <p:nvPicPr>
          <p:cNvPr id="10" name="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3732" y="4762267"/>
            <a:ext cx="2635624" cy="1757940"/>
          </a:xfrm>
          <a:prstGeom prst="rect">
            <a:avLst/>
          </a:prstGeom>
        </p:spPr>
      </p:pic>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034" y="2308917"/>
            <a:ext cx="2635624" cy="1435362"/>
          </a:xfrm>
          <a:prstGeom prst="rect">
            <a:avLst/>
          </a:prstGeom>
        </p:spPr>
      </p:pic>
      <p:sp>
        <p:nvSpPr>
          <p:cNvPr id="12" name="テキスト ボックス 11"/>
          <p:cNvSpPr txBox="1"/>
          <p:nvPr/>
        </p:nvSpPr>
        <p:spPr>
          <a:xfrm>
            <a:off x="5077993" y="2542262"/>
            <a:ext cx="3456395" cy="646331"/>
          </a:xfrm>
          <a:prstGeom prst="rect">
            <a:avLst/>
          </a:prstGeom>
          <a:noFill/>
        </p:spPr>
        <p:txBody>
          <a:bodyPr wrap="none" rtlCol="0">
            <a:spAutoFit/>
          </a:bodyPr>
          <a:lstStyle/>
          <a:p>
            <a:r>
              <a:rPr lang="ja-JP" altLang="en-US" sz="3600" u="sng" dirty="0">
                <a:solidFill>
                  <a:prstClr val="black"/>
                </a:solidFill>
                <a:latin typeface="メイリオ" panose="020B0604030504040204" pitchFamily="50" charset="-128"/>
                <a:ea typeface="メイリオ" panose="020B0604030504040204" pitchFamily="50" charset="-128"/>
              </a:rPr>
              <a:t>（</a:t>
            </a:r>
            <a:r>
              <a:rPr lang="en-US" altLang="ja-JP" sz="3600" u="sng" dirty="0">
                <a:solidFill>
                  <a:prstClr val="black"/>
                </a:solidFill>
                <a:latin typeface="メイリオ" panose="020B0604030504040204" pitchFamily="50" charset="-128"/>
                <a:ea typeface="メイリオ" panose="020B0604030504040204" pitchFamily="50" charset="-128"/>
              </a:rPr>
              <a:t>CNB</a:t>
            </a:r>
            <a:r>
              <a:rPr lang="ja-JP" altLang="en-US" sz="3600" u="sng" dirty="0">
                <a:solidFill>
                  <a:prstClr val="black"/>
                </a:solidFill>
                <a:latin typeface="メイリオ" panose="020B0604030504040204" pitchFamily="50" charset="-128"/>
                <a:ea typeface="メイリオ" panose="020B0604030504040204" pitchFamily="50" charset="-128"/>
              </a:rPr>
              <a:t>）</a:t>
            </a:r>
            <a:r>
              <a:rPr lang="ja-JP" altLang="en-US" sz="3600" dirty="0">
                <a:solidFill>
                  <a:prstClr val="black"/>
                </a:solidFill>
                <a:latin typeface="メイリオ" panose="020B0604030504040204" pitchFamily="50" charset="-128"/>
                <a:ea typeface="メイリオ" panose="020B0604030504040204" pitchFamily="50" charset="-128"/>
              </a:rPr>
              <a:t>の提案</a:t>
            </a:r>
          </a:p>
        </p:txBody>
      </p:sp>
      <p:sp>
        <p:nvSpPr>
          <p:cNvPr id="13" name="テキスト ボックス 12"/>
          <p:cNvSpPr txBox="1"/>
          <p:nvPr/>
        </p:nvSpPr>
        <p:spPr>
          <a:xfrm>
            <a:off x="3419356" y="4957143"/>
            <a:ext cx="5724644" cy="923330"/>
          </a:xfrm>
          <a:prstGeom prst="rect">
            <a:avLst/>
          </a:prstGeom>
          <a:noFill/>
        </p:spPr>
        <p:txBody>
          <a:bodyPr wrap="none" rtlCol="0">
            <a:spAutoFit/>
          </a:bodyPr>
          <a:lstStyle/>
          <a:p>
            <a:r>
              <a:rPr lang="ja-JP" altLang="en-US" sz="3600" dirty="0">
                <a:solidFill>
                  <a:prstClr val="black"/>
                </a:solidFill>
                <a:latin typeface="メイリオ" panose="020B0604030504040204" pitchFamily="50" charset="-128"/>
                <a:ea typeface="メイリオ" panose="020B0604030504040204" pitchFamily="50" charset="-128"/>
              </a:rPr>
              <a:t>カーボン・オフセット拡大</a:t>
            </a:r>
          </a:p>
          <a:p>
            <a:endParaRPr kumimoji="1" lang="ja-JP" altLang="en-US" dirty="0"/>
          </a:p>
        </p:txBody>
      </p:sp>
    </p:spTree>
    <p:extLst>
      <p:ext uri="{BB962C8B-B14F-4D97-AF65-F5344CB8AC3E}">
        <p14:creationId xmlns:p14="http://schemas.microsoft.com/office/powerpoint/2010/main" val="235317449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31</a:t>
            </a:fld>
            <a:endParaRPr lang="ja-JP" altLang="en-US">
              <a:solidFill>
                <a:prstClr val="black">
                  <a:tint val="75000"/>
                </a:prstClr>
              </a:solidFill>
            </a:endParaRPr>
          </a:p>
        </p:txBody>
      </p:sp>
      <p:sp>
        <p:nvSpPr>
          <p:cNvPr id="5" name="角丸四角形 4"/>
          <p:cNvSpPr/>
          <p:nvPr/>
        </p:nvSpPr>
        <p:spPr>
          <a:xfrm>
            <a:off x="532263" y="163773"/>
            <a:ext cx="7874759" cy="682388"/>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区外でのカーボン・オフセットは必須</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0" y="3673152"/>
            <a:ext cx="9144000" cy="1200329"/>
          </a:xfrm>
          <a:prstGeom prst="rect">
            <a:avLst/>
          </a:prstGeom>
          <a:noFill/>
        </p:spPr>
        <p:txBody>
          <a:bodyPr wrap="square" rtlCol="0">
            <a:spAutoFit/>
          </a:bodyPr>
          <a:lstStyle/>
          <a:p>
            <a:pPr algn="ctr"/>
            <a:r>
              <a:rPr kumimoji="1"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CNB</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を導入するには</a:t>
            </a:r>
            <a:r>
              <a:rPr lang="ja-JP" altLang="en-US" sz="36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オフサイト</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で</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6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カーボン・オフセット</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を行わなければならない。</a:t>
            </a:r>
            <a:endParaRPr kumimoji="1"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0" y="1507817"/>
            <a:ext cx="9144000" cy="1384995"/>
          </a:xfrm>
          <a:prstGeom prst="rect">
            <a:avLst/>
          </a:prstGeom>
          <a:solidFill>
            <a:schemeClr val="accent1">
              <a:lumMod val="20000"/>
              <a:lumOff val="80000"/>
            </a:schemeClr>
          </a:solidFill>
          <a:ln>
            <a:solidFill>
              <a:schemeClr val="tx1"/>
            </a:solidFill>
          </a:ln>
        </p:spPr>
        <p:txBody>
          <a:bodyPr wrap="square" rtlCol="0">
            <a:spAutoFit/>
          </a:bodyPr>
          <a:lstStyle/>
          <a:p>
            <a:pPr algn="ctr"/>
            <a:r>
              <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今後、</a:t>
            </a:r>
            <a:r>
              <a:rPr kumimoji="1"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仮称</a:t>
            </a:r>
            <a:r>
              <a:rPr kumimoji="1"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ちよだエコセンター以外に、</a:t>
            </a:r>
            <a:endParaRPr kumimoji="1"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区の公共施設を更新（改築など）</a:t>
            </a:r>
            <a:r>
              <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する際</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は</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rPr>
              <a:t>CNB</a:t>
            </a:r>
            <a:r>
              <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カーボン・ニュートラル・ビル</a:t>
            </a:r>
            <a:r>
              <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を導入すべきである。</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0" y="5486400"/>
            <a:ext cx="9144000" cy="13716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区営の集合住宅での区内オフセット以外に、</a:t>
            </a:r>
          </a:p>
          <a:p>
            <a:pPr algn="ct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遠方で行う区外オフセットに注目した。</a:t>
            </a:r>
          </a:p>
        </p:txBody>
      </p:sp>
    </p:spTree>
    <p:extLst>
      <p:ext uri="{BB962C8B-B14F-4D97-AF65-F5344CB8AC3E}">
        <p14:creationId xmlns:p14="http://schemas.microsoft.com/office/powerpoint/2010/main" val="34702203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32</a:t>
            </a:fld>
            <a:endParaRPr lang="ja-JP" altLang="en-US" dirty="0">
              <a:solidFill>
                <a:prstClr val="black">
                  <a:tint val="75000"/>
                </a:prstClr>
              </a:solidFill>
            </a:endParaRPr>
          </a:p>
        </p:txBody>
      </p:sp>
      <p:sp>
        <p:nvSpPr>
          <p:cNvPr id="6" name="テキスト ボックス 5"/>
          <p:cNvSpPr txBox="1"/>
          <p:nvPr/>
        </p:nvSpPr>
        <p:spPr>
          <a:xfrm>
            <a:off x="0" y="1574014"/>
            <a:ext cx="9144000" cy="3877985"/>
          </a:xfrm>
          <a:prstGeom prst="rect">
            <a:avLst/>
          </a:prstGeom>
          <a:solidFill>
            <a:schemeClr val="bg1">
              <a:alpha val="72000"/>
            </a:schemeClr>
          </a:solidFill>
        </p:spPr>
        <p:txBody>
          <a:bodyPr wrap="square" rtlCol="0">
            <a:spAutoFit/>
          </a:bodyPr>
          <a:lstStyle/>
          <a:p>
            <a:pPr algn="ctr"/>
            <a:r>
              <a:rPr lang="ja-JP" altLang="en-US" sz="5400" dirty="0" smtClean="0"/>
              <a:t>区外（オフサイト）において</a:t>
            </a:r>
            <a:endParaRPr lang="en-US" altLang="ja-JP" sz="5400" dirty="0" smtClean="0"/>
          </a:p>
          <a:p>
            <a:pPr algn="ctr"/>
            <a:r>
              <a:rPr lang="ja-JP" altLang="en-US" sz="5400" dirty="0" smtClean="0"/>
              <a:t>カーボン・オフセットを行う上で</a:t>
            </a:r>
            <a:endParaRPr lang="en-US" altLang="ja-JP" sz="5400" dirty="0" smtClean="0"/>
          </a:p>
          <a:p>
            <a:pPr algn="ctr"/>
            <a:endParaRPr lang="en-US" altLang="ja-JP" sz="1000" dirty="0" smtClean="0"/>
          </a:p>
          <a:p>
            <a:pPr algn="ctr"/>
            <a:r>
              <a:rPr lang="ja-JP" altLang="en-US" sz="5400" b="1" dirty="0" smtClean="0">
                <a:solidFill>
                  <a:srgbClr val="0D920A"/>
                </a:solidFill>
              </a:rPr>
              <a:t>理想的な</a:t>
            </a:r>
            <a:r>
              <a:rPr lang="en-US" altLang="ja-JP" sz="5400" b="1" dirty="0" smtClean="0">
                <a:solidFill>
                  <a:srgbClr val="0D920A"/>
                </a:solidFill>
              </a:rPr>
              <a:t>CO2</a:t>
            </a:r>
            <a:r>
              <a:rPr lang="ja-JP" altLang="en-US" sz="5400" b="1" dirty="0" smtClean="0">
                <a:solidFill>
                  <a:srgbClr val="0D920A"/>
                </a:solidFill>
              </a:rPr>
              <a:t>削減方法</a:t>
            </a:r>
            <a:endParaRPr lang="en-US" altLang="ja-JP" sz="5400" b="1" dirty="0" smtClean="0">
              <a:solidFill>
                <a:srgbClr val="0D920A"/>
              </a:solidFill>
            </a:endParaRPr>
          </a:p>
          <a:p>
            <a:pPr algn="ctr"/>
            <a:endParaRPr lang="en-US" altLang="ja-JP" sz="1000" b="1" dirty="0" smtClean="0">
              <a:solidFill>
                <a:srgbClr val="FF6600"/>
              </a:solidFill>
            </a:endParaRPr>
          </a:p>
          <a:p>
            <a:pPr algn="ctr"/>
            <a:endParaRPr lang="en-US" altLang="ja-JP" sz="1000" b="1" dirty="0" smtClean="0">
              <a:solidFill>
                <a:schemeClr val="accent6"/>
              </a:solidFill>
            </a:endParaRPr>
          </a:p>
          <a:p>
            <a:pPr algn="ctr"/>
            <a:r>
              <a:rPr lang="ja-JP" altLang="en-US" sz="5400" dirty="0" smtClean="0"/>
              <a:t>とはなんだろうか？</a:t>
            </a:r>
            <a:endParaRPr kumimoji="1" lang="en-US" altLang="ja-JP" sz="5400" dirty="0" smtClean="0"/>
          </a:p>
        </p:txBody>
      </p:sp>
    </p:spTree>
    <p:extLst>
      <p:ext uri="{BB962C8B-B14F-4D97-AF65-F5344CB8AC3E}">
        <p14:creationId xmlns:p14="http://schemas.microsoft.com/office/powerpoint/2010/main" val="1391411383"/>
      </p:ext>
    </p:extLst>
  </p:cSld>
  <p:clrMapOvr>
    <a:masterClrMapping/>
  </p:clrMapOvr>
  <p:transition spd="slow">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直線コネクタ 80"/>
          <p:cNvCxnSpPr/>
          <p:nvPr/>
        </p:nvCxnSpPr>
        <p:spPr>
          <a:xfrm flipV="1">
            <a:off x="4989730" y="2074933"/>
            <a:ext cx="0" cy="3363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直線コネクタ 2"/>
          <p:cNvCxnSpPr/>
          <p:nvPr/>
        </p:nvCxnSpPr>
        <p:spPr>
          <a:xfrm flipV="1">
            <a:off x="1148665" y="2074934"/>
            <a:ext cx="0" cy="3363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直線コネクタ 3"/>
          <p:cNvCxnSpPr/>
          <p:nvPr/>
        </p:nvCxnSpPr>
        <p:spPr>
          <a:xfrm flipH="1" flipV="1">
            <a:off x="1148665" y="4677760"/>
            <a:ext cx="3549910" cy="15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1639894" y="2899273"/>
            <a:ext cx="972235" cy="1761301"/>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p:cNvSpPr/>
          <p:nvPr/>
        </p:nvSpPr>
        <p:spPr>
          <a:xfrm>
            <a:off x="1641185" y="2301273"/>
            <a:ext cx="972235" cy="5980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p:cNvSpPr/>
          <p:nvPr/>
        </p:nvSpPr>
        <p:spPr>
          <a:xfrm>
            <a:off x="1639892" y="4679345"/>
            <a:ext cx="972236" cy="40005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p:cNvSpPr/>
          <p:nvPr/>
        </p:nvSpPr>
        <p:spPr>
          <a:xfrm>
            <a:off x="5263500" y="4679345"/>
            <a:ext cx="997635" cy="40005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p:cNvSpPr/>
          <p:nvPr/>
        </p:nvSpPr>
        <p:spPr>
          <a:xfrm>
            <a:off x="3255178" y="5107954"/>
            <a:ext cx="985297" cy="163532"/>
          </a:xfrm>
          <a:prstGeom prst="rect">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p:cNvSpPr/>
          <p:nvPr/>
        </p:nvSpPr>
        <p:spPr>
          <a:xfrm>
            <a:off x="5251678" y="2301273"/>
            <a:ext cx="997636" cy="1617584"/>
          </a:xfrm>
          <a:prstGeom prst="rect">
            <a:avLst/>
          </a:prstGeom>
          <a:solidFill>
            <a:srgbClr val="36DE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p:cNvSpPr/>
          <p:nvPr/>
        </p:nvSpPr>
        <p:spPr>
          <a:xfrm>
            <a:off x="3255178" y="4317667"/>
            <a:ext cx="985298" cy="354542"/>
          </a:xfrm>
          <a:prstGeom prst="rect">
            <a:avLst/>
          </a:prstGeom>
          <a:solidFill>
            <a:srgbClr val="00B0F0"/>
          </a:solidFill>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dirty="0">
              <a:solidFill>
                <a:prstClr val="white"/>
              </a:solidFill>
            </a:endParaRPr>
          </a:p>
        </p:txBody>
      </p:sp>
      <p:sp>
        <p:nvSpPr>
          <p:cNvPr id="37" name="正方形/長方形 36"/>
          <p:cNvSpPr/>
          <p:nvPr/>
        </p:nvSpPr>
        <p:spPr>
          <a:xfrm>
            <a:off x="5251678" y="3918857"/>
            <a:ext cx="997636" cy="741717"/>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正方形/長方形 28"/>
          <p:cNvSpPr/>
          <p:nvPr/>
        </p:nvSpPr>
        <p:spPr>
          <a:xfrm>
            <a:off x="5256021" y="2300687"/>
            <a:ext cx="990600" cy="2335216"/>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角丸四角形 39"/>
          <p:cNvSpPr/>
          <p:nvPr/>
        </p:nvSpPr>
        <p:spPr>
          <a:xfrm>
            <a:off x="642429" y="74706"/>
            <a:ext cx="7849192" cy="73660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メイリオ" panose="020B0604030504040204" pitchFamily="50" charset="-128"/>
                <a:ea typeface="メイリオ" panose="020B0604030504040204" pitchFamily="50" charset="-128"/>
              </a:rPr>
              <a:t>太陽光発電と植林事業</a:t>
            </a:r>
            <a:r>
              <a:rPr lang="ja-JP" altLang="en-US" sz="2800" b="1" dirty="0" smtClean="0">
                <a:latin typeface="メイリオ" panose="020B0604030504040204" pitchFamily="50" charset="-128"/>
                <a:ea typeface="メイリオ" panose="020B0604030504040204" pitchFamily="50" charset="-128"/>
              </a:rPr>
              <a:t>を比べてみた</a:t>
            </a:r>
            <a:endParaRPr kumimoji="1" lang="en-US" altLang="ja-JP" sz="2800" b="1" dirty="0" smtClean="0">
              <a:latin typeface="メイリオ" panose="020B0604030504040204" pitchFamily="50" charset="-128"/>
              <a:ea typeface="メイリオ" panose="020B0604030504040204" pitchFamily="50" charset="-128"/>
            </a:endParaRPr>
          </a:p>
        </p:txBody>
      </p:sp>
      <p:sp>
        <p:nvSpPr>
          <p:cNvPr id="68" name="角丸四角形吹き出し 67"/>
          <p:cNvSpPr/>
          <p:nvPr/>
        </p:nvSpPr>
        <p:spPr>
          <a:xfrm>
            <a:off x="2923620" y="2143081"/>
            <a:ext cx="1832224" cy="713169"/>
          </a:xfrm>
          <a:prstGeom prst="wedgeRoundRectCallout">
            <a:avLst>
              <a:gd name="adj1" fmla="val -64018"/>
              <a:gd name="adj2" fmla="val -149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テキスト ボックス 47"/>
          <p:cNvSpPr txBox="1"/>
          <p:nvPr/>
        </p:nvSpPr>
        <p:spPr>
          <a:xfrm rot="10800000" flipV="1">
            <a:off x="366623" y="2764810"/>
            <a:ext cx="357376" cy="923330"/>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排出量</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テキスト ボックス 49"/>
          <p:cNvSpPr txBox="1"/>
          <p:nvPr/>
        </p:nvSpPr>
        <p:spPr>
          <a:xfrm>
            <a:off x="370261" y="4646289"/>
            <a:ext cx="314696" cy="923330"/>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コスト</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テキスト ボックス 51"/>
          <p:cNvSpPr txBox="1"/>
          <p:nvPr/>
        </p:nvSpPr>
        <p:spPr>
          <a:xfrm>
            <a:off x="934624" y="1094951"/>
            <a:ext cx="3929725" cy="461665"/>
          </a:xfrm>
          <a:prstGeom prst="rect">
            <a:avLst/>
          </a:prstGeom>
          <a:noFill/>
        </p:spPr>
        <p:txBody>
          <a:bodyPr wrap="square" rtlCol="0">
            <a:spAutoFit/>
          </a:bodyPr>
          <a:lstStyle/>
          <a:p>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太陽光発電に投資した企業</a:t>
            </a:r>
            <a:endPar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テキスト ボックス 52"/>
          <p:cNvSpPr txBox="1"/>
          <p:nvPr/>
        </p:nvSpPr>
        <p:spPr>
          <a:xfrm>
            <a:off x="5068619" y="1069990"/>
            <a:ext cx="3554263" cy="461665"/>
          </a:xfrm>
          <a:prstGeom prst="rect">
            <a:avLst/>
          </a:prstGeom>
          <a:noFill/>
        </p:spPr>
        <p:txBody>
          <a:bodyPr wrap="square" rtlCol="0">
            <a:spAutoFit/>
          </a:bodyPr>
          <a:lstStyle/>
          <a:p>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植林事業に投資した企業</a:t>
            </a:r>
            <a:endPar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テキスト ボックス 57"/>
          <p:cNvSpPr txBox="1"/>
          <p:nvPr/>
        </p:nvSpPr>
        <p:spPr>
          <a:xfrm>
            <a:off x="7562165" y="2282621"/>
            <a:ext cx="1581835" cy="830997"/>
          </a:xfrm>
          <a:prstGeom prst="rect">
            <a:avLst/>
          </a:prstGeom>
          <a:solidFill>
            <a:schemeClr val="accent1">
              <a:alpha val="30000"/>
            </a:schemeClr>
          </a:solidFill>
          <a:ln w="28575">
            <a:solidFill>
              <a:schemeClr val="tx2"/>
            </a:solidFill>
          </a:ln>
        </p:spPr>
        <p:txBody>
          <a:bodyPr wrap="square" rtlCol="0">
            <a:spAutoFit/>
          </a:bodyPr>
          <a:lstStyle/>
          <a:p>
            <a:pPr algn="ct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減らさなければならない</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削減量</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テキスト ボックス 60"/>
          <p:cNvSpPr txBox="1"/>
          <p:nvPr/>
        </p:nvSpPr>
        <p:spPr>
          <a:xfrm>
            <a:off x="723999" y="5556887"/>
            <a:ext cx="2262158" cy="646331"/>
          </a:xfrm>
          <a:prstGeom prst="rect">
            <a:avLst/>
          </a:prstGeom>
          <a:noFill/>
        </p:spPr>
        <p:txBody>
          <a:bodyPr wrap="none" rtlCol="0">
            <a:spAutoFit/>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削減できなかった</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場合に発生する罰金</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テキスト ボックス 62"/>
          <p:cNvSpPr txBox="1"/>
          <p:nvPr/>
        </p:nvSpPr>
        <p:spPr>
          <a:xfrm>
            <a:off x="3029032" y="2213901"/>
            <a:ext cx="1774955" cy="646331"/>
          </a:xfrm>
          <a:prstGeom prst="rect">
            <a:avLst/>
          </a:prstGeom>
          <a:noFill/>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太陽光発電により</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CO2</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削減</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テキスト ボックス 63"/>
          <p:cNvSpPr txBox="1"/>
          <p:nvPr/>
        </p:nvSpPr>
        <p:spPr>
          <a:xfrm>
            <a:off x="2801258" y="3155128"/>
            <a:ext cx="1954586" cy="646331"/>
          </a:xfrm>
          <a:prstGeom prst="rect">
            <a:avLst/>
          </a:prstGeom>
          <a:noFill/>
        </p:spPr>
        <p:txBody>
          <a:bodyPr wrap="square" rtlCol="0">
            <a:spAutoFit/>
          </a:bodyPr>
          <a:lstStyle/>
          <a:p>
            <a:pPr algn="ct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設置・解体時に</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CO2</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は発生する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角丸四角形吹き出し 66"/>
          <p:cNvSpPr/>
          <p:nvPr/>
        </p:nvSpPr>
        <p:spPr>
          <a:xfrm>
            <a:off x="684957" y="5544851"/>
            <a:ext cx="2248118" cy="721460"/>
          </a:xfrm>
          <a:prstGeom prst="wedgeRoundRectCallout">
            <a:avLst>
              <a:gd name="adj1" fmla="val 20540"/>
              <a:gd name="adj2" fmla="val -86828"/>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角丸四角形吹き出し 68"/>
          <p:cNvSpPr/>
          <p:nvPr/>
        </p:nvSpPr>
        <p:spPr>
          <a:xfrm>
            <a:off x="2841967" y="3110065"/>
            <a:ext cx="1811720" cy="709530"/>
          </a:xfrm>
          <a:prstGeom prst="wedgeRoundRectCallout">
            <a:avLst>
              <a:gd name="adj1" fmla="val -19033"/>
              <a:gd name="adj2" fmla="val 116963"/>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4" name="直線コネクタ 83"/>
          <p:cNvCxnSpPr/>
          <p:nvPr/>
        </p:nvCxnSpPr>
        <p:spPr>
          <a:xfrm flipH="1">
            <a:off x="4989730" y="4646289"/>
            <a:ext cx="3556524" cy="14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テキスト ボックス 91"/>
          <p:cNvSpPr txBox="1"/>
          <p:nvPr/>
        </p:nvSpPr>
        <p:spPr>
          <a:xfrm>
            <a:off x="289126" y="2486918"/>
            <a:ext cx="624840" cy="369332"/>
          </a:xfrm>
          <a:prstGeom prst="rect">
            <a:avLst/>
          </a:prstGeom>
          <a:noFill/>
        </p:spPr>
        <p:txBody>
          <a:bodyPr wrap="square" rtlCol="0">
            <a:spAutoFit/>
          </a:bodyPr>
          <a:lstStyle/>
          <a:p>
            <a:r>
              <a:rPr kumimoji="1" lang="en-US" altLang="ja-JP" dirty="0" smtClean="0"/>
              <a:t>CO2</a:t>
            </a:r>
            <a:endParaRPr kumimoji="1" lang="ja-JP" altLang="en-US" dirty="0"/>
          </a:p>
        </p:txBody>
      </p:sp>
      <p:sp>
        <p:nvSpPr>
          <p:cNvPr id="94" name="テキスト ボックス 93"/>
          <p:cNvSpPr txBox="1"/>
          <p:nvPr/>
        </p:nvSpPr>
        <p:spPr>
          <a:xfrm>
            <a:off x="3135176" y="1688065"/>
            <a:ext cx="1338828" cy="369332"/>
          </a:xfrm>
          <a:prstGeom prst="rect">
            <a:avLst/>
          </a:prstGeom>
          <a:noFill/>
        </p:spPr>
        <p:txBody>
          <a:bodyPr wrap="none" rtlCol="0">
            <a:spAutoFit/>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太陽光発電</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5" name="テキスト ボックス 94"/>
          <p:cNvSpPr txBox="1"/>
          <p:nvPr/>
        </p:nvSpPr>
        <p:spPr>
          <a:xfrm>
            <a:off x="5024488" y="1688065"/>
            <a:ext cx="1569660" cy="369332"/>
          </a:xfrm>
          <a:prstGeom prst="rect">
            <a:avLst/>
          </a:prstGeom>
          <a:noFill/>
        </p:spPr>
        <p:txBody>
          <a:bodyPr wrap="none" rtlCol="0">
            <a:spAutoFit/>
          </a:bodyPr>
          <a:lstStyle/>
          <a:p>
            <a:pPr algn="ct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オフィスビル</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7" name="テキスト ボックス 96"/>
          <p:cNvSpPr txBox="1"/>
          <p:nvPr/>
        </p:nvSpPr>
        <p:spPr>
          <a:xfrm>
            <a:off x="6924897" y="1688065"/>
            <a:ext cx="1107996" cy="369332"/>
          </a:xfrm>
          <a:prstGeom prst="rect">
            <a:avLst/>
          </a:prstGeom>
          <a:noFill/>
        </p:spPr>
        <p:txBody>
          <a:bodyPr wrap="none" rtlCol="0">
            <a:spAutoFit/>
          </a:bodyP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植林事業</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上下矢印 1"/>
          <p:cNvSpPr/>
          <p:nvPr/>
        </p:nvSpPr>
        <p:spPr>
          <a:xfrm>
            <a:off x="7168972" y="2279520"/>
            <a:ext cx="159306" cy="598001"/>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5" name="正方形/長方形 4"/>
          <p:cNvSpPr/>
          <p:nvPr/>
        </p:nvSpPr>
        <p:spPr>
          <a:xfrm>
            <a:off x="1641008" y="2303930"/>
            <a:ext cx="972235" cy="2349502"/>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角丸四角形吹き出し 6"/>
          <p:cNvSpPr/>
          <p:nvPr/>
        </p:nvSpPr>
        <p:spPr>
          <a:xfrm>
            <a:off x="2963952" y="5549539"/>
            <a:ext cx="1966870" cy="612648"/>
          </a:xfrm>
          <a:prstGeom prst="wedgeRoundRectCallout">
            <a:avLst>
              <a:gd name="adj1" fmla="val -20833"/>
              <a:gd name="adj2" fmla="val -89715"/>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さらに</a:t>
            </a:r>
            <a:endParaRPr kumimoji="1"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コストがかかる</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吹き出し 8"/>
          <p:cNvSpPr/>
          <p:nvPr/>
        </p:nvSpPr>
        <p:spPr>
          <a:xfrm>
            <a:off x="2801258" y="5605357"/>
            <a:ext cx="2395240" cy="720588"/>
          </a:xfrm>
          <a:prstGeom prst="wedgeRoundRectCallout">
            <a:avLst>
              <a:gd name="adj1" fmla="val -20504"/>
              <a:gd name="adj2" fmla="val -10388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罰金分の費用を太陽光発電に投資しよう</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角丸四角形吹き出し 9"/>
          <p:cNvSpPr/>
          <p:nvPr/>
        </p:nvSpPr>
        <p:spPr>
          <a:xfrm>
            <a:off x="7040880" y="3225285"/>
            <a:ext cx="1893308" cy="874839"/>
          </a:xfrm>
          <a:prstGeom prst="wedgeRoundRectCallout">
            <a:avLst>
              <a:gd name="adj1" fmla="val -86515"/>
              <a:gd name="adj2" fmla="val -4515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植林</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事業により</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CO2</a:t>
            </a:r>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吸収</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1" name="直線コネクタ 20"/>
          <p:cNvCxnSpPr/>
          <p:nvPr/>
        </p:nvCxnSpPr>
        <p:spPr>
          <a:xfrm>
            <a:off x="1134373" y="2899274"/>
            <a:ext cx="64135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9" name="角丸四角形 78"/>
          <p:cNvSpPr/>
          <p:nvPr/>
        </p:nvSpPr>
        <p:spPr>
          <a:xfrm>
            <a:off x="174169" y="4239969"/>
            <a:ext cx="8760019" cy="2501431"/>
          </a:xfrm>
          <a:prstGeom prst="roundRect">
            <a:avLst/>
          </a:prstGeom>
          <a:solidFill>
            <a:schemeClr val="bg1"/>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6" name="テキスト ボックス 65"/>
          <p:cNvSpPr txBox="1"/>
          <p:nvPr/>
        </p:nvSpPr>
        <p:spPr>
          <a:xfrm>
            <a:off x="902413" y="4629161"/>
            <a:ext cx="7303529" cy="1015663"/>
          </a:xfrm>
          <a:prstGeom prst="rect">
            <a:avLst/>
          </a:prstGeom>
          <a:noFill/>
        </p:spPr>
        <p:txBody>
          <a:bodyPr wrap="square" rtlCol="0">
            <a:spAutoFit/>
          </a:bodyPr>
          <a:lstStyle/>
          <a:p>
            <a:pPr algn="ctr"/>
            <a:r>
              <a:rPr lang="ja-JP" altLang="en-US" sz="2800" u="sng" dirty="0">
                <a:latin typeface="メイリオ" panose="020B0604030504040204" pitchFamily="50" charset="-128"/>
                <a:ea typeface="メイリオ" panose="020B0604030504040204" pitchFamily="50" charset="-128"/>
                <a:cs typeface="メイリオ" panose="020B0604030504040204" pitchFamily="50" charset="-128"/>
              </a:rPr>
              <a:t>植林</a:t>
            </a:r>
            <a:r>
              <a:rPr kumimoji="1" lang="ja-JP" altLang="en-US" sz="2800" u="sng" dirty="0" smtClean="0">
                <a:latin typeface="メイリオ" panose="020B0604030504040204" pitchFamily="50" charset="-128"/>
                <a:ea typeface="メイリオ" panose="020B0604030504040204" pitchFamily="50" charset="-128"/>
                <a:cs typeface="メイリオ" panose="020B0604030504040204" pitchFamily="50" charset="-128"/>
              </a:rPr>
              <a:t>事業は太陽光発電と同じコストで</a:t>
            </a:r>
            <a:endParaRPr kumimoji="1" lang="en-US" altLang="ja-JP" sz="2800" u="sng"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3200" b="1" u="sng" dirty="0" smtClean="0">
                <a:solidFill>
                  <a:srgbClr val="0D920A"/>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3200" b="1" u="sng" dirty="0" smtClean="0">
                <a:solidFill>
                  <a:srgbClr val="0D920A"/>
                </a:solidFill>
                <a:latin typeface="メイリオ" panose="020B0604030504040204" pitchFamily="50" charset="-128"/>
                <a:ea typeface="メイリオ" panose="020B0604030504040204" pitchFamily="50" charset="-128"/>
                <a:cs typeface="メイリオ" panose="020B0604030504040204" pitchFamily="50" charset="-128"/>
              </a:rPr>
              <a:t>2.5</a:t>
            </a:r>
            <a:r>
              <a:rPr kumimoji="1" lang="ja-JP" altLang="en-US" sz="3200" b="1" u="sng" dirty="0" smtClean="0">
                <a:solidFill>
                  <a:srgbClr val="0D920A"/>
                </a:solidFill>
                <a:latin typeface="メイリオ" panose="020B0604030504040204" pitchFamily="50" charset="-128"/>
                <a:ea typeface="メイリオ" panose="020B0604030504040204" pitchFamily="50" charset="-128"/>
                <a:cs typeface="メイリオ" panose="020B0604030504040204" pitchFamily="50" charset="-128"/>
              </a:rPr>
              <a:t>倍</a:t>
            </a:r>
            <a:r>
              <a:rPr kumimoji="1" lang="ja-JP" altLang="en-US" sz="2800" u="sng" dirty="0" smtClean="0">
                <a:latin typeface="メイリオ" panose="020B0604030504040204" pitchFamily="50" charset="-128"/>
                <a:ea typeface="メイリオ" panose="020B0604030504040204" pitchFamily="50" charset="-128"/>
                <a:cs typeface="メイリオ" panose="020B0604030504040204" pitchFamily="50" charset="-128"/>
              </a:rPr>
              <a:t>の</a:t>
            </a:r>
            <a:r>
              <a:rPr kumimoji="1" lang="en-US" altLang="ja-JP" sz="2800" u="sng" dirty="0" smtClean="0">
                <a:latin typeface="メイリオ" panose="020B0604030504040204" pitchFamily="50" charset="-128"/>
                <a:ea typeface="メイリオ" panose="020B0604030504040204" pitchFamily="50" charset="-128"/>
                <a:cs typeface="メイリオ" panose="020B0604030504040204" pitchFamily="50" charset="-128"/>
              </a:rPr>
              <a:t>CO2</a:t>
            </a:r>
            <a:r>
              <a:rPr kumimoji="1" lang="ja-JP" altLang="en-US" sz="2800" u="sng" dirty="0" smtClean="0">
                <a:latin typeface="メイリオ" panose="020B0604030504040204" pitchFamily="50" charset="-128"/>
                <a:ea typeface="メイリオ" panose="020B0604030504040204" pitchFamily="50" charset="-128"/>
                <a:cs typeface="メイリオ" panose="020B0604030504040204" pitchFamily="50" charset="-128"/>
              </a:rPr>
              <a:t>削減できる</a:t>
            </a:r>
            <a:endParaRPr kumimoji="1" lang="en-US" altLang="ja-JP" sz="2800" u="sng"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テキスト ボックス 48"/>
          <p:cNvSpPr txBox="1"/>
          <p:nvPr/>
        </p:nvSpPr>
        <p:spPr>
          <a:xfrm>
            <a:off x="1394292" y="1688065"/>
            <a:ext cx="1569660" cy="369332"/>
          </a:xfrm>
          <a:prstGeom prst="rect">
            <a:avLst/>
          </a:prstGeom>
          <a:noFill/>
        </p:spPr>
        <p:txBody>
          <a:bodyPr wrap="none" rtlCol="0">
            <a:spAutoFit/>
          </a:bodyPr>
          <a:lstStyle/>
          <a:p>
            <a:pPr algn="ct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オフィスビル</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272895" y="5732762"/>
            <a:ext cx="8136455" cy="646331"/>
          </a:xfrm>
          <a:prstGeom prst="rect">
            <a:avLst/>
          </a:prstGeom>
          <a:noFill/>
        </p:spPr>
        <p:txBody>
          <a:bodyPr wrap="square" rtlCol="0">
            <a:spAutoFit/>
          </a:bodyPr>
          <a:lstStyle/>
          <a:p>
            <a:pPr algn="ct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を</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万トン削減するためには</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森林整備だと</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億</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2400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万円</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再エネへの置き換えだと</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億</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600</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万円</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かかる。</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4529175" y="6325945"/>
            <a:ext cx="4187365" cy="369332"/>
          </a:xfrm>
          <a:prstGeom prst="rect">
            <a:avLst/>
          </a:prstGeom>
          <a:noFill/>
        </p:spPr>
        <p:txBody>
          <a:bodyPr wrap="none" rtlCol="0">
            <a:spAutoFit/>
          </a:bodyP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高知県環境部林業環境政策課</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HP</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より</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205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500"/>
                                        <p:tgtEl>
                                          <p:spTgt spid="5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barn(inVertical)">
                                      <p:cBhvr>
                                        <p:cTn id="23" dur="500"/>
                                        <p:tgtEl>
                                          <p:spTgt spid="6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barn(inVertical)">
                                      <p:cBhvr>
                                        <p:cTn id="26" dur="500"/>
                                        <p:tgtEl>
                                          <p:spTgt spid="6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67"/>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61"/>
                                        </p:tgtEl>
                                        <p:attrNameLst>
                                          <p:attrName>style.visibility</p:attrName>
                                        </p:attrNameLst>
                                      </p:cBhvr>
                                      <p:to>
                                        <p:strVal val="hidden"/>
                                      </p:to>
                                    </p:set>
                                  </p:childTnLst>
                                </p:cTn>
                              </p:par>
                              <p:par>
                                <p:cTn id="33" presetID="64" presetClass="path" presetSubtype="0" accel="50000" decel="50000" fill="hold" grpId="0" nodeType="withEffect">
                                  <p:stCondLst>
                                    <p:cond delay="0"/>
                                  </p:stCondLst>
                                  <p:childTnLst>
                                    <p:animMotion origin="layout" path="M 2.22222E-6 -2.96296E-6 L 0.17656 -0.00046 " pathEditMode="relative" rAng="0" ptsTypes="AA">
                                      <p:cBhvr>
                                        <p:cTn id="34" dur="1000" fill="hold"/>
                                        <p:tgtEl>
                                          <p:spTgt spid="23"/>
                                        </p:tgtEl>
                                        <p:attrNameLst>
                                          <p:attrName>ppt_x</p:attrName>
                                          <p:attrName>ppt_y</p:attrName>
                                        </p:attrNameLst>
                                      </p:cBhvr>
                                      <p:rCtr x="8819" y="-23"/>
                                    </p:animMotion>
                                  </p:childTnLst>
                                </p:cTn>
                              </p:par>
                            </p:childTnLst>
                          </p:cTn>
                        </p:par>
                        <p:par>
                          <p:cTn id="35" fill="hold">
                            <p:stCondLst>
                              <p:cond delay="1000"/>
                            </p:stCondLst>
                            <p:childTnLst>
                              <p:par>
                                <p:cTn id="36" presetID="16" presetClass="entr" presetSubtype="21"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9"/>
                                        </p:tgtEl>
                                        <p:attrNameLst>
                                          <p:attrName>style.visibility</p:attrName>
                                        </p:attrNameLst>
                                      </p:cBhvr>
                                      <p:to>
                                        <p:strVal val="hidden"/>
                                      </p:to>
                                    </p:set>
                                  </p:childTnLst>
                                </p:cTn>
                              </p:par>
                              <p:par>
                                <p:cTn id="43" presetID="16" presetClass="entr" presetSubtype="21"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barn(inVertical)">
                                      <p:cBhvr>
                                        <p:cTn id="45" dur="500"/>
                                        <p:tgtEl>
                                          <p:spTgt spid="63"/>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barn(inVertical)">
                                      <p:cBhvr>
                                        <p:cTn id="48" dur="500"/>
                                        <p:tgtEl>
                                          <p:spTgt spid="68"/>
                                        </p:tgtEl>
                                      </p:cBhvr>
                                    </p:animEffect>
                                  </p:childTnLst>
                                </p:cTn>
                              </p:par>
                            </p:childTnLst>
                          </p:cTn>
                        </p:par>
                        <p:par>
                          <p:cTn id="49" fill="hold">
                            <p:stCondLst>
                              <p:cond delay="500"/>
                            </p:stCondLst>
                            <p:childTnLst>
                              <p:par>
                                <p:cTn id="50" presetID="22" presetClass="exit" presetSubtype="1" fill="hold" grpId="0" nodeType="afterEffect">
                                  <p:stCondLst>
                                    <p:cond delay="0"/>
                                  </p:stCondLst>
                                  <p:childTnLst>
                                    <p:animEffect transition="out" filter="wipe(up)">
                                      <p:cBhvr>
                                        <p:cTn id="51" dur="500"/>
                                        <p:tgtEl>
                                          <p:spTgt spid="19"/>
                                        </p:tgtEl>
                                      </p:cBhvr>
                                    </p:animEffect>
                                    <p:set>
                                      <p:cBhvr>
                                        <p:cTn id="52" dur="1" fill="hold">
                                          <p:stCondLst>
                                            <p:cond delay="499"/>
                                          </p:stCondLst>
                                        </p:cTn>
                                        <p:tgtEl>
                                          <p:spTgt spid="19"/>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63"/>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68"/>
                                        </p:tgtEl>
                                        <p:attrNameLst>
                                          <p:attrName>style.visibility</p:attrName>
                                        </p:attrNameLst>
                                      </p:cBhvr>
                                      <p:to>
                                        <p:strVal val="hidden"/>
                                      </p:to>
                                    </p:set>
                                  </p:childTnLst>
                                </p:cTn>
                              </p:par>
                              <p:par>
                                <p:cTn id="61" presetID="22" presetClass="entr" presetSubtype="4"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down)">
                                      <p:cBhvr>
                                        <p:cTn id="63" dur="500"/>
                                        <p:tgtEl>
                                          <p:spTgt spid="14"/>
                                        </p:tgtEl>
                                      </p:cBhvr>
                                    </p:animEffect>
                                  </p:childTnLst>
                                </p:cTn>
                              </p:par>
                              <p:par>
                                <p:cTn id="64" presetID="1" presetClass="entr" presetSubtype="0" fill="hold" grpId="0" nodeType="withEffect">
                                  <p:stCondLst>
                                    <p:cond delay="0"/>
                                  </p:stCondLst>
                                  <p:childTnLst>
                                    <p:set>
                                      <p:cBhvr>
                                        <p:cTn id="65" dur="1" fill="hold">
                                          <p:stCondLst>
                                            <p:cond delay="0"/>
                                          </p:stCondLst>
                                        </p:cTn>
                                        <p:tgtEl>
                                          <p:spTgt spid="64"/>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69"/>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grpId="1" nodeType="clickEffect">
                                  <p:stCondLst>
                                    <p:cond delay="0"/>
                                  </p:stCondLst>
                                  <p:childTnLst>
                                    <p:set>
                                      <p:cBhvr>
                                        <p:cTn id="71" dur="1" fill="hold">
                                          <p:stCondLst>
                                            <p:cond delay="0"/>
                                          </p:stCondLst>
                                        </p:cTn>
                                        <p:tgtEl>
                                          <p:spTgt spid="64"/>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69"/>
                                        </p:tgtEl>
                                        <p:attrNameLst>
                                          <p:attrName>style.visibility</p:attrName>
                                        </p:attrNameLst>
                                      </p:cBhvr>
                                      <p:to>
                                        <p:strVal val="hidden"/>
                                      </p:to>
                                    </p:set>
                                  </p:childTnLst>
                                </p:cTn>
                              </p:par>
                              <p:par>
                                <p:cTn id="74" presetID="64" presetClass="path" presetSubtype="0" accel="50000" decel="50000" fill="hold" grpId="1" nodeType="withEffect">
                                  <p:stCondLst>
                                    <p:cond delay="0"/>
                                  </p:stCondLst>
                                  <p:childTnLst>
                                    <p:animMotion origin="layout" path="M -8.33333E-7 4.44444E-6 L -0.17691 -0.25902 " pathEditMode="relative" rAng="0" ptsTypes="AA">
                                      <p:cBhvr>
                                        <p:cTn id="75" dur="2000" fill="hold"/>
                                        <p:tgtEl>
                                          <p:spTgt spid="14"/>
                                        </p:tgtEl>
                                        <p:attrNameLst>
                                          <p:attrName>ppt_x</p:attrName>
                                          <p:attrName>ppt_y</p:attrName>
                                        </p:attrNameLst>
                                      </p:cBhvr>
                                      <p:rCtr x="-9010" y="-12963"/>
                                    </p:animMotion>
                                  </p:childTnLst>
                                </p:cTn>
                              </p:par>
                            </p:childTnLst>
                          </p:cTn>
                        </p:par>
                      </p:childTnLst>
                    </p:cTn>
                  </p:par>
                  <p:par>
                    <p:cTn id="76" fill="hold">
                      <p:stCondLst>
                        <p:cond delay="indefinite"/>
                      </p:stCondLst>
                      <p:childTnLst>
                        <p:par>
                          <p:cTn id="77" fill="hold">
                            <p:stCondLst>
                              <p:cond delay="0"/>
                            </p:stCondLst>
                            <p:childTnLst>
                              <p:par>
                                <p:cTn id="78" presetID="22" presetClass="exit" presetSubtype="1" fill="hold" grpId="2" nodeType="clickEffect">
                                  <p:stCondLst>
                                    <p:cond delay="0"/>
                                  </p:stCondLst>
                                  <p:childTnLst>
                                    <p:animEffect transition="out" filter="wipe(up)">
                                      <p:cBhvr>
                                        <p:cTn id="79" dur="500"/>
                                        <p:tgtEl>
                                          <p:spTgt spid="14"/>
                                        </p:tgtEl>
                                      </p:cBhvr>
                                    </p:animEffect>
                                    <p:set>
                                      <p:cBhvr>
                                        <p:cTn id="80" dur="1" fill="hold">
                                          <p:stCondLst>
                                            <p:cond delay="499"/>
                                          </p:stCondLst>
                                        </p:cTn>
                                        <p:tgtEl>
                                          <p:spTgt spid="14"/>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additive="base">
                                        <p:cTn id="85" dur="500" fill="hold"/>
                                        <p:tgtEl>
                                          <p:spTgt spid="25"/>
                                        </p:tgtEl>
                                        <p:attrNameLst>
                                          <p:attrName>ppt_x</p:attrName>
                                        </p:attrNameLst>
                                      </p:cBhvr>
                                      <p:tavLst>
                                        <p:tav tm="0">
                                          <p:val>
                                            <p:strVal val="#ppt_x"/>
                                          </p:val>
                                        </p:tav>
                                        <p:tav tm="100000">
                                          <p:val>
                                            <p:strVal val="#ppt_x"/>
                                          </p:val>
                                        </p:tav>
                                      </p:tavLst>
                                    </p:anim>
                                    <p:anim calcmode="lin" valueType="num">
                                      <p:cBhvr additive="base">
                                        <p:cTn id="86" dur="500" fill="hold"/>
                                        <p:tgtEl>
                                          <p:spTgt spid="25"/>
                                        </p:tgtEl>
                                        <p:attrNameLst>
                                          <p:attrName>ppt_y</p:attrName>
                                        </p:attrNameLst>
                                      </p:cBhvr>
                                      <p:tavLst>
                                        <p:tav tm="0">
                                          <p:val>
                                            <p:strVal val="1+#ppt_h/2"/>
                                          </p:val>
                                        </p:tav>
                                        <p:tav tm="100000">
                                          <p:val>
                                            <p:strVal val="#ppt_y"/>
                                          </p:val>
                                        </p:tav>
                                      </p:tavLst>
                                    </p:anim>
                                  </p:childTnLst>
                                </p:cTn>
                              </p:par>
                            </p:childTnLst>
                          </p:cTn>
                        </p:par>
                        <p:par>
                          <p:cTn id="87" fill="hold">
                            <p:stCondLst>
                              <p:cond delay="500"/>
                            </p:stCondLst>
                            <p:childTnLst>
                              <p:par>
                                <p:cTn id="88" presetID="16" presetClass="entr" presetSubtype="21" fill="hold" grpId="0" nodeType="after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barn(inVertical)">
                                      <p:cBhvr>
                                        <p:cTn id="90" dur="500"/>
                                        <p:tgtEl>
                                          <p:spTgt spid="7"/>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7"/>
                                        </p:tgtEl>
                                        <p:attrNameLst>
                                          <p:attrName>style.visibility</p:attrName>
                                        </p:attrNameLst>
                                      </p:cBhvr>
                                      <p:to>
                                        <p:strVal val="hidden"/>
                                      </p:to>
                                    </p:set>
                                  </p:childTnLst>
                                </p:cTn>
                              </p:par>
                              <p:par>
                                <p:cTn id="95" presetID="10" presetClass="entr" presetSubtype="0" fill="hold" grpId="1" nodeType="with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500"/>
                                        <p:tgtEl>
                                          <p:spTgt spid="24"/>
                                        </p:tgtEl>
                                      </p:cBhvr>
                                    </p:animEffect>
                                  </p:childTnLst>
                                </p:cTn>
                              </p:par>
                            </p:childTnLst>
                          </p:cTn>
                        </p:par>
                      </p:childTnLst>
                    </p:cTn>
                  </p:par>
                  <p:par>
                    <p:cTn id="98" fill="hold">
                      <p:stCondLst>
                        <p:cond delay="indefinite"/>
                      </p:stCondLst>
                      <p:childTnLst>
                        <p:par>
                          <p:cTn id="99" fill="hold">
                            <p:stCondLst>
                              <p:cond delay="0"/>
                            </p:stCondLst>
                            <p:childTnLst>
                              <p:par>
                                <p:cTn id="100" presetID="64" presetClass="path" presetSubtype="0" accel="50000" decel="50000" fill="hold" grpId="0" nodeType="clickEffect">
                                  <p:stCondLst>
                                    <p:cond delay="0"/>
                                  </p:stCondLst>
                                  <p:childTnLst>
                                    <p:animMotion origin="layout" path="M 1.66667E-6 -1.85185E-6 L 0.18403 -0.00254 " pathEditMode="relative" rAng="0" ptsTypes="AA">
                                      <p:cBhvr>
                                        <p:cTn id="101" dur="1000" fill="hold"/>
                                        <p:tgtEl>
                                          <p:spTgt spid="24"/>
                                        </p:tgtEl>
                                        <p:attrNameLst>
                                          <p:attrName>ppt_x</p:attrName>
                                          <p:attrName>ppt_y</p:attrName>
                                        </p:attrNameLst>
                                      </p:cBhvr>
                                      <p:rCtr x="9201" y="-139"/>
                                    </p:animMotion>
                                  </p:childTnLst>
                                </p:cTn>
                              </p:par>
                            </p:childTnLst>
                          </p:cTn>
                        </p:par>
                      </p:childTnLst>
                    </p:cTn>
                  </p:par>
                  <p:par>
                    <p:cTn id="102" fill="hold">
                      <p:stCondLst>
                        <p:cond delay="indefinite"/>
                      </p:stCondLst>
                      <p:childTnLst>
                        <p:par>
                          <p:cTn id="103" fill="hold">
                            <p:stCondLst>
                              <p:cond delay="0"/>
                            </p:stCondLst>
                            <p:childTnLst>
                              <p:par>
                                <p:cTn id="104" presetID="1" presetClass="exit" presetSubtype="0" fill="hold" grpId="0" nodeType="clickEffect">
                                  <p:stCondLst>
                                    <p:cond delay="0"/>
                                  </p:stCondLst>
                                  <p:childTnLst>
                                    <p:set>
                                      <p:cBhvr>
                                        <p:cTn id="105" dur="1" fill="hold">
                                          <p:stCondLst>
                                            <p:cond delay="0"/>
                                          </p:stCondLst>
                                        </p:cTn>
                                        <p:tgtEl>
                                          <p:spTgt spid="29"/>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22" presetClass="exit" presetSubtype="1" fill="hold" grpId="0" nodeType="clickEffect">
                                  <p:stCondLst>
                                    <p:cond delay="0"/>
                                  </p:stCondLst>
                                  <p:childTnLst>
                                    <p:animEffect transition="out" filter="wipe(up)">
                                      <p:cBhvr>
                                        <p:cTn id="109" dur="500"/>
                                        <p:tgtEl>
                                          <p:spTgt spid="31"/>
                                        </p:tgtEl>
                                      </p:cBhvr>
                                    </p:animEffect>
                                    <p:set>
                                      <p:cBhvr>
                                        <p:cTn id="110" dur="1" fill="hold">
                                          <p:stCondLst>
                                            <p:cond delay="499"/>
                                          </p:stCondLst>
                                        </p:cTn>
                                        <p:tgtEl>
                                          <p:spTgt spid="31"/>
                                        </p:tgtEl>
                                        <p:attrNameLst>
                                          <p:attrName>style.visibility</p:attrName>
                                        </p:attrNameLst>
                                      </p:cBhvr>
                                      <p:to>
                                        <p:strVal val="hidden"/>
                                      </p:to>
                                    </p:set>
                                  </p:childTnLst>
                                </p:cTn>
                              </p:par>
                              <p:par>
                                <p:cTn id="111" presetID="16" presetClass="entr" presetSubtype="21" fill="hold" grpId="0" nodeType="withEffect">
                                  <p:stCondLst>
                                    <p:cond delay="0"/>
                                  </p:stCondLst>
                                  <p:childTnLst>
                                    <p:set>
                                      <p:cBhvr>
                                        <p:cTn id="112" dur="1" fill="hold">
                                          <p:stCondLst>
                                            <p:cond delay="0"/>
                                          </p:stCondLst>
                                        </p:cTn>
                                        <p:tgtEl>
                                          <p:spTgt spid="10"/>
                                        </p:tgtEl>
                                        <p:attrNameLst>
                                          <p:attrName>style.visibility</p:attrName>
                                        </p:attrNameLst>
                                      </p:cBhvr>
                                      <p:to>
                                        <p:strVal val="visible"/>
                                      </p:to>
                                    </p:set>
                                    <p:animEffect transition="in" filter="barn(inVertical)">
                                      <p:cBhvr>
                                        <p:cTn id="113" dur="500"/>
                                        <p:tgtEl>
                                          <p:spTgt spid="10"/>
                                        </p:tgtEl>
                                      </p:cBhvr>
                                    </p:animEffect>
                                  </p:childTnLst>
                                </p:cTn>
                              </p:par>
                            </p:childTnLst>
                          </p:cTn>
                        </p:par>
                      </p:childTnLst>
                    </p:cTn>
                  </p:par>
                  <p:par>
                    <p:cTn id="114" fill="hold">
                      <p:stCondLst>
                        <p:cond delay="indefinite"/>
                      </p:stCondLst>
                      <p:childTnLst>
                        <p:par>
                          <p:cTn id="115" fill="hold">
                            <p:stCondLst>
                              <p:cond delay="0"/>
                            </p:stCondLst>
                            <p:childTnLst>
                              <p:par>
                                <p:cTn id="116" presetID="16" presetClass="entr" presetSubtype="21" fill="hold" grpId="0" nodeType="clickEffect">
                                  <p:stCondLst>
                                    <p:cond delay="0"/>
                                  </p:stCondLst>
                                  <p:childTnLst>
                                    <p:set>
                                      <p:cBhvr>
                                        <p:cTn id="117" dur="1" fill="hold">
                                          <p:stCondLst>
                                            <p:cond delay="0"/>
                                          </p:stCondLst>
                                        </p:cTn>
                                        <p:tgtEl>
                                          <p:spTgt spid="66"/>
                                        </p:tgtEl>
                                        <p:attrNameLst>
                                          <p:attrName>style.visibility</p:attrName>
                                        </p:attrNameLst>
                                      </p:cBhvr>
                                      <p:to>
                                        <p:strVal val="visible"/>
                                      </p:to>
                                    </p:set>
                                    <p:animEffect transition="in" filter="barn(inVertical)">
                                      <p:cBhvr>
                                        <p:cTn id="118" dur="500"/>
                                        <p:tgtEl>
                                          <p:spTgt spid="66"/>
                                        </p:tgtEl>
                                      </p:cBhvr>
                                    </p:animEffect>
                                  </p:childTnLst>
                                </p:cTn>
                              </p:par>
                              <p:par>
                                <p:cTn id="119" presetID="16" presetClass="entr" presetSubtype="21" fill="hold" grpId="0" nodeType="withEffect">
                                  <p:stCondLst>
                                    <p:cond delay="0"/>
                                  </p:stCondLst>
                                  <p:childTnLst>
                                    <p:set>
                                      <p:cBhvr>
                                        <p:cTn id="120" dur="1" fill="hold">
                                          <p:stCondLst>
                                            <p:cond delay="0"/>
                                          </p:stCondLst>
                                        </p:cTn>
                                        <p:tgtEl>
                                          <p:spTgt spid="79"/>
                                        </p:tgtEl>
                                        <p:attrNameLst>
                                          <p:attrName>style.visibility</p:attrName>
                                        </p:attrNameLst>
                                      </p:cBhvr>
                                      <p:to>
                                        <p:strVal val="visible"/>
                                      </p:to>
                                    </p:set>
                                    <p:animEffect transition="in" filter="barn(inVertical)">
                                      <p:cBhvr>
                                        <p:cTn id="121" dur="500"/>
                                        <p:tgtEl>
                                          <p:spTgt spid="79"/>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1"/>
                                        </p:tgtEl>
                                        <p:attrNameLst>
                                          <p:attrName>style.visibility</p:attrName>
                                        </p:attrNameLst>
                                      </p:cBhvr>
                                      <p:to>
                                        <p:strVal val="visible"/>
                                      </p:to>
                                    </p:set>
                                    <p:animEffect transition="in" filter="fade">
                                      <p:cBhvr>
                                        <p:cTn id="124" dur="500"/>
                                        <p:tgtEl>
                                          <p:spTgt spid="11"/>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3"/>
                                        </p:tgtEl>
                                        <p:attrNameLst>
                                          <p:attrName>style.visibility</p:attrName>
                                        </p:attrNameLst>
                                      </p:cBhvr>
                                      <p:to>
                                        <p:strVal val="visible"/>
                                      </p:to>
                                    </p:set>
                                    <p:animEffect transition="in" filter="fade">
                                      <p:cBhvr>
                                        <p:cTn id="1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3" grpId="1" animBg="1"/>
      <p:bldP spid="24" grpId="0" animBg="1"/>
      <p:bldP spid="24" grpId="1" animBg="1"/>
      <p:bldP spid="25" grpId="0" animBg="1"/>
      <p:bldP spid="31" grpId="0" animBg="1"/>
      <p:bldP spid="14" grpId="0" animBg="1"/>
      <p:bldP spid="14" grpId="1" animBg="1"/>
      <p:bldP spid="14" grpId="2" animBg="1"/>
      <p:bldP spid="29" grpId="0" animBg="1"/>
      <p:bldP spid="68" grpId="0" animBg="1"/>
      <p:bldP spid="68" grpId="1" animBg="1"/>
      <p:bldP spid="58" grpId="0" animBg="1"/>
      <p:bldP spid="61" grpId="0"/>
      <p:bldP spid="61" grpId="1"/>
      <p:bldP spid="63" grpId="0"/>
      <p:bldP spid="63" grpId="1"/>
      <p:bldP spid="64" grpId="0"/>
      <p:bldP spid="64" grpId="1"/>
      <p:bldP spid="67" grpId="0" animBg="1"/>
      <p:bldP spid="67" grpId="1" animBg="1"/>
      <p:bldP spid="69" grpId="0" animBg="1"/>
      <p:bldP spid="69" grpId="1" animBg="1"/>
      <p:bldP spid="2" grpId="0" animBg="1"/>
      <p:bldP spid="5" grpId="0" animBg="1"/>
      <p:bldP spid="7" grpId="0" animBg="1"/>
      <p:bldP spid="7" grpId="1" animBg="1"/>
      <p:bldP spid="9" grpId="0" animBg="1"/>
      <p:bldP spid="9" grpId="1" animBg="1"/>
      <p:bldP spid="10" grpId="0" animBg="1"/>
      <p:bldP spid="79" grpId="0" animBg="1"/>
      <p:bldP spid="66" grpId="0"/>
      <p:bldP spid="11"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5000"/>
            <a:lum/>
          </a:blip>
          <a:srcRect/>
          <a:stretch>
            <a:fillRect/>
          </a:stretch>
        </a:blipFill>
        <a:effectLst/>
      </p:bgPr>
    </p:bg>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553199" y="6327100"/>
            <a:ext cx="2410681" cy="394381"/>
          </a:xfrm>
        </p:spPr>
        <p:txBody>
          <a:bodyPr/>
          <a:lstStyle/>
          <a:p>
            <a:fld id="{A029391D-8E69-4E8B-A6ED-E20640875A7C}" type="slidenum">
              <a:rPr lang="ja-JP" altLang="en-US" smtClean="0">
                <a:solidFill>
                  <a:prstClr val="black">
                    <a:tint val="75000"/>
                  </a:prstClr>
                </a:solidFill>
              </a:rPr>
              <a:pPr/>
              <a:t>34</a:t>
            </a:fld>
            <a:endParaRPr lang="ja-JP" altLang="en-US" dirty="0">
              <a:solidFill>
                <a:prstClr val="black">
                  <a:tint val="75000"/>
                </a:prstClr>
              </a:solidFill>
            </a:endParaRPr>
          </a:p>
        </p:txBody>
      </p:sp>
      <p:sp>
        <p:nvSpPr>
          <p:cNvPr id="5" name="テキスト ボックス 4"/>
          <p:cNvSpPr txBox="1"/>
          <p:nvPr/>
        </p:nvSpPr>
        <p:spPr>
          <a:xfrm>
            <a:off x="314337" y="2186048"/>
            <a:ext cx="8521365" cy="1338828"/>
          </a:xfrm>
          <a:prstGeom prst="rect">
            <a:avLst/>
          </a:prstGeom>
          <a:noFill/>
        </p:spPr>
        <p:txBody>
          <a:bodyPr wrap="square" rtlCol="0">
            <a:spAutoFit/>
          </a:bodyPr>
          <a:lstStyle/>
          <a:p>
            <a:pPr>
              <a:lnSpc>
                <a:spcPct val="150000"/>
              </a:lnSpc>
            </a:pPr>
            <a:r>
              <a:rPr lang="ja-JP" altLang="en-US" sz="5400" b="1" dirty="0" smtClean="0">
                <a:solidFill>
                  <a:srgbClr val="0D920A"/>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5400" b="1" dirty="0">
                <a:solidFill>
                  <a:srgbClr val="0D920A"/>
                </a:solidFill>
                <a:latin typeface="メイリオ" panose="020B0604030504040204" pitchFamily="50" charset="-128"/>
                <a:ea typeface="メイリオ" panose="020B0604030504040204" pitchFamily="50" charset="-128"/>
                <a:cs typeface="メイリオ" panose="020B0604030504040204" pitchFamily="50" charset="-128"/>
              </a:rPr>
              <a:t>炭素の固定化</a:t>
            </a:r>
            <a:r>
              <a:rPr lang="ja-JP" altLang="en-US" sz="5400" b="1" dirty="0" smtClean="0">
                <a:solidFill>
                  <a:srgbClr val="0D920A"/>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しかない！</a:t>
            </a:r>
            <a:endParaRPr lang="en-US" altLang="ja-JP" sz="4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3019" y="4868277"/>
            <a:ext cx="9144000" cy="1569660"/>
          </a:xfrm>
          <a:prstGeom prst="rect">
            <a:avLst/>
          </a:prstGeom>
          <a:solidFill>
            <a:srgbClr val="C05B08"/>
          </a:solidFill>
        </p:spPr>
        <p:txBody>
          <a:bodyPr wrap="square" rtlCol="0">
            <a:spAutoFit/>
          </a:bodyPr>
          <a:lstStyle/>
          <a:p>
            <a:pPr>
              <a:lnSpc>
                <a:spcPct val="150000"/>
              </a:lnSpc>
            </a:pPr>
            <a:r>
              <a:rPr lang="ja-JP" altLang="en-US"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「炭素の固定化</a:t>
            </a:r>
            <a:r>
              <a:rPr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」とは</a:t>
            </a:r>
            <a:r>
              <a:rPr lang="en-US" altLang="ja-JP"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p>
          <a:p>
            <a:pPr>
              <a:lnSpc>
                <a:spcPct val="150000"/>
              </a:lnSpc>
            </a:pPr>
            <a:r>
              <a:rPr lang="ja-JP" altLang="en-US" sz="20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植物が光合成により取り込んだ</a:t>
            </a:r>
            <a:r>
              <a:rPr lang="en-US" altLang="ja-JP" sz="20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20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と</a:t>
            </a:r>
            <a:endParaRPr lang="en-US" altLang="ja-JP" sz="20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20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呼吸により排出される</a:t>
            </a:r>
            <a:r>
              <a:rPr lang="en-US" altLang="ja-JP" sz="20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20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の差を植物の内部に貯蔵すること。</a:t>
            </a:r>
            <a:endParaRPr lang="ja-JP" altLang="en-US" sz="20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 5"/>
          <p:cNvSpPr/>
          <p:nvPr/>
        </p:nvSpPr>
        <p:spPr>
          <a:xfrm>
            <a:off x="314337" y="100105"/>
            <a:ext cx="8521366" cy="89869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オフサイトで理想的な</a:t>
            </a:r>
            <a:r>
              <a:rPr lang="en-US" altLang="ja-JP"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削減を行うためには・・・？</a:t>
            </a:r>
            <a:endParaRPr lang="ja-JP" altLang="en-US"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75524" y="4177147"/>
            <a:ext cx="2368476" cy="1776356"/>
          </a:xfrm>
          <a:prstGeom prst="rect">
            <a:avLst/>
          </a:prstGeom>
          <a:ln w="38100">
            <a:solidFill>
              <a:schemeClr val="tx1"/>
            </a:solidFill>
          </a:ln>
        </p:spPr>
      </p:pic>
    </p:spTree>
    <p:extLst>
      <p:ext uri="{BB962C8B-B14F-4D97-AF65-F5344CB8AC3E}">
        <p14:creationId xmlns:p14="http://schemas.microsoft.com/office/powerpoint/2010/main" val="1258191461"/>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5000"/>
            <a:lum/>
          </a:blip>
          <a:srcRect/>
          <a:stretch>
            <a:fillRect/>
          </a:stretch>
        </a:blipFill>
        <a:effectLst/>
      </p:bgPr>
    </p:bg>
    <p:spTree>
      <p:nvGrpSpPr>
        <p:cNvPr id="1" name=""/>
        <p:cNvGrpSpPr/>
        <p:nvPr/>
      </p:nvGrpSpPr>
      <p:grpSpPr>
        <a:xfrm>
          <a:off x="0" y="0"/>
          <a:ext cx="0" cy="0"/>
          <a:chOff x="0" y="0"/>
          <a:chExt cx="0" cy="0"/>
        </a:xfrm>
      </p:grpSpPr>
      <p:sp>
        <p:nvSpPr>
          <p:cNvPr id="2" name="正方形/長方形 1"/>
          <p:cNvSpPr/>
          <p:nvPr/>
        </p:nvSpPr>
        <p:spPr>
          <a:xfrm>
            <a:off x="0" y="5953991"/>
            <a:ext cx="9144000" cy="90400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実は</a:t>
            </a:r>
            <a:r>
              <a:rPr lang="ja-JP" altLang="en-US" sz="4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千代田区も行っている。</a:t>
            </a:r>
            <a:endParaRPr lang="ja-JP" altLang="en-US" sz="4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a:xfrm>
            <a:off x="6553199" y="6178935"/>
            <a:ext cx="2133600" cy="365125"/>
          </a:xfrm>
        </p:spPr>
        <p:txBody>
          <a:bodyPr/>
          <a:lstStyle/>
          <a:p>
            <a:fld id="{A029391D-8E69-4E8B-A6ED-E20640875A7C}" type="slidenum">
              <a:rPr lang="ja-JP" altLang="en-US" smtClean="0">
                <a:solidFill>
                  <a:prstClr val="black">
                    <a:tint val="75000"/>
                  </a:prstClr>
                </a:solidFill>
              </a:rPr>
              <a:pPr/>
              <a:t>35</a:t>
            </a:fld>
            <a:endParaRPr lang="ja-JP" altLang="en-US" dirty="0">
              <a:solidFill>
                <a:prstClr val="black">
                  <a:tint val="75000"/>
                </a:prstClr>
              </a:solidFill>
            </a:endParaRPr>
          </a:p>
        </p:txBody>
      </p:sp>
      <p:sp>
        <p:nvSpPr>
          <p:cNvPr id="3" name="角丸四角形 2"/>
          <p:cNvSpPr/>
          <p:nvPr/>
        </p:nvSpPr>
        <p:spPr>
          <a:xfrm>
            <a:off x="791569" y="122830"/>
            <a:ext cx="7506269" cy="832514"/>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炭素の固定化の様々な方法</a:t>
            </a:r>
            <a:endParaRPr lang="ja-JP" altLang="en-US" sz="36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1501063" y="1180288"/>
            <a:ext cx="6141873" cy="2400657"/>
          </a:xfrm>
          <a:prstGeom prst="rect">
            <a:avLst/>
          </a:prstGeom>
          <a:solidFill>
            <a:schemeClr val="bg1">
              <a:alpha val="53000"/>
            </a:schemeClr>
          </a:solidFill>
        </p:spPr>
        <p:txBody>
          <a:bodyPr wrap="square" rtlCol="0">
            <a:spAutoFit/>
          </a:bodyPr>
          <a:lstStyle/>
          <a:p>
            <a:pPr algn="ctr">
              <a:lnSpc>
                <a:spcPts val="6000"/>
              </a:lnSpc>
            </a:pP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植樹や、間伐等の</a:t>
            </a:r>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森林整備</a:t>
            </a:r>
            <a:endParaRPr lang="en-US" altLang="ja-JP"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6000"/>
              </a:lnSpc>
            </a:pP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他の植物</a:t>
            </a:r>
            <a:r>
              <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花、草など</a:t>
            </a:r>
            <a:r>
              <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植栽</a:t>
            </a:r>
            <a:endParaRPr lang="en-US" altLang="ja-JP"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6000"/>
              </a:lnSpc>
            </a:pP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海藻による</a:t>
            </a:r>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海</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での炭素の固定</a:t>
            </a:r>
            <a:endPar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1600198" y="4410359"/>
            <a:ext cx="5943602" cy="954107"/>
          </a:xfrm>
          <a:prstGeom prst="rect">
            <a:avLst/>
          </a:prstGeom>
          <a:solidFill>
            <a:schemeClr val="bg1">
              <a:alpha val="50000"/>
            </a:schemeClr>
          </a:solidFill>
          <a:ln>
            <a:noFill/>
          </a:ln>
        </p:spPr>
        <p:txBody>
          <a:bodyPr wrap="square" rtlCol="0">
            <a:spAutoFit/>
          </a:bodyPr>
          <a:lstStyle/>
          <a:p>
            <a:pPr algn="ctr"/>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これらが理想的な</a:t>
            </a:r>
            <a:r>
              <a:rPr lang="en-US" altLang="ja-JP"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削減であり、</a:t>
            </a:r>
            <a:endParaRPr lang="en-US" altLang="ja-JP"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本来推進すべきことである</a:t>
            </a:r>
            <a:endParaRPr lang="ja-JP" altLang="en-US"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5222923"/>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6000"/>
            <a:lum/>
          </a:blip>
          <a:srcRect/>
          <a:stretch>
            <a:fillRect/>
          </a:stretch>
        </a:blipFill>
        <a:effectLst/>
      </p:bgPr>
    </p:bg>
    <p:spTree>
      <p:nvGrpSpPr>
        <p:cNvPr id="1" name=""/>
        <p:cNvGrpSpPr/>
        <p:nvPr/>
      </p:nvGrpSpPr>
      <p:grpSpPr>
        <a:xfrm>
          <a:off x="0" y="0"/>
          <a:ext cx="0" cy="0"/>
          <a:chOff x="0" y="0"/>
          <a:chExt cx="0" cy="0"/>
        </a:xfrm>
      </p:grpSpPr>
      <p:sp>
        <p:nvSpPr>
          <p:cNvPr id="9" name="角丸四角形 8"/>
          <p:cNvSpPr/>
          <p:nvPr/>
        </p:nvSpPr>
        <p:spPr>
          <a:xfrm>
            <a:off x="272955" y="116632"/>
            <a:ext cx="8558741" cy="115261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2012</a:t>
            </a:r>
            <a:r>
              <a:rPr lang="ja-JP" altLang="en-US"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年、千代田区と岐阜県高山市は</a:t>
            </a:r>
          </a:p>
          <a:p>
            <a:pPr algn="ctr"/>
            <a:r>
              <a:rPr lang="ja-JP" altLang="en-US"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森林整備</a:t>
            </a:r>
            <a:r>
              <a:rPr lang="ja-JP" altLang="en-US"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協定を締結</a:t>
            </a:r>
            <a:endParaRPr lang="ja-JP" altLang="en-US"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3" name="直線矢印コネクタ 12"/>
          <p:cNvCxnSpPr/>
          <p:nvPr/>
        </p:nvCxnSpPr>
        <p:spPr>
          <a:xfrm>
            <a:off x="3311457" y="2822381"/>
            <a:ext cx="2625385" cy="0"/>
          </a:xfrm>
          <a:prstGeom prst="straightConnector1">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2960810" y="1748109"/>
            <a:ext cx="3262432" cy="830997"/>
          </a:xfrm>
          <a:prstGeom prst="rect">
            <a:avLst/>
          </a:prstGeom>
          <a:solidFill>
            <a:schemeClr val="tx2"/>
          </a:solidFill>
        </p:spPr>
        <p:txBody>
          <a:bodyPr wrap="none" rtlCol="0">
            <a:spAutoFit/>
          </a:bodyPr>
          <a:lstStyle/>
          <a:p>
            <a:r>
              <a:rPr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森林整備にかかる費用</a:t>
            </a:r>
            <a:endParaRPr lang="en-US" altLang="ja-JP"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年間約</a:t>
            </a:r>
            <a:r>
              <a:rPr lang="en-US" altLang="ja-JP"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万円</a:t>
            </a:r>
            <a:r>
              <a:rPr lang="en-US" altLang="ja-JP"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6" name="直線矢印コネクタ 15"/>
          <p:cNvCxnSpPr/>
          <p:nvPr/>
        </p:nvCxnSpPr>
        <p:spPr>
          <a:xfrm flipH="1">
            <a:off x="3279334" y="3878508"/>
            <a:ext cx="2625385" cy="0"/>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2924021" y="4357376"/>
            <a:ext cx="3400255" cy="707886"/>
          </a:xfrm>
          <a:prstGeom prst="rect">
            <a:avLst/>
          </a:prstGeom>
          <a:solidFill>
            <a:srgbClr val="0D920A"/>
          </a:solidFill>
        </p:spPr>
        <p:txBody>
          <a:bodyPr wrap="square" rtlCol="0">
            <a:spAutoFit/>
          </a:bodyPr>
          <a:lstStyle/>
          <a:p>
            <a:pPr algn="ctr"/>
            <a:r>
              <a:rPr lang="ja-JP" altLang="en-US" sz="2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森林整備で得た</a:t>
            </a:r>
            <a:r>
              <a:rPr lang="en-US" altLang="ja-JP" sz="2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2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吸収量</a:t>
            </a:r>
            <a:r>
              <a:rPr lang="en-US" altLang="ja-JP" sz="2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2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年間で計</a:t>
            </a:r>
            <a:r>
              <a:rPr lang="en-US" altLang="ja-JP" sz="2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4,290t)</a:t>
            </a:r>
          </a:p>
        </p:txBody>
      </p:sp>
      <p:sp>
        <p:nvSpPr>
          <p:cNvPr id="18" name="テキスト ボックス 17"/>
          <p:cNvSpPr txBox="1"/>
          <p:nvPr/>
        </p:nvSpPr>
        <p:spPr>
          <a:xfrm>
            <a:off x="6452493" y="3951503"/>
            <a:ext cx="2662908" cy="707886"/>
          </a:xfrm>
          <a:prstGeom prst="rect">
            <a:avLst/>
          </a:prstGeom>
          <a:solidFill>
            <a:schemeClr val="accent6"/>
          </a:solidFill>
        </p:spPr>
        <p:txBody>
          <a:bodyPr wrap="none" rtlCol="0">
            <a:spAutoFit/>
          </a:bodyPr>
          <a:lstStyle/>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年間</a:t>
            </a:r>
            <a:r>
              <a:rPr lang="en-US" altLang="ja-JP"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10ha</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の市有林の</a:t>
            </a:r>
            <a:endParaRPr lang="en-US" altLang="ja-JP"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森林</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整備を行う</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 name="グループ化 3"/>
          <p:cNvGrpSpPr/>
          <p:nvPr/>
        </p:nvGrpSpPr>
        <p:grpSpPr>
          <a:xfrm>
            <a:off x="131399" y="2822381"/>
            <a:ext cx="2644603" cy="802664"/>
            <a:chOff x="302086" y="2164005"/>
            <a:chExt cx="2644603" cy="802664"/>
          </a:xfrm>
        </p:grpSpPr>
        <p:pic>
          <p:nvPicPr>
            <p:cNvPr id="2050" name="Picture 2" descr="C:\Users\user\Desktop\キャプチャ.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2086" y="2164005"/>
              <a:ext cx="2602924" cy="802664"/>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343765" y="2164005"/>
              <a:ext cx="2602924" cy="80266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grpSp>
      <p:grpSp>
        <p:nvGrpSpPr>
          <p:cNvPr id="5" name="グループ化 4"/>
          <p:cNvGrpSpPr/>
          <p:nvPr/>
        </p:nvGrpSpPr>
        <p:grpSpPr>
          <a:xfrm>
            <a:off x="6736197" y="2124645"/>
            <a:ext cx="2095500" cy="1790700"/>
            <a:chOff x="6582530" y="1665025"/>
            <a:chExt cx="2095500" cy="1790700"/>
          </a:xfrm>
        </p:grpSpPr>
        <p:pic>
          <p:nvPicPr>
            <p:cNvPr id="1027" name="Picture 3" descr="C:\Users\user\Desktop\plogo.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82530" y="1665025"/>
              <a:ext cx="2095500" cy="1790700"/>
            </a:xfrm>
            <a:prstGeom prst="rect">
              <a:avLst/>
            </a:prstGeom>
            <a:noFill/>
            <a:extLst>
              <a:ext uri="{909E8E84-426E-40DD-AFC4-6F175D3DCCD1}">
                <a14:hiddenFill xmlns:a14="http://schemas.microsoft.com/office/drawing/2010/main">
                  <a:solidFill>
                    <a:srgbClr val="FFFFFF"/>
                  </a:solidFill>
                </a14:hiddenFill>
              </a:ext>
            </a:extLst>
          </p:spPr>
        </p:pic>
        <p:sp>
          <p:nvSpPr>
            <p:cNvPr id="3" name="円/楕円 2"/>
            <p:cNvSpPr/>
            <p:nvPr/>
          </p:nvSpPr>
          <p:spPr>
            <a:xfrm>
              <a:off x="6582530" y="1665025"/>
              <a:ext cx="2095500" cy="174453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grpSp>
      <p:sp>
        <p:nvSpPr>
          <p:cNvPr id="7" name="テキスト ボックス 6"/>
          <p:cNvSpPr txBox="1"/>
          <p:nvPr/>
        </p:nvSpPr>
        <p:spPr>
          <a:xfrm>
            <a:off x="106216" y="3952505"/>
            <a:ext cx="2736647" cy="369332"/>
          </a:xfrm>
          <a:prstGeom prst="rect">
            <a:avLst/>
          </a:prstGeom>
          <a:solidFill>
            <a:schemeClr val="accent6"/>
          </a:solidFill>
        </p:spPr>
        <p:txBody>
          <a:bodyPr wrap="none" rtlCol="0">
            <a:spAutoFit/>
          </a:bodyPr>
          <a:lstStyle/>
          <a:p>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区内の</a:t>
            </a:r>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排出量と相殺</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3265214" y="3193059"/>
            <a:ext cx="2717868" cy="369332"/>
          </a:xfrm>
          <a:prstGeom prst="rect">
            <a:avLst/>
          </a:prstGeom>
          <a:solidFill>
            <a:schemeClr val="bg1">
              <a:alpha val="70000"/>
            </a:schemeClr>
          </a:solidFill>
        </p:spPr>
        <p:txBody>
          <a:bodyPr wrap="square" rtlCol="0">
            <a:spAutoFit/>
          </a:bodyPr>
          <a:lstStyle/>
          <a:p>
            <a:pPr algn="ct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カーボン・オフセット</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0" y="5759355"/>
            <a:ext cx="9144000" cy="1098645"/>
          </a:xfrm>
          <a:prstGeom prst="rect">
            <a:avLst/>
          </a:prstGeom>
          <a:solidFill>
            <a:schemeClr val="tx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森林がない千代田区も炭素の固定化を実現</a:t>
            </a: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できる。</a:t>
            </a:r>
            <a:endPar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983741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7"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261373" y="1356690"/>
            <a:ext cx="8693262" cy="3147327"/>
          </a:xfrm>
          <a:prstGeom prst="roundRect">
            <a:avLst/>
          </a:prstGeom>
          <a:solidFill>
            <a:schemeClr val="accent5">
              <a:lumMod val="40000"/>
              <a:lumOff val="60000"/>
              <a:alpha val="41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 name="角丸四角形 3"/>
          <p:cNvSpPr/>
          <p:nvPr/>
        </p:nvSpPr>
        <p:spPr>
          <a:xfrm>
            <a:off x="420642" y="169037"/>
            <a:ext cx="8533993" cy="936104"/>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千代田区と群馬県嬬恋村は植樹ツアーを行っている</a:t>
            </a:r>
            <a:endPar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2906974" y="1613581"/>
            <a:ext cx="5980288" cy="4154984"/>
          </a:xfrm>
          <a:prstGeom prst="rect">
            <a:avLst/>
          </a:prstGeom>
          <a:noFill/>
        </p:spPr>
        <p:txBody>
          <a:bodyPr wrap="square" rtlCol="0">
            <a:spAutoFit/>
          </a:bodyPr>
          <a:lstStyle/>
          <a:p>
            <a:r>
              <a:rPr lang="zh-TW"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群馬県嬬恋村</a:t>
            </a:r>
            <a:endPar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千代田区とは姉妹都市であり、</a:t>
            </a:r>
            <a:endPar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2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「ちよだ・つま恋の森づくり」植樹</a:t>
            </a:r>
            <a:r>
              <a:rPr lang="ja-JP" altLang="en-US" sz="3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ツアー</a:t>
            </a:r>
            <a:endParaRPr lang="en-US" altLang="ja-JP" sz="3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r"/>
            <a:endParaRPr lang="en-US" altLang="ja-JP"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を共同で行っている</a:t>
            </a: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Picture 2" descr="C:\Users\user\Desktop\IMG_1492.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30334" y="1775021"/>
            <a:ext cx="2630912" cy="2032333"/>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330334" y="3786302"/>
            <a:ext cx="2492990" cy="646331"/>
          </a:xfrm>
          <a:prstGeom prst="rect">
            <a:avLst/>
          </a:prstGeom>
          <a:noFill/>
        </p:spPr>
        <p:txBody>
          <a:bodyPr wrap="none" rtlCol="0">
            <a:spAutoFit/>
          </a:bodyPr>
          <a:lstStyle/>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嬬恋村</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バラギ高原植樹の様子</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0" y="5657671"/>
            <a:ext cx="9144000" cy="1200329"/>
          </a:xfrm>
          <a:prstGeom prst="rect">
            <a:avLst/>
          </a:prstGeom>
          <a:solidFill>
            <a:schemeClr val="tx2"/>
          </a:solidFill>
        </p:spPr>
        <p:txBody>
          <a:bodyPr wrap="square">
            <a:spAutoFit/>
          </a:bodyPr>
          <a:lstStyle/>
          <a:p>
            <a:pPr algn="ctr"/>
            <a:r>
              <a:rPr lang="ja-JP" altLang="en-US" sz="36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植樹による炭素の</a:t>
            </a:r>
            <a:r>
              <a:rPr lang="ja-JP" altLang="en-US" sz="36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固定化</a:t>
            </a:r>
            <a:endParaRPr lang="ja-JP" altLang="en-US" sz="36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6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環境教育</a:t>
            </a:r>
          </a:p>
        </p:txBody>
      </p:sp>
      <p:sp>
        <p:nvSpPr>
          <p:cNvPr id="10" name="テキスト ボックス 9"/>
          <p:cNvSpPr txBox="1"/>
          <p:nvPr/>
        </p:nvSpPr>
        <p:spPr>
          <a:xfrm>
            <a:off x="6651010" y="6457890"/>
            <a:ext cx="2492990" cy="400110"/>
          </a:xfrm>
          <a:prstGeom prst="rect">
            <a:avLst/>
          </a:prstGeom>
          <a:noFill/>
        </p:spPr>
        <p:txBody>
          <a:bodyPr wrap="none" rtlCol="0">
            <a:spAutoFit/>
          </a:bodyPr>
          <a:lstStyle/>
          <a:p>
            <a:r>
              <a:rPr lang="ja-JP" altLang="en-US" sz="2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につながっている。</a:t>
            </a:r>
            <a:endParaRPr lang="ja-JP" altLang="en-US" sz="2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0" y="4706030"/>
            <a:ext cx="9144000" cy="830997"/>
          </a:xfrm>
          <a:prstGeom prst="rect">
            <a:avLst/>
          </a:prstGeom>
        </p:spPr>
        <p:txBody>
          <a:bodyPr wrap="square">
            <a:spAutoFit/>
          </a:bodyPr>
          <a:lstStyle/>
          <a:p>
            <a:pPr algn="ct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区内在住・在勤・在学者</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名（主に親子）が嬬恋村の</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豊か</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な自然に触れ</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u="sng" dirty="0" smtClean="0">
                <a:solidFill>
                  <a:srgbClr val="0D920A"/>
                </a:solidFill>
                <a:latin typeface="メイリオ" panose="020B0604030504040204" pitchFamily="50" charset="-128"/>
                <a:ea typeface="メイリオ" panose="020B0604030504040204" pitchFamily="50" charset="-128"/>
                <a:cs typeface="メイリオ" panose="020B0604030504040204" pitchFamily="50" charset="-128"/>
              </a:rPr>
              <a:t>自然</a:t>
            </a:r>
            <a:r>
              <a:rPr lang="ja-JP" altLang="en-US" sz="2400" b="1" u="sng" dirty="0">
                <a:solidFill>
                  <a:srgbClr val="0D920A"/>
                </a:solidFill>
                <a:latin typeface="メイリオ" panose="020B0604030504040204" pitchFamily="50" charset="-128"/>
                <a:ea typeface="メイリオ" panose="020B0604030504040204" pitchFamily="50" charset="-128"/>
                <a:cs typeface="メイリオ" panose="020B0604030504040204" pitchFamily="50" charset="-128"/>
              </a:rPr>
              <a:t>の大切さや森の役割について</a:t>
            </a:r>
            <a:r>
              <a:rPr lang="ja-JP" altLang="en-US" sz="2400" b="1" u="sng" dirty="0" smtClean="0">
                <a:solidFill>
                  <a:srgbClr val="0D920A"/>
                </a:solidFill>
                <a:latin typeface="メイリオ" panose="020B0604030504040204" pitchFamily="50" charset="-128"/>
                <a:ea typeface="メイリオ" panose="020B0604030504040204" pitchFamily="50" charset="-128"/>
                <a:cs typeface="メイリオ" panose="020B0604030504040204" pitchFamily="50" charset="-128"/>
              </a:rPr>
              <a:t>学ぶ</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098259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428509" y="6402128"/>
            <a:ext cx="2133600" cy="365125"/>
          </a:xfrm>
          <a:noFill/>
        </p:spPr>
        <p:txBody>
          <a:bodyPr/>
          <a:lstStyle/>
          <a:p>
            <a:fld id="{A029391D-8E69-4E8B-A6ED-E20640875A7C}" type="slidenum">
              <a:rPr lang="ja-JP" altLang="en-US" sz="1400" smtClean="0">
                <a:solidFill>
                  <a:schemeClr val="tx1"/>
                </a:solidFill>
              </a:rPr>
              <a:pPr/>
              <a:t>38</a:t>
            </a:fld>
            <a:endParaRPr lang="ja-JP" altLang="en-US" sz="1400" dirty="0">
              <a:solidFill>
                <a:schemeClr val="tx1"/>
              </a:solidFill>
            </a:endParaRPr>
          </a:p>
        </p:txBody>
      </p:sp>
      <p:sp>
        <p:nvSpPr>
          <p:cNvPr id="3" name="角丸四角形 2"/>
          <p:cNvSpPr/>
          <p:nvPr/>
        </p:nvSpPr>
        <p:spPr>
          <a:xfrm>
            <a:off x="423081" y="157574"/>
            <a:ext cx="8237475" cy="87965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私たちは高山市、嬬恋村との</a:t>
            </a:r>
            <a:endParaRPr lang="en-US" altLang="ja-JP"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カーボン・オフセット事業の拡大を提案します</a:t>
            </a:r>
            <a:endPar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0" y="2905780"/>
            <a:ext cx="3416320" cy="523220"/>
          </a:xfrm>
          <a:prstGeom prst="rect">
            <a:avLst/>
          </a:prstGeom>
          <a:solidFill>
            <a:schemeClr val="bg1">
              <a:alpha val="69000"/>
            </a:schemeClr>
          </a:solidFill>
        </p:spPr>
        <p:txBody>
          <a:bodyPr wrap="none" rtlCol="0">
            <a:spAutoFit/>
          </a:bodyPr>
          <a:lstStyle/>
          <a:p>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私たち</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は千代田区に</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0" y="1564904"/>
            <a:ext cx="7007047" cy="830997"/>
          </a:xfrm>
          <a:prstGeom prst="rect">
            <a:avLst/>
          </a:prstGeom>
          <a:solidFill>
            <a:schemeClr val="tx2"/>
          </a:solidFill>
          <a:ln w="38100">
            <a:solidFill>
              <a:schemeClr val="tx2"/>
            </a:solidFill>
          </a:ln>
        </p:spPr>
        <p:txBody>
          <a:bodyPr wrap="none" rtlCol="0">
            <a:spAutoFit/>
          </a:bodyPr>
          <a:lstStyle/>
          <a:p>
            <a:pPr algn="ct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植樹・森林整備は理想的な</a:t>
            </a:r>
            <a:r>
              <a:rPr lang="en-US" altLang="ja-JP"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吸収方法であり、</a:t>
            </a:r>
            <a:endParaRPr lang="en-US" altLang="ja-JP"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これら</a:t>
            </a: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を千代田区は推進すべきである。</a:t>
            </a:r>
            <a:endParaRPr lang="en-US" altLang="ja-JP"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5738071" y="5779480"/>
            <a:ext cx="3416320" cy="523220"/>
          </a:xfrm>
          <a:prstGeom prst="rect">
            <a:avLst/>
          </a:prstGeom>
          <a:noFill/>
        </p:spPr>
        <p:txBody>
          <a:bodyPr wrap="none" rtlCol="0">
            <a:spAutoFit/>
          </a:bodyPr>
          <a:lstStyle/>
          <a:p>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ことを提案します！</a:t>
            </a:r>
            <a:endPar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0" y="3590506"/>
            <a:ext cx="9154391" cy="1808187"/>
          </a:xfrm>
          <a:prstGeom prst="rect">
            <a:avLst/>
          </a:prstGeom>
          <a:solidFill>
            <a:schemeClr val="accent1">
              <a:lumMod val="40000"/>
              <a:lumOff val="60000"/>
              <a:alpha val="68000"/>
            </a:schemeClr>
          </a:solidFill>
        </p:spPr>
        <p:txBody>
          <a:bodyPr wrap="square" rtlCol="0">
            <a:spAutoFit/>
          </a:bodyPr>
          <a:lstStyle/>
          <a:p>
            <a:pPr algn="ct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000" dirty="0" smtClean="0">
                <a:latin typeface="メイリオ" panose="020B0604030504040204" pitchFamily="50" charset="-128"/>
                <a:ea typeface="メイリオ" panose="020B0604030504040204" pitchFamily="50" charset="-128"/>
                <a:cs typeface="メイリオ" panose="020B0604030504040204" pitchFamily="50" charset="-128"/>
              </a:rPr>
              <a:t>高山市</a:t>
            </a:r>
            <a:r>
              <a:rPr lang="ja-JP" altLang="en-US" sz="4000" dirty="0">
                <a:latin typeface="メイリオ" panose="020B0604030504040204" pitchFamily="50" charset="-128"/>
                <a:ea typeface="メイリオ" panose="020B0604030504040204" pitchFamily="50" charset="-128"/>
                <a:cs typeface="メイリオ" panose="020B0604030504040204" pitchFamily="50" charset="-128"/>
              </a:rPr>
              <a:t>との</a:t>
            </a:r>
            <a:r>
              <a:rPr lang="ja-JP" altLang="en-US" sz="4000" b="1" dirty="0">
                <a:solidFill>
                  <a:srgbClr val="0D920A"/>
                </a:solidFill>
                <a:latin typeface="メイリオ" panose="020B0604030504040204" pitchFamily="50" charset="-128"/>
                <a:ea typeface="メイリオ" panose="020B0604030504040204" pitchFamily="50" charset="-128"/>
                <a:cs typeface="メイリオ" panose="020B0604030504040204" pitchFamily="50" charset="-128"/>
              </a:rPr>
              <a:t>森林整備事業を</a:t>
            </a:r>
            <a:r>
              <a:rPr lang="ja-JP" altLang="en-US" sz="4000" b="1" dirty="0" smtClean="0">
                <a:solidFill>
                  <a:srgbClr val="0D920A"/>
                </a:solidFill>
                <a:latin typeface="メイリオ" panose="020B0604030504040204" pitchFamily="50" charset="-128"/>
                <a:ea typeface="メイリオ" panose="020B0604030504040204" pitchFamily="50" charset="-128"/>
                <a:cs typeface="メイリオ" panose="020B0604030504040204" pitchFamily="50" charset="-128"/>
              </a:rPr>
              <a:t>拡大</a:t>
            </a:r>
            <a:endParaRPr lang="en-US" altLang="ja-JP" sz="4000" b="1" dirty="0" smtClean="0">
              <a:solidFill>
                <a:srgbClr val="0D920A"/>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ja-JP" altLang="en-US" sz="1050" b="1" dirty="0">
              <a:solidFill>
                <a:srgbClr val="0D920A"/>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000" dirty="0">
                <a:latin typeface="メイリオ" panose="020B0604030504040204" pitchFamily="50" charset="-128"/>
                <a:ea typeface="メイリオ" panose="020B0604030504040204" pitchFamily="50" charset="-128"/>
                <a:cs typeface="メイリオ" panose="020B0604030504040204" pitchFamily="50" charset="-128"/>
              </a:rPr>
              <a:t>嬬恋村と</a:t>
            </a:r>
            <a:r>
              <a:rPr lang="ja-JP" altLang="en-US" sz="4000" b="1" dirty="0">
                <a:solidFill>
                  <a:srgbClr val="0D920A"/>
                </a:solidFill>
                <a:latin typeface="メイリオ" panose="020B0604030504040204" pitchFamily="50" charset="-128"/>
                <a:ea typeface="メイリオ" panose="020B0604030504040204" pitchFamily="50" charset="-128"/>
                <a:cs typeface="メイリオ" panose="020B0604030504040204" pitchFamily="50" charset="-128"/>
              </a:rPr>
              <a:t>新規の森林整備事業</a:t>
            </a:r>
            <a:r>
              <a:rPr lang="ja-JP" altLang="en-US" sz="4000"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4000" dirty="0" smtClean="0">
                <a:latin typeface="メイリオ" panose="020B0604030504040204" pitchFamily="50" charset="-128"/>
                <a:ea typeface="メイリオ" panose="020B0604030504040204" pitchFamily="50" charset="-128"/>
                <a:cs typeface="メイリオ" panose="020B0604030504040204" pitchFamily="50" charset="-128"/>
              </a:rPr>
              <a:t>行う</a:t>
            </a:r>
            <a:endParaRPr lang="en-US" altLang="ja-JP" sz="4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18933774"/>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
        <p:nvSpPr>
          <p:cNvPr id="2" name="角丸四角形 1"/>
          <p:cNvSpPr/>
          <p:nvPr/>
        </p:nvSpPr>
        <p:spPr>
          <a:xfrm>
            <a:off x="468544" y="210548"/>
            <a:ext cx="8206912" cy="797029"/>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カーボン</a:t>
            </a:r>
            <a:r>
              <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・オフセット事業の拡大の</a:t>
            </a: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効果①</a:t>
            </a:r>
            <a:endPar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a:xfrm>
            <a:off x="6710894" y="6197795"/>
            <a:ext cx="2133600" cy="365125"/>
          </a:xfrm>
        </p:spPr>
        <p:txBody>
          <a:bodyPr/>
          <a:lstStyle/>
          <a:p>
            <a:fld id="{A029391D-8E69-4E8B-A6ED-E20640875A7C}" type="slidenum">
              <a:rPr lang="ja-JP" altLang="en-US" smtClean="0">
                <a:solidFill>
                  <a:prstClr val="black">
                    <a:tint val="75000"/>
                  </a:prstClr>
                </a:solidFill>
              </a:rPr>
              <a:pPr/>
              <a:t>39</a:t>
            </a:fld>
            <a:endParaRPr lang="ja-JP" altLang="en-US" dirty="0">
              <a:solidFill>
                <a:prstClr val="black">
                  <a:tint val="75000"/>
                </a:prstClr>
              </a:solidFill>
            </a:endParaRPr>
          </a:p>
        </p:txBody>
      </p:sp>
      <p:sp>
        <p:nvSpPr>
          <p:cNvPr id="3" name="テキスト ボックス 2"/>
          <p:cNvSpPr txBox="1"/>
          <p:nvPr/>
        </p:nvSpPr>
        <p:spPr>
          <a:xfrm>
            <a:off x="375980" y="2083899"/>
            <a:ext cx="8392041" cy="1323439"/>
          </a:xfrm>
          <a:prstGeom prst="rect">
            <a:avLst/>
          </a:prstGeom>
          <a:solidFill>
            <a:schemeClr val="bg1">
              <a:alpha val="65000"/>
            </a:schemeClr>
          </a:solidFill>
          <a:ln>
            <a:noFill/>
          </a:ln>
        </p:spPr>
        <p:txBody>
          <a:bodyPr wrap="none" rtlCol="0">
            <a:spAutoFit/>
          </a:bodyPr>
          <a:lstStyle/>
          <a:p>
            <a:pPr algn="ctr"/>
            <a:r>
              <a:rPr lang="ja-JP" altLang="en-US"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a:t>
            </a:r>
            <a:r>
              <a:rPr lang="ja-JP" altLang="en-US" sz="4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森林整備事業が拡大することで、</a:t>
            </a:r>
            <a:endParaRPr lang="en-US" altLang="ja-JP" sz="4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000" b="1" dirty="0" smtClean="0">
                <a:solidFill>
                  <a:srgbClr val="0D920A"/>
                </a:solidFill>
                <a:latin typeface="メイリオ" panose="020B0604030504040204" pitchFamily="50" charset="-128"/>
                <a:ea typeface="メイリオ" panose="020B0604030504040204" pitchFamily="50" charset="-128"/>
                <a:cs typeface="メイリオ" panose="020B0604030504040204" pitchFamily="50" charset="-128"/>
              </a:rPr>
              <a:t>炭素の固定化</a:t>
            </a:r>
            <a:r>
              <a:rPr lang="ja-JP" altLang="en-US" sz="4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する量が増加</a:t>
            </a:r>
            <a:endParaRPr lang="en-US" altLang="ja-JP" sz="4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0" y="5042118"/>
            <a:ext cx="9144000" cy="1815882"/>
          </a:xfrm>
          <a:prstGeom prst="rect">
            <a:avLst/>
          </a:prstGeom>
          <a:solidFill>
            <a:schemeClr val="tx2">
              <a:alpha val="85000"/>
            </a:schemeClr>
          </a:solidFill>
          <a:ln>
            <a:solidFill>
              <a:schemeClr val="tx2"/>
            </a:solidFill>
          </a:ln>
        </p:spPr>
        <p:txBody>
          <a:bodyPr wrap="square" rtlCol="0">
            <a:spAutoFit/>
          </a:bodyPr>
          <a:lstStyle/>
          <a:p>
            <a:pPr algn="ct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森林整備事業を拡大することで、</a:t>
            </a:r>
            <a:endParaRPr lang="en-US" altLang="ja-JP"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今後、区内で更新される</a:t>
            </a:r>
            <a:r>
              <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公</a:t>
            </a: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施設の</a:t>
            </a:r>
            <a:endParaRPr lang="en-US" altLang="ja-JP"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CNB</a:t>
            </a: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（カーボン・ニュートラル・ビル）化に</a:t>
            </a:r>
            <a:endParaRPr lang="en-US" altLang="ja-JP"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貢献することができる。</a:t>
            </a:r>
            <a:endPar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375980" y="3944713"/>
            <a:ext cx="8641809" cy="1200329"/>
          </a:xfrm>
          <a:prstGeom prst="rect">
            <a:avLst/>
          </a:prstGeom>
          <a:noFill/>
        </p:spPr>
        <p:txBody>
          <a:bodyPr wrap="square" rtlCol="0">
            <a:spAutoFit/>
          </a:bodyPr>
          <a:lstStyle/>
          <a:p>
            <a:r>
              <a:rPr lang="ja-JP" altLang="en-US" sz="2400" dirty="0" smtClean="0">
                <a:solidFill>
                  <a:prstClr val="white"/>
                </a:solidFill>
                <a:latin typeface="メイリオ" panose="020B0604030504040204" pitchFamily="50" charset="-128"/>
                <a:ea typeface="メイリオ" panose="020B0604030504040204" pitchFamily="50" charset="-128"/>
              </a:rPr>
              <a:t>現状、高山市との森林整備事業での</a:t>
            </a:r>
            <a:r>
              <a:rPr lang="en-US" altLang="ja-JP" sz="2400" dirty="0" smtClean="0">
                <a:solidFill>
                  <a:prstClr val="white"/>
                </a:solidFill>
                <a:latin typeface="メイリオ" panose="020B0604030504040204" pitchFamily="50" charset="-128"/>
                <a:ea typeface="メイリオ" panose="020B0604030504040204" pitchFamily="50" charset="-128"/>
              </a:rPr>
              <a:t>CO2</a:t>
            </a:r>
            <a:r>
              <a:rPr lang="ja-JP" altLang="en-US" sz="2400" dirty="0" smtClean="0">
                <a:solidFill>
                  <a:prstClr val="white"/>
                </a:solidFill>
                <a:latin typeface="メイリオ" panose="020B0604030504040204" pitchFamily="50" charset="-128"/>
                <a:ea typeface="メイリオ" panose="020B0604030504040204" pitchFamily="50" charset="-128"/>
              </a:rPr>
              <a:t>削減量（</a:t>
            </a:r>
            <a:r>
              <a:rPr lang="en-US" altLang="ja-JP" sz="2400" dirty="0" smtClean="0">
                <a:solidFill>
                  <a:prstClr val="white"/>
                </a:solidFill>
                <a:latin typeface="メイリオ" panose="020B0604030504040204" pitchFamily="50" charset="-128"/>
                <a:ea typeface="メイリオ" panose="020B0604030504040204" pitchFamily="50" charset="-128"/>
              </a:rPr>
              <a:t>4,290t</a:t>
            </a:r>
            <a:r>
              <a:rPr lang="ja-JP" altLang="en-US" sz="2400" dirty="0" smtClean="0">
                <a:solidFill>
                  <a:prstClr val="white"/>
                </a:solidFill>
                <a:latin typeface="メイリオ" panose="020B0604030504040204" pitchFamily="50" charset="-128"/>
                <a:ea typeface="メイリオ" panose="020B0604030504040204" pitchFamily="50" charset="-128"/>
              </a:rPr>
              <a:t>）は</a:t>
            </a:r>
            <a:endParaRPr lang="en-US" altLang="ja-JP" sz="2400" dirty="0" smtClean="0">
              <a:solidFill>
                <a:prstClr val="white"/>
              </a:solidFill>
              <a:latin typeface="メイリオ" panose="020B0604030504040204" pitchFamily="50" charset="-128"/>
              <a:ea typeface="メイリオ" panose="020B0604030504040204" pitchFamily="50" charset="-128"/>
            </a:endParaRPr>
          </a:p>
          <a:p>
            <a:r>
              <a:rPr lang="ja-JP" altLang="en-US" sz="2400" dirty="0" smtClean="0">
                <a:solidFill>
                  <a:prstClr val="white"/>
                </a:solidFill>
                <a:latin typeface="メイリオ" panose="020B0604030504040204" pitchFamily="50" charset="-128"/>
                <a:ea typeface="メイリオ" panose="020B0604030504040204" pitchFamily="50" charset="-128"/>
              </a:rPr>
              <a:t>千代田区の</a:t>
            </a:r>
            <a:r>
              <a:rPr lang="en-US" altLang="ja-JP" sz="2400" dirty="0" smtClean="0">
                <a:solidFill>
                  <a:prstClr val="white"/>
                </a:solidFill>
                <a:latin typeface="メイリオ" panose="020B0604030504040204" pitchFamily="50" charset="-128"/>
                <a:ea typeface="メイリオ" panose="020B0604030504040204" pitchFamily="50" charset="-128"/>
              </a:rPr>
              <a:t>CO2</a:t>
            </a:r>
            <a:r>
              <a:rPr lang="ja-JP" altLang="en-US" sz="2400" dirty="0" smtClean="0">
                <a:solidFill>
                  <a:prstClr val="white"/>
                </a:solidFill>
                <a:latin typeface="メイリオ" panose="020B0604030504040204" pitchFamily="50" charset="-128"/>
                <a:ea typeface="メイリオ" panose="020B0604030504040204" pitchFamily="50" charset="-128"/>
              </a:rPr>
              <a:t>排出量（</a:t>
            </a:r>
            <a:r>
              <a:rPr lang="en-US" altLang="ja-JP" sz="2400" dirty="0" smtClean="0">
                <a:solidFill>
                  <a:prstClr val="white"/>
                </a:solidFill>
                <a:latin typeface="メイリオ" panose="020B0604030504040204" pitchFamily="50" charset="-128"/>
                <a:ea typeface="メイリオ" panose="020B0604030504040204" pitchFamily="50" charset="-128"/>
              </a:rPr>
              <a:t>235,000t</a:t>
            </a:r>
            <a:r>
              <a:rPr lang="ja-JP" altLang="en-US" sz="2400" dirty="0" smtClean="0">
                <a:solidFill>
                  <a:prstClr val="white"/>
                </a:solidFill>
                <a:latin typeface="メイリオ" panose="020B0604030504040204" pitchFamily="50" charset="-128"/>
                <a:ea typeface="メイリオ" panose="020B0604030504040204" pitchFamily="50" charset="-128"/>
              </a:rPr>
              <a:t>）の</a:t>
            </a:r>
            <a:r>
              <a:rPr lang="en-US" altLang="ja-JP" sz="2400" b="1" u="sng" dirty="0" smtClean="0">
                <a:solidFill>
                  <a:srgbClr val="F79646"/>
                </a:solidFill>
                <a:latin typeface="メイリオ" panose="020B0604030504040204" pitchFamily="50" charset="-128"/>
                <a:ea typeface="メイリオ" panose="020B0604030504040204" pitchFamily="50" charset="-128"/>
              </a:rPr>
              <a:t>2</a:t>
            </a:r>
            <a:r>
              <a:rPr lang="ja-JP" altLang="en-US" sz="2400" b="1" u="sng" dirty="0" smtClean="0">
                <a:solidFill>
                  <a:srgbClr val="F79646"/>
                </a:solidFill>
                <a:latin typeface="メイリオ" panose="020B0604030504040204" pitchFamily="50" charset="-128"/>
                <a:ea typeface="メイリオ" panose="020B0604030504040204" pitchFamily="50" charset="-128"/>
              </a:rPr>
              <a:t>万分の</a:t>
            </a:r>
            <a:r>
              <a:rPr lang="en-US" altLang="ja-JP" sz="2400" b="1" u="sng" dirty="0" smtClean="0">
                <a:solidFill>
                  <a:srgbClr val="F79646"/>
                </a:solidFill>
                <a:latin typeface="メイリオ" panose="020B0604030504040204" pitchFamily="50" charset="-128"/>
                <a:ea typeface="メイリオ" panose="020B0604030504040204" pitchFamily="50" charset="-128"/>
              </a:rPr>
              <a:t>1</a:t>
            </a:r>
            <a:r>
              <a:rPr lang="ja-JP" altLang="en-US" sz="2400" dirty="0" smtClean="0">
                <a:solidFill>
                  <a:prstClr val="white"/>
                </a:solidFill>
                <a:latin typeface="メイリオ" panose="020B0604030504040204" pitchFamily="50" charset="-128"/>
                <a:ea typeface="メイリオ" panose="020B0604030504040204" pitchFamily="50" charset="-128"/>
              </a:rPr>
              <a:t>にすぎない。</a:t>
            </a:r>
            <a:endParaRPr lang="ja-JP" altLang="en-US" sz="2400" dirty="0">
              <a:solidFill>
                <a:prstClr val="white"/>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9436887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user\Downloads\178798_m_wi\86ea33f989b7236092582ad1ca406b93_m.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角丸四角形 8"/>
          <p:cNvSpPr/>
          <p:nvPr/>
        </p:nvSpPr>
        <p:spPr>
          <a:xfrm>
            <a:off x="209227" y="209005"/>
            <a:ext cx="8710048" cy="930329"/>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千代田区</a:t>
            </a:r>
            <a:r>
              <a:rPr lang="ja-JP" altLang="en-US"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の環境配慮活動の現状</a:t>
            </a:r>
            <a:endParaRPr lang="en-US" altLang="ja-JP"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1" y="1690397"/>
            <a:ext cx="9144000" cy="2649374"/>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0" name="テキスト ボックス 9"/>
          <p:cNvSpPr txBox="1"/>
          <p:nvPr/>
        </p:nvSpPr>
        <p:spPr>
          <a:xfrm>
            <a:off x="4188" y="1954962"/>
            <a:ext cx="9135624" cy="1323439"/>
          </a:xfrm>
          <a:prstGeom prst="rect">
            <a:avLst/>
          </a:prstGeom>
          <a:noFill/>
        </p:spPr>
        <p:txBody>
          <a:bodyPr wrap="square" rtlCol="0">
            <a:spAutoFit/>
          </a:bodyPr>
          <a:lstStyle/>
          <a:p>
            <a:pPr algn="ctr"/>
            <a:r>
              <a:rPr lang="ja-JP" altLang="en-US" sz="4000" dirty="0" smtClean="0">
                <a:solidFill>
                  <a:prstClr val="black"/>
                </a:solidFill>
              </a:rPr>
              <a:t>千代田区には区内の環境配慮活動を担</a:t>
            </a:r>
            <a:r>
              <a:rPr lang="ja-JP" altLang="en-US" sz="4000" dirty="0">
                <a:solidFill>
                  <a:prstClr val="black"/>
                </a:solidFill>
              </a:rPr>
              <a:t>う</a:t>
            </a:r>
            <a:r>
              <a:rPr lang="ja-JP" altLang="en-US" sz="4000" dirty="0" smtClean="0">
                <a:solidFill>
                  <a:prstClr val="black"/>
                </a:solidFill>
              </a:rPr>
              <a:t>組織・団体が数多くある。</a:t>
            </a:r>
            <a:endParaRPr lang="en-US" altLang="ja-JP" sz="4000" dirty="0" smtClean="0">
              <a:solidFill>
                <a:prstClr val="black"/>
              </a:solidFill>
            </a:endParaRPr>
          </a:p>
        </p:txBody>
      </p:sp>
      <p:sp>
        <p:nvSpPr>
          <p:cNvPr id="3" name="テキスト ボックス 2"/>
          <p:cNvSpPr txBox="1"/>
          <p:nvPr/>
        </p:nvSpPr>
        <p:spPr>
          <a:xfrm>
            <a:off x="1002745" y="3533938"/>
            <a:ext cx="7492621" cy="830997"/>
          </a:xfrm>
          <a:prstGeom prst="rect">
            <a:avLst/>
          </a:prstGeom>
          <a:noFill/>
        </p:spPr>
        <p:txBody>
          <a:bodyPr wrap="square" rtlCol="0">
            <a:spAutoFit/>
          </a:bodyPr>
          <a:lstStyle/>
          <a:p>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例）千代田区</a:t>
            </a: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環境まちづくり</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部</a:t>
            </a: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CES</a:t>
            </a: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推進協</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議会</a:t>
            </a: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環境</a:t>
            </a:r>
            <a:r>
              <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、環境社団法人</a:t>
            </a: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a:t>
            </a: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の環境部</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8376" y="5165781"/>
            <a:ext cx="9144000" cy="1359180"/>
          </a:xfrm>
          <a:prstGeom prst="rect">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 name="テキスト ボックス 1"/>
          <p:cNvSpPr txBox="1"/>
          <p:nvPr/>
        </p:nvSpPr>
        <p:spPr>
          <a:xfrm>
            <a:off x="-296031" y="5245206"/>
            <a:ext cx="9791237" cy="1184940"/>
          </a:xfrm>
          <a:prstGeom prst="rect">
            <a:avLst/>
          </a:prstGeom>
          <a:noFill/>
        </p:spPr>
        <p:txBody>
          <a:bodyPr wrap="square" rtlCol="0">
            <a:spAutoFit/>
          </a:bodyPr>
          <a:lstStyle/>
          <a:p>
            <a:r>
              <a:rPr lang="ja-JP" altLang="en-US" sz="2400" dirty="0">
                <a:solidFill>
                  <a:prstClr val="black"/>
                </a:solidFill>
                <a:latin typeface="メイリオ" panose="020B0604030504040204" pitchFamily="50" charset="-128"/>
                <a:ea typeface="メイリオ" panose="020B0604030504040204" pitchFamily="50" charset="-128"/>
              </a:rPr>
              <a:t>　</a:t>
            </a:r>
            <a:r>
              <a:rPr lang="ja-JP" altLang="en-US" sz="2400" dirty="0" smtClean="0">
                <a:solidFill>
                  <a:prstClr val="black"/>
                </a:solidFill>
                <a:latin typeface="メイリオ" panose="020B0604030504040204" pitchFamily="50" charset="-128"/>
                <a:ea typeface="メイリオ" panose="020B0604030504040204" pitchFamily="50" charset="-128"/>
              </a:rPr>
              <a:t>しかし・・・</a:t>
            </a:r>
            <a:endParaRPr lang="en-US" altLang="ja-JP" sz="2400" dirty="0" smtClean="0">
              <a:solidFill>
                <a:prstClr val="black"/>
              </a:solidFill>
              <a:latin typeface="メイリオ" panose="020B0604030504040204" pitchFamily="50" charset="-128"/>
              <a:ea typeface="メイリオ" panose="020B0604030504040204" pitchFamily="50" charset="-128"/>
            </a:endParaRPr>
          </a:p>
          <a:p>
            <a:pPr algn="ctr"/>
            <a:endParaRPr lang="en-US" altLang="ja-JP" sz="1600" dirty="0" smtClean="0">
              <a:solidFill>
                <a:prstClr val="black"/>
              </a:solidFill>
              <a:latin typeface="メイリオ" panose="020B0604030504040204" pitchFamily="50" charset="-128"/>
              <a:ea typeface="メイリオ" panose="020B0604030504040204" pitchFamily="50" charset="-128"/>
            </a:endParaRPr>
          </a:p>
          <a:p>
            <a:pPr algn="ctr"/>
            <a:r>
              <a:rPr lang="en-US" altLang="ja-JP" sz="1600" dirty="0">
                <a:solidFill>
                  <a:prstClr val="black"/>
                </a:solidFill>
                <a:latin typeface="メイリオ" panose="020B0604030504040204" pitchFamily="50" charset="-128"/>
                <a:ea typeface="メイリオ" panose="020B0604030504040204" pitchFamily="50" charset="-128"/>
              </a:rPr>
              <a:t> </a:t>
            </a:r>
            <a:r>
              <a:rPr lang="ja-JP" altLang="en-US" sz="3100" dirty="0" smtClean="0">
                <a:solidFill>
                  <a:prstClr val="black"/>
                </a:solidFill>
                <a:latin typeface="メイリオ" panose="020B0604030504040204" pitchFamily="50" charset="-128"/>
                <a:ea typeface="メイリオ" panose="020B0604030504040204" pitchFamily="50" charset="-128"/>
              </a:rPr>
              <a:t>現在</a:t>
            </a:r>
            <a:r>
              <a:rPr lang="ja-JP" altLang="en-US" sz="3100" dirty="0">
                <a:solidFill>
                  <a:prstClr val="black"/>
                </a:solidFill>
                <a:latin typeface="メイリオ" panose="020B0604030504040204" pitchFamily="50" charset="-128"/>
                <a:ea typeface="メイリオ" panose="020B0604030504040204" pitchFamily="50" charset="-128"/>
              </a:rPr>
              <a:t>、</a:t>
            </a:r>
            <a:r>
              <a:rPr lang="ja-JP" altLang="en-US" sz="3100" b="1" dirty="0">
                <a:solidFill>
                  <a:srgbClr val="FF6600"/>
                </a:solidFill>
                <a:latin typeface="メイリオ" panose="020B0604030504040204" pitchFamily="50" charset="-128"/>
                <a:ea typeface="メイリオ" panose="020B0604030504040204" pitchFamily="50" charset="-128"/>
              </a:rPr>
              <a:t>組織・団体間の連携</a:t>
            </a:r>
            <a:r>
              <a:rPr lang="ja-JP" altLang="en-US" sz="3100" dirty="0" smtClean="0">
                <a:solidFill>
                  <a:prstClr val="black"/>
                </a:solidFill>
                <a:latin typeface="メイリオ" panose="020B0604030504040204" pitchFamily="50" charset="-128"/>
                <a:ea typeface="メイリオ" panose="020B0604030504040204" pitchFamily="50" charset="-128"/>
              </a:rPr>
              <a:t>が充分に取れていない</a:t>
            </a:r>
            <a:endParaRPr lang="en-US" altLang="ja-JP" sz="31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49656423"/>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5000" b="-5000"/>
          </a:stretch>
        </a:blipFill>
        <a:effectLst/>
      </p:bgPr>
    </p:bg>
    <p:spTree>
      <p:nvGrpSpPr>
        <p:cNvPr id="1" name=""/>
        <p:cNvGrpSpPr/>
        <p:nvPr/>
      </p:nvGrpSpPr>
      <p:grpSpPr>
        <a:xfrm>
          <a:off x="0" y="0"/>
          <a:ext cx="0" cy="0"/>
          <a:chOff x="0" y="0"/>
          <a:chExt cx="0" cy="0"/>
        </a:xfrm>
      </p:grpSpPr>
      <p:sp>
        <p:nvSpPr>
          <p:cNvPr id="3" name="角丸四角形 2"/>
          <p:cNvSpPr/>
          <p:nvPr/>
        </p:nvSpPr>
        <p:spPr>
          <a:xfrm>
            <a:off x="491319" y="210719"/>
            <a:ext cx="8248797" cy="730978"/>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カーボン・オフセット</a:t>
            </a: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事業の拡大の効果②</a:t>
            </a:r>
            <a:endPar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245483" y="1259450"/>
            <a:ext cx="8494633" cy="646331"/>
          </a:xfrm>
          <a:prstGeom prst="rect">
            <a:avLst/>
          </a:prstGeom>
          <a:noFill/>
        </p:spPr>
        <p:txBody>
          <a:bodyPr wrap="none" rtlCol="0">
            <a:spAutoFit/>
          </a:bodyPr>
          <a:lstStyle/>
          <a:p>
            <a:r>
              <a:rPr lang="ja-JP" altLang="en-US" sz="36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②区内の人への環境教育の拡充に繋げる</a:t>
            </a:r>
            <a:endParaRPr lang="ja-JP" altLang="en-US" sz="36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360646" y="2215165"/>
            <a:ext cx="7855205" cy="707886"/>
          </a:xfrm>
          <a:prstGeom prst="rect">
            <a:avLst/>
          </a:prstGeom>
          <a:solidFill>
            <a:schemeClr val="bg1">
              <a:alpha val="65000"/>
            </a:schemeClr>
          </a:solidFill>
        </p:spPr>
        <p:txBody>
          <a:bodyPr wrap="square">
            <a:spAutoFit/>
          </a:bodyPr>
          <a:lstStyle/>
          <a:p>
            <a:pPr marL="342900" indent="-342900">
              <a:buFont typeface="Arial" panose="020B0604020202020204" pitchFamily="34" charset="0"/>
              <a:buChar char="•"/>
            </a:pP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森林整備事業で得た</a:t>
            </a:r>
            <a:r>
              <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吸収量</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神田祭</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や</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区民体育大会</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など</a:t>
            </a:r>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区内イベントでの</a:t>
            </a:r>
            <a:r>
              <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排出量とオフセット</a:t>
            </a:r>
            <a:r>
              <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相殺</a:t>
            </a:r>
            <a:r>
              <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360646" y="3287592"/>
            <a:ext cx="8379470" cy="1015663"/>
          </a:xfrm>
          <a:prstGeom prst="rect">
            <a:avLst/>
          </a:prstGeom>
          <a:solidFill>
            <a:schemeClr val="bg1">
              <a:alpha val="80000"/>
            </a:schemeClr>
          </a:solidFill>
        </p:spPr>
        <p:txBody>
          <a:bodyPr wrap="square" rtlCol="0">
            <a:spAutoFit/>
          </a:bodyPr>
          <a:lstStyle/>
          <a:p>
            <a:pPr marL="342900" indent="-342900">
              <a:buFont typeface="Arial" panose="020B0604020202020204" pitchFamily="34" charset="0"/>
              <a:buChar char="•"/>
            </a:pP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区営の集合住宅の屋根を利用した</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太陽光発電</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や</a:t>
            </a:r>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仮称</a:t>
            </a:r>
            <a:r>
              <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ちよだエコセンターなどの</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カーボン・ニュートラル・ビル</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見学ツアー</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嬬恋村の</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植樹ツアー</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実施・継続</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a:t>
            </a:r>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1" y="5138850"/>
            <a:ext cx="9144001" cy="1661993"/>
          </a:xfrm>
          <a:prstGeom prst="rect">
            <a:avLst/>
          </a:prstGeom>
          <a:solidFill>
            <a:schemeClr val="tx2">
              <a:alpha val="85000"/>
            </a:schemeClr>
          </a:solidFill>
          <a:ln>
            <a:solidFill>
              <a:schemeClr val="tx2"/>
            </a:solidFill>
          </a:ln>
        </p:spPr>
        <p:txBody>
          <a:bodyPr wrap="square" rtlCol="0">
            <a:spAutoFit/>
          </a:bodyPr>
          <a:lstStyle/>
          <a:p>
            <a:pPr algn="ctr"/>
            <a:endParaRPr lang="en-US" altLang="ja-JP" sz="9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今後、更新される公共施設の</a:t>
            </a:r>
            <a:endParaRPr lang="en-US" altLang="ja-JP"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CNB(</a:t>
            </a:r>
            <a:r>
              <a:rPr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カーボン・ニュートラル・ビル</a:t>
            </a:r>
            <a:r>
              <a:rPr lang="en-US" altLang="ja-JP"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化に加え、</a:t>
            </a:r>
            <a:endParaRPr lang="en-US" altLang="ja-JP"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9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カーボン・オフセットや森林整備の重要性を学んでもらう。</a:t>
            </a:r>
            <a:endParaRPr lang="en-US" altLang="ja-JP"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18786194"/>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blip>
          <a:srcRect/>
          <a:stretch>
            <a:fillRect/>
          </a:stretch>
        </a:blipFill>
        <a:effectLst/>
      </p:bgPr>
    </p:bg>
    <p:spTree>
      <p:nvGrpSpPr>
        <p:cNvPr id="1" name=""/>
        <p:cNvGrpSpPr/>
        <p:nvPr/>
      </p:nvGrpSpPr>
      <p:grpSpPr>
        <a:xfrm>
          <a:off x="0" y="0"/>
          <a:ext cx="0" cy="0"/>
          <a:chOff x="0" y="0"/>
          <a:chExt cx="0" cy="0"/>
        </a:xfrm>
      </p:grpSpPr>
      <p:sp>
        <p:nvSpPr>
          <p:cNvPr id="2" name="角丸四角形 1"/>
          <p:cNvSpPr/>
          <p:nvPr/>
        </p:nvSpPr>
        <p:spPr>
          <a:xfrm>
            <a:off x="395536" y="308326"/>
            <a:ext cx="8244408" cy="86409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カーボンオフセットの資金は？</a:t>
            </a:r>
            <a:endParaRPr lang="ja-JP" altLang="en-US" sz="36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20470" y="1655626"/>
            <a:ext cx="9048465" cy="1077218"/>
          </a:xfrm>
          <a:prstGeom prst="rect">
            <a:avLst/>
          </a:prstGeom>
          <a:noFill/>
        </p:spPr>
        <p:txBody>
          <a:bodyPr wrap="square" rtlCol="0">
            <a:spAutoFit/>
          </a:bodyPr>
          <a:lstStyle/>
          <a:p>
            <a:pPr algn="ctr"/>
            <a:r>
              <a:rPr lang="ja-JP" altLang="en-US"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オフサイトでのカーボン・オフセット拡大には</a:t>
            </a:r>
            <a:endParaRPr lang="en-US" altLang="ja-JP"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区</a:t>
            </a:r>
            <a:r>
              <a:rPr lang="ja-JP" altLang="en-US"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の税収以外の資金確保が必須である。</a:t>
            </a:r>
            <a:endParaRPr lang="ja-JP" altLang="en-US" sz="3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163772" y="3675722"/>
            <a:ext cx="8761863" cy="830997"/>
          </a:xfrm>
          <a:prstGeom prst="rect">
            <a:avLst/>
          </a:prstGeom>
          <a:noFill/>
        </p:spPr>
        <p:txBody>
          <a:bodyPr wrap="square" rtlCol="0">
            <a:spAutoFit/>
          </a:bodyPr>
          <a:lstStyle/>
          <a:p>
            <a:pPr algn="ctr"/>
            <a:r>
              <a:rPr lang="ja-JP" altLang="en-US" sz="48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クラウドファンディング</a:t>
            </a:r>
            <a:endParaRPr lang="en-US" altLang="ja-JP" sz="48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4361996" y="5610981"/>
            <a:ext cx="4698722" cy="584775"/>
          </a:xfrm>
          <a:prstGeom prst="rect">
            <a:avLst/>
          </a:prstGeom>
          <a:noFill/>
        </p:spPr>
        <p:txBody>
          <a:bodyPr wrap="none" rtlCol="0">
            <a:spAutoFit/>
          </a:bodyPr>
          <a:lstStyle/>
          <a:p>
            <a:r>
              <a:rPr lang="ja-JP" altLang="en-US" sz="3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によって資金を集める。</a:t>
            </a:r>
          </a:p>
        </p:txBody>
      </p:sp>
    </p:spTree>
    <p:extLst>
      <p:ext uri="{BB962C8B-B14F-4D97-AF65-F5344CB8AC3E}">
        <p14:creationId xmlns:p14="http://schemas.microsoft.com/office/powerpoint/2010/main" val="1322170433"/>
      </p:ext>
    </p:extLst>
  </p:cSld>
  <p:clrMapOvr>
    <a:masterClrMapping/>
  </p:clrMapOvr>
  <p:transition spd="slow">
    <p:split orient="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39000">
              <a:schemeClr val="accent1">
                <a:lumMod val="5000"/>
                <a:lumOff val="95000"/>
              </a:schemeClr>
            </a:gs>
            <a:gs pos="80000">
              <a:schemeClr val="accent1">
                <a:lumMod val="45000"/>
                <a:lumOff val="55000"/>
              </a:schemeClr>
            </a:gs>
            <a:gs pos="9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テキスト ボックス 3"/>
          <p:cNvSpPr txBox="1"/>
          <p:nvPr/>
        </p:nvSpPr>
        <p:spPr>
          <a:xfrm>
            <a:off x="303933" y="1268555"/>
            <a:ext cx="8824125" cy="830997"/>
          </a:xfrm>
          <a:prstGeom prst="rect">
            <a:avLst/>
          </a:prstGeom>
          <a:noFill/>
        </p:spPr>
        <p:txBody>
          <a:bodyPr wrap="square" rtlCol="0">
            <a:spAutoFit/>
          </a:bodyPr>
          <a:lstStyle/>
          <a:p>
            <a:pPr algn="ctr"/>
            <a:r>
              <a:rPr lang="ja-JP" altLang="en-US" sz="2400" b="1" dirty="0" smtClean="0">
                <a:solidFill>
                  <a:srgbClr val="FF6600"/>
                </a:solidFill>
                <a:latin typeface="メイリオ" panose="020B0604030504040204" pitchFamily="50" charset="-128"/>
                <a:ea typeface="メイリオ" panose="020B0604030504040204" pitchFamily="50" charset="-128"/>
              </a:rPr>
              <a:t>インターネット</a:t>
            </a:r>
            <a:r>
              <a:rPr lang="ja-JP" altLang="en-US" sz="2400" dirty="0">
                <a:solidFill>
                  <a:prstClr val="black"/>
                </a:solidFill>
                <a:latin typeface="メイリオ" panose="020B0604030504040204" pitchFamily="50" charset="-128"/>
                <a:ea typeface="メイリオ" panose="020B0604030504040204" pitchFamily="50" charset="-128"/>
              </a:rPr>
              <a:t>経由で</a:t>
            </a:r>
            <a:r>
              <a:rPr lang="ja-JP" altLang="en-US" sz="2400" b="1" dirty="0">
                <a:solidFill>
                  <a:srgbClr val="FF6600"/>
                </a:solidFill>
                <a:latin typeface="メイリオ" panose="020B0604030504040204" pitchFamily="50" charset="-128"/>
                <a:ea typeface="メイリオ" panose="020B0604030504040204" pitchFamily="50" charset="-128"/>
              </a:rPr>
              <a:t>不特定多数</a:t>
            </a:r>
            <a:r>
              <a:rPr lang="ja-JP" altLang="en-US" sz="2400" dirty="0">
                <a:solidFill>
                  <a:prstClr val="black"/>
                </a:solidFill>
                <a:latin typeface="メイリオ" panose="020B0604030504040204" pitchFamily="50" charset="-128"/>
                <a:ea typeface="メイリオ" panose="020B0604030504040204" pitchFamily="50" charset="-128"/>
              </a:rPr>
              <a:t>の人々から資金調達を行い</a:t>
            </a:r>
            <a:r>
              <a:rPr lang="ja-JP" altLang="en-US" sz="2400" dirty="0" smtClean="0">
                <a:solidFill>
                  <a:prstClr val="black"/>
                </a:solidFill>
                <a:latin typeface="メイリオ" panose="020B0604030504040204" pitchFamily="50" charset="-128"/>
                <a:ea typeface="メイリオ" panose="020B0604030504040204" pitchFamily="50" charset="-128"/>
              </a:rPr>
              <a:t>、</a:t>
            </a:r>
            <a:endParaRPr lang="en-US" altLang="ja-JP" sz="2400" dirty="0" smtClean="0">
              <a:solidFill>
                <a:prstClr val="black"/>
              </a:solidFill>
              <a:latin typeface="メイリオ" panose="020B0604030504040204" pitchFamily="50" charset="-128"/>
              <a:ea typeface="メイリオ" panose="020B0604030504040204" pitchFamily="50" charset="-128"/>
            </a:endParaRPr>
          </a:p>
          <a:p>
            <a:pPr algn="ctr"/>
            <a:r>
              <a:rPr lang="ja-JP" altLang="en-US" sz="2400" dirty="0" smtClean="0">
                <a:solidFill>
                  <a:prstClr val="black"/>
                </a:solidFill>
                <a:latin typeface="メイリオ" panose="020B0604030504040204" pitchFamily="50" charset="-128"/>
                <a:ea typeface="メイリオ" panose="020B0604030504040204" pitchFamily="50" charset="-128"/>
              </a:rPr>
              <a:t>商品</a:t>
            </a:r>
            <a:r>
              <a:rPr lang="ja-JP" altLang="en-US" sz="2400" dirty="0">
                <a:solidFill>
                  <a:prstClr val="black"/>
                </a:solidFill>
                <a:latin typeface="メイリオ" panose="020B0604030504040204" pitchFamily="50" charset="-128"/>
                <a:ea typeface="メイリオ" panose="020B0604030504040204" pitchFamily="50" charset="-128"/>
              </a:rPr>
              <a:t>開発や事業などを達成する仕組み。</a:t>
            </a:r>
          </a:p>
        </p:txBody>
      </p:sp>
      <p:sp>
        <p:nvSpPr>
          <p:cNvPr id="5" name="正方形/長方形 4"/>
          <p:cNvSpPr/>
          <p:nvPr/>
        </p:nvSpPr>
        <p:spPr>
          <a:xfrm>
            <a:off x="3997306" y="2409477"/>
            <a:ext cx="1176618" cy="3899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latin typeface="メイリオ" panose="020B0604030504040204" pitchFamily="50" charset="-128"/>
                <a:ea typeface="メイリオ" panose="020B0604030504040204" pitchFamily="50" charset="-128"/>
              </a:rPr>
              <a:t>仲介業者</a:t>
            </a:r>
            <a:endParaRPr lang="en-US" altLang="ja-JP" dirty="0" smtClean="0">
              <a:solidFill>
                <a:prstClr val="black"/>
              </a:solidFill>
              <a:latin typeface="メイリオ" panose="020B0604030504040204" pitchFamily="50" charset="-128"/>
              <a:ea typeface="メイリオ" panose="020B0604030504040204" pitchFamily="50" charset="-128"/>
            </a:endParaRPr>
          </a:p>
        </p:txBody>
      </p:sp>
      <p:sp>
        <p:nvSpPr>
          <p:cNvPr id="6" name="正方形/長方形 5"/>
          <p:cNvSpPr/>
          <p:nvPr/>
        </p:nvSpPr>
        <p:spPr>
          <a:xfrm>
            <a:off x="371350" y="2328585"/>
            <a:ext cx="2030506" cy="3899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latin typeface="メイリオ" panose="020B0604030504040204" pitchFamily="50" charset="-128"/>
                <a:ea typeface="メイリオ" panose="020B0604030504040204" pitchFamily="50" charset="-128"/>
              </a:rPr>
              <a:t>資金調達側</a:t>
            </a:r>
            <a:endParaRPr lang="ja-JP" altLang="en-US" dirty="0">
              <a:solidFill>
                <a:prstClr val="black"/>
              </a:solidFill>
              <a:latin typeface="メイリオ" panose="020B0604030504040204" pitchFamily="50" charset="-128"/>
              <a:ea typeface="メイリオ" panose="020B0604030504040204" pitchFamily="50" charset="-128"/>
            </a:endParaRPr>
          </a:p>
        </p:txBody>
      </p:sp>
      <p:sp>
        <p:nvSpPr>
          <p:cNvPr id="7" name="正方形/長方形 6"/>
          <p:cNvSpPr/>
          <p:nvPr/>
        </p:nvSpPr>
        <p:spPr>
          <a:xfrm>
            <a:off x="6769374" y="2421107"/>
            <a:ext cx="2117911" cy="3765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latin typeface="メイリオ" panose="020B0604030504040204" pitchFamily="50" charset="-128"/>
                <a:ea typeface="メイリオ" panose="020B0604030504040204" pitchFamily="50" charset="-128"/>
              </a:rPr>
              <a:t>資金提供側</a:t>
            </a:r>
            <a:endParaRPr lang="ja-JP" altLang="en-US" dirty="0">
              <a:solidFill>
                <a:prstClr val="black"/>
              </a:solidFill>
              <a:latin typeface="メイリオ" panose="020B0604030504040204" pitchFamily="50" charset="-128"/>
              <a:ea typeface="メイリオ" panose="020B0604030504040204" pitchFamily="50" charset="-128"/>
            </a:endParaRPr>
          </a:p>
        </p:txBody>
      </p:sp>
      <p:sp>
        <p:nvSpPr>
          <p:cNvPr id="8" name="角丸四角形 7"/>
          <p:cNvSpPr/>
          <p:nvPr/>
        </p:nvSpPr>
        <p:spPr>
          <a:xfrm>
            <a:off x="3807431" y="3019254"/>
            <a:ext cx="1668636" cy="298681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5723072" y="4281507"/>
            <a:ext cx="1270747" cy="369332"/>
          </a:xfrm>
          <a:prstGeom prst="rect">
            <a:avLst/>
          </a:prstGeom>
          <a:noFill/>
        </p:spPr>
        <p:txBody>
          <a:bodyPr wrap="square" rtlCol="0">
            <a:spAutoFit/>
          </a:bodyPr>
          <a:lstStyle/>
          <a:p>
            <a:r>
              <a:rPr lang="ja-JP" altLang="en-US" dirty="0" smtClean="0">
                <a:solidFill>
                  <a:prstClr val="black"/>
                </a:solidFill>
                <a:latin typeface="メイリオ" panose="020B0604030504040204" pitchFamily="50" charset="-128"/>
                <a:ea typeface="メイリオ" panose="020B0604030504040204" pitchFamily="50" charset="-128"/>
              </a:rPr>
              <a:t>資金提供</a:t>
            </a:r>
            <a:endParaRPr lang="ja-JP" altLang="en-US" dirty="0">
              <a:solidFill>
                <a:prstClr val="black"/>
              </a:solidFill>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1937003" y="3445313"/>
            <a:ext cx="1969994" cy="369332"/>
          </a:xfrm>
          <a:prstGeom prst="rect">
            <a:avLst/>
          </a:prstGeom>
          <a:noFill/>
        </p:spPr>
        <p:txBody>
          <a:bodyPr wrap="square" rtlCol="0">
            <a:spAutoFit/>
          </a:bodyPr>
          <a:lstStyle/>
          <a:p>
            <a:r>
              <a:rPr lang="ja-JP" altLang="en-US" dirty="0" smtClean="0">
                <a:solidFill>
                  <a:prstClr val="black"/>
                </a:solidFill>
                <a:latin typeface="メイリオ" panose="020B0604030504040204" pitchFamily="50" charset="-128"/>
                <a:ea typeface="メイリオ" panose="020B0604030504040204" pitchFamily="50" charset="-128"/>
              </a:rPr>
              <a:t>資金調達の告知</a:t>
            </a:r>
            <a:endParaRPr lang="ja-JP" altLang="en-US" dirty="0">
              <a:solidFill>
                <a:prstClr val="black"/>
              </a:solidFill>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2193386" y="4276016"/>
            <a:ext cx="1331259" cy="369332"/>
          </a:xfrm>
          <a:prstGeom prst="rect">
            <a:avLst/>
          </a:prstGeom>
          <a:noFill/>
        </p:spPr>
        <p:txBody>
          <a:bodyPr wrap="square" rtlCol="0">
            <a:spAutoFit/>
          </a:bodyPr>
          <a:lstStyle/>
          <a:p>
            <a:r>
              <a:rPr lang="ja-JP" altLang="en-US" dirty="0" smtClean="0">
                <a:solidFill>
                  <a:prstClr val="black"/>
                </a:solidFill>
                <a:latin typeface="メイリオ" panose="020B0604030504040204" pitchFamily="50" charset="-128"/>
                <a:ea typeface="メイリオ" panose="020B0604030504040204" pitchFamily="50" charset="-128"/>
              </a:rPr>
              <a:t>資金調達</a:t>
            </a:r>
            <a:endParaRPr lang="ja-JP" altLang="en-US" dirty="0">
              <a:solidFill>
                <a:prstClr val="black"/>
              </a:solidFill>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3719975" y="3441318"/>
            <a:ext cx="1992042" cy="338554"/>
          </a:xfrm>
          <a:prstGeom prst="rect">
            <a:avLst/>
          </a:prstGeom>
          <a:noFill/>
        </p:spPr>
        <p:txBody>
          <a:bodyPr wrap="square" rtlCol="0">
            <a:spAutoFit/>
          </a:bodyPr>
          <a:lstStyle/>
          <a:p>
            <a:r>
              <a:rPr lang="ja-JP" altLang="en-US" sz="1600" u="sng" dirty="0">
                <a:solidFill>
                  <a:prstClr val="black"/>
                </a:solidFill>
                <a:latin typeface="メイリオ" panose="020B0604030504040204" pitchFamily="50" charset="-128"/>
                <a:ea typeface="メイリオ" panose="020B0604030504040204" pitchFamily="50" charset="-128"/>
              </a:rPr>
              <a:t>プラットフォーム</a:t>
            </a:r>
          </a:p>
        </p:txBody>
      </p:sp>
      <p:pic>
        <p:nvPicPr>
          <p:cNvPr id="2" name="図 1"/>
          <p:cNvPicPr>
            <a:picLocks noChangeAspect="1"/>
          </p:cNvPicPr>
          <p:nvPr/>
        </p:nvPicPr>
        <p:blipFill>
          <a:blip r:embed="rId2" cstate="email"/>
          <a:stretch>
            <a:fillRect/>
          </a:stretch>
        </p:blipFill>
        <p:spPr>
          <a:xfrm>
            <a:off x="488047" y="4385932"/>
            <a:ext cx="1273993" cy="1173755"/>
          </a:xfrm>
          <a:prstGeom prst="rect">
            <a:avLst/>
          </a:prstGeom>
        </p:spPr>
      </p:pic>
      <p:pic>
        <p:nvPicPr>
          <p:cNvPr id="10" name="図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0943" y="3629848"/>
            <a:ext cx="666121" cy="667292"/>
          </a:xfrm>
          <a:prstGeom prst="rect">
            <a:avLst/>
          </a:prstGeom>
        </p:spPr>
      </p:pic>
      <p:pic>
        <p:nvPicPr>
          <p:cNvPr id="16" name="図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90943" y="4389640"/>
            <a:ext cx="700020" cy="700020"/>
          </a:xfrm>
          <a:prstGeom prst="rect">
            <a:avLst/>
          </a:prstGeom>
        </p:spPr>
      </p:pic>
      <p:pic>
        <p:nvPicPr>
          <p:cNvPr id="17" name="図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11606" y="5240805"/>
            <a:ext cx="679357" cy="680551"/>
          </a:xfrm>
          <a:prstGeom prst="rect">
            <a:avLst/>
          </a:prstGeom>
        </p:spPr>
      </p:pic>
      <p:sp>
        <p:nvSpPr>
          <p:cNvPr id="20" name="右矢印 19"/>
          <p:cNvSpPr/>
          <p:nvPr/>
        </p:nvSpPr>
        <p:spPr>
          <a:xfrm>
            <a:off x="1914270" y="3779378"/>
            <a:ext cx="1842776" cy="16957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solidFill>
                <a:prstClr val="white"/>
              </a:solidFill>
            </a:endParaRPr>
          </a:p>
        </p:txBody>
      </p:sp>
      <p:sp>
        <p:nvSpPr>
          <p:cNvPr id="21" name="右矢印 20"/>
          <p:cNvSpPr/>
          <p:nvPr/>
        </p:nvSpPr>
        <p:spPr>
          <a:xfrm rot="10800000">
            <a:off x="5525944" y="4620488"/>
            <a:ext cx="1632080" cy="1191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solidFill>
                <a:prstClr val="white"/>
              </a:solidFill>
            </a:endParaRPr>
          </a:p>
        </p:txBody>
      </p:sp>
      <p:sp>
        <p:nvSpPr>
          <p:cNvPr id="22" name="右矢印 21"/>
          <p:cNvSpPr/>
          <p:nvPr/>
        </p:nvSpPr>
        <p:spPr>
          <a:xfrm rot="10800000">
            <a:off x="1873272" y="4611951"/>
            <a:ext cx="1834199" cy="19587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solidFill>
                <a:prstClr val="white"/>
              </a:solidFill>
            </a:endParaRPr>
          </a:p>
        </p:txBody>
      </p:sp>
      <p:sp>
        <p:nvSpPr>
          <p:cNvPr id="23" name="右矢印 22"/>
          <p:cNvSpPr/>
          <p:nvPr/>
        </p:nvSpPr>
        <p:spPr>
          <a:xfrm>
            <a:off x="1937666" y="5519101"/>
            <a:ext cx="1828361" cy="18825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solidFill>
                <a:prstClr val="white"/>
              </a:solidFill>
            </a:endParaRPr>
          </a:p>
        </p:txBody>
      </p:sp>
      <p:sp>
        <p:nvSpPr>
          <p:cNvPr id="24" name="右矢印 23"/>
          <p:cNvSpPr/>
          <p:nvPr/>
        </p:nvSpPr>
        <p:spPr>
          <a:xfrm>
            <a:off x="5525944" y="5453671"/>
            <a:ext cx="1647812" cy="15955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solidFill>
                <a:prstClr val="white"/>
              </a:solidFill>
            </a:endParaRPr>
          </a:p>
        </p:txBody>
      </p:sp>
      <p:sp>
        <p:nvSpPr>
          <p:cNvPr id="25" name="角丸四角形 24"/>
          <p:cNvSpPr/>
          <p:nvPr/>
        </p:nvSpPr>
        <p:spPr>
          <a:xfrm>
            <a:off x="401951" y="3026038"/>
            <a:ext cx="1427157" cy="28802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角丸四角形 25"/>
          <p:cNvSpPr/>
          <p:nvPr/>
        </p:nvSpPr>
        <p:spPr>
          <a:xfrm>
            <a:off x="7201610" y="3019213"/>
            <a:ext cx="1499347" cy="30314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テキスト ボックス 27"/>
          <p:cNvSpPr txBox="1"/>
          <p:nvPr/>
        </p:nvSpPr>
        <p:spPr>
          <a:xfrm>
            <a:off x="7307111" y="3211346"/>
            <a:ext cx="1590114" cy="369332"/>
          </a:xfrm>
          <a:prstGeom prst="rect">
            <a:avLst/>
          </a:prstGeom>
          <a:noFill/>
        </p:spPr>
        <p:txBody>
          <a:bodyPr wrap="square" rtlCol="0">
            <a:spAutoFit/>
          </a:bodyPr>
          <a:lstStyle/>
          <a:p>
            <a:r>
              <a:rPr lang="ja-JP" altLang="en-US" u="sng" dirty="0" smtClean="0">
                <a:solidFill>
                  <a:prstClr val="black"/>
                </a:solidFill>
                <a:latin typeface="メイリオ" panose="020B0604030504040204" pitchFamily="50" charset="-128"/>
                <a:ea typeface="メイリオ" panose="020B0604030504040204" pitchFamily="50" charset="-128"/>
              </a:rPr>
              <a:t>不特定多数</a:t>
            </a:r>
            <a:endParaRPr lang="ja-JP" altLang="en-US" u="sng" dirty="0">
              <a:solidFill>
                <a:prstClr val="black"/>
              </a:solidFill>
              <a:latin typeface="メイリオ" panose="020B0604030504040204" pitchFamily="50" charset="-128"/>
              <a:ea typeface="メイリオ" panose="020B0604030504040204" pitchFamily="50" charset="-128"/>
            </a:endParaRPr>
          </a:p>
        </p:txBody>
      </p:sp>
      <p:sp>
        <p:nvSpPr>
          <p:cNvPr id="29" name="テキスト ボックス 28"/>
          <p:cNvSpPr txBox="1"/>
          <p:nvPr/>
        </p:nvSpPr>
        <p:spPr>
          <a:xfrm>
            <a:off x="487054" y="3153058"/>
            <a:ext cx="1341098" cy="369332"/>
          </a:xfrm>
          <a:prstGeom prst="rect">
            <a:avLst/>
          </a:prstGeom>
          <a:noFill/>
        </p:spPr>
        <p:txBody>
          <a:bodyPr wrap="square" rtlCol="0">
            <a:spAutoFit/>
          </a:bodyPr>
          <a:lstStyle/>
          <a:p>
            <a:r>
              <a:rPr lang="ja-JP" altLang="en-US" u="sng" dirty="0" smtClean="0">
                <a:solidFill>
                  <a:prstClr val="black"/>
                </a:solidFill>
                <a:latin typeface="メイリオ" panose="020B0604030504040204" pitchFamily="50" charset="-128"/>
                <a:ea typeface="メイリオ" panose="020B0604030504040204" pitchFamily="50" charset="-128"/>
              </a:rPr>
              <a:t>個人・法人</a:t>
            </a:r>
            <a:endParaRPr lang="ja-JP" altLang="en-US" u="sng" dirty="0">
              <a:solidFill>
                <a:prstClr val="black"/>
              </a:solidFill>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2406548" y="5211749"/>
            <a:ext cx="823719" cy="369332"/>
          </a:xfrm>
          <a:prstGeom prst="rect">
            <a:avLst/>
          </a:prstGeom>
          <a:noFill/>
        </p:spPr>
        <p:txBody>
          <a:bodyPr wrap="square" rtlCol="0">
            <a:spAutoFit/>
          </a:bodyPr>
          <a:lstStyle/>
          <a:p>
            <a:r>
              <a:rPr lang="ja-JP" altLang="en-US" smtClean="0">
                <a:solidFill>
                  <a:prstClr val="black"/>
                </a:solidFill>
                <a:latin typeface="メイリオ" panose="020B0604030504040204" pitchFamily="50" charset="-128"/>
                <a:ea typeface="メイリオ" panose="020B0604030504040204" pitchFamily="50" charset="-128"/>
              </a:rPr>
              <a:t>還元</a:t>
            </a:r>
            <a:endParaRPr lang="ja-JP" altLang="en-US">
              <a:solidFill>
                <a:prstClr val="black"/>
              </a:solidFill>
              <a:latin typeface="メイリオ" panose="020B0604030504040204" pitchFamily="50" charset="-128"/>
              <a:ea typeface="メイリオ" panose="020B0604030504040204" pitchFamily="50" charset="-128"/>
            </a:endParaRPr>
          </a:p>
        </p:txBody>
      </p:sp>
      <p:sp>
        <p:nvSpPr>
          <p:cNvPr id="31" name="テキスト ボックス 30"/>
          <p:cNvSpPr txBox="1"/>
          <p:nvPr/>
        </p:nvSpPr>
        <p:spPr>
          <a:xfrm>
            <a:off x="5651693" y="5186342"/>
            <a:ext cx="1380584" cy="369332"/>
          </a:xfrm>
          <a:prstGeom prst="rect">
            <a:avLst/>
          </a:prstGeom>
          <a:noFill/>
        </p:spPr>
        <p:txBody>
          <a:bodyPr wrap="square" rtlCol="0">
            <a:spAutoFit/>
          </a:bodyPr>
          <a:lstStyle/>
          <a:p>
            <a:r>
              <a:rPr lang="ja-JP" altLang="en-US" dirty="0">
                <a:solidFill>
                  <a:prstClr val="black"/>
                </a:solidFill>
                <a:latin typeface="メイリオ" panose="020B0604030504040204" pitchFamily="50" charset="-128"/>
                <a:ea typeface="メイリオ" panose="020B0604030504040204" pitchFamily="50" charset="-128"/>
              </a:rPr>
              <a:t>リターン</a:t>
            </a:r>
          </a:p>
        </p:txBody>
      </p:sp>
      <p:sp>
        <p:nvSpPr>
          <p:cNvPr id="32" name="テキスト ボックス 31"/>
          <p:cNvSpPr txBox="1"/>
          <p:nvPr/>
        </p:nvSpPr>
        <p:spPr>
          <a:xfrm>
            <a:off x="5396528" y="5652907"/>
            <a:ext cx="2046533" cy="646331"/>
          </a:xfrm>
          <a:prstGeom prst="rect">
            <a:avLst/>
          </a:prstGeom>
          <a:noFill/>
        </p:spPr>
        <p:txBody>
          <a:bodyPr wrap="square" rtlCol="0">
            <a:spAutoFit/>
          </a:bodyPr>
          <a:lstStyle/>
          <a:p>
            <a:pPr algn="ctr"/>
            <a:r>
              <a:rPr lang="en-US" altLang="ja-JP" dirty="0" smtClean="0">
                <a:solidFill>
                  <a:prstClr val="black"/>
                </a:solidFill>
                <a:latin typeface="メイリオ" panose="020B0604030504040204" pitchFamily="50" charset="-128"/>
                <a:ea typeface="メイリオ" panose="020B0604030504040204" pitchFamily="50" charset="-128"/>
              </a:rPr>
              <a:t>(</a:t>
            </a:r>
            <a:r>
              <a:rPr lang="ja-JP" altLang="en-US" dirty="0" smtClean="0">
                <a:solidFill>
                  <a:prstClr val="black"/>
                </a:solidFill>
                <a:latin typeface="メイリオ" panose="020B0604030504040204" pitchFamily="50" charset="-128"/>
                <a:ea typeface="メイリオ" panose="020B0604030504040204" pitchFamily="50" charset="-128"/>
              </a:rPr>
              <a:t>製品・サービス利回り等</a:t>
            </a:r>
            <a:r>
              <a:rPr lang="en-US" altLang="ja-JP" dirty="0" smtClean="0">
                <a:solidFill>
                  <a:prstClr val="black"/>
                </a:solidFill>
                <a:latin typeface="メイリオ" panose="020B0604030504040204" pitchFamily="50" charset="-128"/>
                <a:ea typeface="メイリオ" panose="020B0604030504040204" pitchFamily="50" charset="-128"/>
              </a:rPr>
              <a:t>)</a:t>
            </a:r>
            <a:endParaRPr lang="ja-JP" altLang="en-US" dirty="0">
              <a:solidFill>
                <a:prstClr val="black"/>
              </a:solidFill>
              <a:latin typeface="メイリオ" panose="020B0604030504040204" pitchFamily="50" charset="-128"/>
              <a:ea typeface="メイリオ" panose="020B0604030504040204" pitchFamily="50" charset="-128"/>
            </a:endParaRPr>
          </a:p>
        </p:txBody>
      </p:sp>
      <p:sp>
        <p:nvSpPr>
          <p:cNvPr id="33" name="テキスト ボックス 32"/>
          <p:cNvSpPr txBox="1"/>
          <p:nvPr/>
        </p:nvSpPr>
        <p:spPr>
          <a:xfrm>
            <a:off x="3957505" y="5360888"/>
            <a:ext cx="1368488" cy="276999"/>
          </a:xfrm>
          <a:prstGeom prst="rect">
            <a:avLst/>
          </a:prstGeom>
          <a:noFill/>
        </p:spPr>
        <p:txBody>
          <a:bodyPr wrap="square" rtlCol="0">
            <a:spAutoFit/>
          </a:bodyPr>
          <a:lstStyle/>
          <a:p>
            <a:r>
              <a:rPr lang="ja-JP" altLang="en-US" sz="1200" dirty="0">
                <a:solidFill>
                  <a:prstClr val="black"/>
                </a:solidFill>
                <a:latin typeface="メイリオ" panose="020B0604030504040204" pitchFamily="50" charset="-128"/>
                <a:ea typeface="メイリオ" panose="020B0604030504040204" pitchFamily="50" charset="-128"/>
              </a:rPr>
              <a:t>インターネット</a:t>
            </a:r>
          </a:p>
        </p:txBody>
      </p:sp>
      <p:pic>
        <p:nvPicPr>
          <p:cNvPr id="34" name="図 3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97306" y="4418814"/>
            <a:ext cx="1196015" cy="950832"/>
          </a:xfrm>
          <a:prstGeom prst="rect">
            <a:avLst/>
          </a:prstGeom>
        </p:spPr>
      </p:pic>
      <p:sp>
        <p:nvSpPr>
          <p:cNvPr id="35" name="角丸四角形 34"/>
          <p:cNvSpPr/>
          <p:nvPr/>
        </p:nvSpPr>
        <p:spPr>
          <a:xfrm>
            <a:off x="401951" y="207529"/>
            <a:ext cx="8428531" cy="792088"/>
          </a:xfrm>
          <a:prstGeom prst="roundRect">
            <a:avLst/>
          </a:prstGeom>
          <a:solidFill>
            <a:schemeClr val="tx2"/>
          </a:solidFill>
          <a:ln w="25400" cap="flat" cmpd="sng" algn="ctr">
            <a:solidFill>
              <a:schemeClr val="tx2"/>
            </a:solidFill>
            <a:prstDash val="solid"/>
          </a:ln>
          <a:effectLst/>
        </p:spPr>
        <p:txBody>
          <a:bodyPr rtlCol="0" anchor="ctr"/>
          <a:lstStyle/>
          <a:p>
            <a:pPr algn="ctr">
              <a:defRPr/>
            </a:pPr>
            <a:r>
              <a:rPr kumimoji="0" lang="ja-JP" altLang="en-US" sz="3200"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クラウドファンディングとは？</a:t>
            </a:r>
          </a:p>
        </p:txBody>
      </p:sp>
      <p:sp>
        <p:nvSpPr>
          <p:cNvPr id="3" name="円/楕円 2"/>
          <p:cNvSpPr/>
          <p:nvPr/>
        </p:nvSpPr>
        <p:spPr>
          <a:xfrm>
            <a:off x="149410" y="3500462"/>
            <a:ext cx="1945411" cy="88388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solidFill>
                  <a:prstClr val="black"/>
                </a:solidFill>
                <a:latin typeface="メイリオ" panose="020B0604030504040204" pitchFamily="50" charset="-128"/>
                <a:ea typeface="メイリオ" panose="020B0604030504040204" pitchFamily="50" charset="-128"/>
              </a:rPr>
              <a:t>事業を</a:t>
            </a:r>
            <a:endParaRPr lang="en-US" altLang="ja-JP" dirty="0" smtClean="0">
              <a:solidFill>
                <a:prstClr val="black"/>
              </a:solidFill>
              <a:latin typeface="メイリオ" panose="020B0604030504040204" pitchFamily="50" charset="-128"/>
              <a:ea typeface="メイリオ" panose="020B0604030504040204" pitchFamily="50" charset="-128"/>
            </a:endParaRPr>
          </a:p>
          <a:p>
            <a:pPr algn="ctr"/>
            <a:r>
              <a:rPr lang="ja-JP" altLang="en-US" dirty="0" smtClean="0">
                <a:solidFill>
                  <a:prstClr val="black"/>
                </a:solidFill>
                <a:latin typeface="メイリオ" panose="020B0604030504040204" pitchFamily="50" charset="-128"/>
                <a:ea typeface="メイリオ" panose="020B0604030504040204" pitchFamily="50" charset="-128"/>
              </a:rPr>
              <a:t>行いたい！</a:t>
            </a:r>
            <a:endParaRPr lang="ja-JP" altLang="en-US" dirty="0">
              <a:solidFill>
                <a:prstClr val="black"/>
              </a:solidFill>
              <a:latin typeface="メイリオ" panose="020B0604030504040204" pitchFamily="50" charset="-128"/>
              <a:ea typeface="メイリオ" panose="020B0604030504040204" pitchFamily="50" charset="-128"/>
            </a:endParaRPr>
          </a:p>
        </p:txBody>
      </p:sp>
      <p:sp>
        <p:nvSpPr>
          <p:cNvPr id="9" name="円/楕円 8"/>
          <p:cNvSpPr/>
          <p:nvPr/>
        </p:nvSpPr>
        <p:spPr>
          <a:xfrm>
            <a:off x="144518" y="3486746"/>
            <a:ext cx="1945411" cy="90300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dirty="0" smtClean="0">
              <a:solidFill>
                <a:prstClr val="black"/>
              </a:solidFill>
              <a:latin typeface="メイリオ" panose="020B0604030504040204" pitchFamily="50" charset="-128"/>
              <a:ea typeface="メイリオ" panose="020B0604030504040204" pitchFamily="50" charset="-128"/>
            </a:endParaRPr>
          </a:p>
        </p:txBody>
      </p:sp>
      <p:sp>
        <p:nvSpPr>
          <p:cNvPr id="18" name="右矢印 17"/>
          <p:cNvSpPr/>
          <p:nvPr/>
        </p:nvSpPr>
        <p:spPr>
          <a:xfrm>
            <a:off x="5525943" y="3749204"/>
            <a:ext cx="1647813" cy="22675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solidFill>
                <a:prstClr val="white"/>
              </a:solidFill>
            </a:endParaRPr>
          </a:p>
        </p:txBody>
      </p:sp>
      <p:sp>
        <p:nvSpPr>
          <p:cNvPr id="19" name="テキスト ボックス 18"/>
          <p:cNvSpPr txBox="1"/>
          <p:nvPr/>
        </p:nvSpPr>
        <p:spPr>
          <a:xfrm>
            <a:off x="5622248" y="3430874"/>
            <a:ext cx="1595094" cy="369332"/>
          </a:xfrm>
          <a:prstGeom prst="rect">
            <a:avLst/>
          </a:prstGeom>
          <a:noFill/>
        </p:spPr>
        <p:txBody>
          <a:bodyPr wrap="square" rtlCol="0">
            <a:spAutoFit/>
          </a:bodyPr>
          <a:lstStyle/>
          <a:p>
            <a:r>
              <a:rPr lang="ja-JP" altLang="en-US" dirty="0" smtClean="0">
                <a:solidFill>
                  <a:prstClr val="black"/>
                </a:solidFill>
                <a:latin typeface="メイリオ" panose="020B0604030504040204" pitchFamily="50" charset="-128"/>
                <a:ea typeface="メイリオ" panose="020B0604030504040204" pitchFamily="50" charset="-128"/>
              </a:rPr>
              <a:t>情報の公開</a:t>
            </a:r>
            <a:endParaRPr lang="ja-JP" altLang="en-US" dirty="0">
              <a:solidFill>
                <a:prstClr val="black"/>
              </a:solidFill>
              <a:latin typeface="メイリオ" panose="020B0604030504040204" pitchFamily="50" charset="-128"/>
              <a:ea typeface="メイリオ" panose="020B0604030504040204" pitchFamily="50" charset="-128"/>
            </a:endParaRPr>
          </a:p>
        </p:txBody>
      </p:sp>
      <p:sp>
        <p:nvSpPr>
          <p:cNvPr id="27" name="テキスト ボックス 26"/>
          <p:cNvSpPr txBox="1"/>
          <p:nvPr/>
        </p:nvSpPr>
        <p:spPr>
          <a:xfrm>
            <a:off x="60481" y="3593032"/>
            <a:ext cx="2241074" cy="646331"/>
          </a:xfrm>
          <a:prstGeom prst="rect">
            <a:avLst/>
          </a:prstGeom>
          <a:noFill/>
        </p:spPr>
        <p:txBody>
          <a:bodyPr wrap="square" rtlCol="0">
            <a:spAutoFit/>
          </a:bodyPr>
          <a:lstStyle/>
          <a:p>
            <a:pPr algn="ctr"/>
            <a:r>
              <a:rPr lang="ja-JP" altLang="en-US" dirty="0" smtClean="0">
                <a:solidFill>
                  <a:prstClr val="black"/>
                </a:solidFill>
                <a:latin typeface="メイリオ" panose="020B0604030504040204" pitchFamily="50" charset="-128"/>
                <a:ea typeface="メイリオ" panose="020B0604030504040204" pitchFamily="50" charset="-128"/>
              </a:rPr>
              <a:t>しかし、</a:t>
            </a:r>
            <a:endParaRPr lang="en-US" altLang="ja-JP" dirty="0" smtClean="0">
              <a:solidFill>
                <a:prstClr val="black"/>
              </a:solidFill>
              <a:latin typeface="メイリオ" panose="020B0604030504040204" pitchFamily="50" charset="-128"/>
              <a:ea typeface="メイリオ" panose="020B0604030504040204" pitchFamily="50" charset="-128"/>
            </a:endParaRPr>
          </a:p>
          <a:p>
            <a:pPr algn="ctr"/>
            <a:r>
              <a:rPr lang="ja-JP" altLang="en-US" dirty="0" smtClean="0">
                <a:solidFill>
                  <a:prstClr val="black"/>
                </a:solidFill>
                <a:latin typeface="メイリオ" panose="020B0604030504040204" pitchFamily="50" charset="-128"/>
                <a:ea typeface="メイリオ" panose="020B0604030504040204" pitchFamily="50" charset="-128"/>
              </a:rPr>
              <a:t>資金が足りない</a:t>
            </a:r>
            <a:r>
              <a:rPr lang="en-US" altLang="ja-JP" dirty="0" smtClean="0">
                <a:solidFill>
                  <a:prstClr val="black"/>
                </a:solidFill>
                <a:latin typeface="メイリオ" panose="020B0604030504040204" pitchFamily="50" charset="-128"/>
                <a:ea typeface="メイリオ" panose="020B0604030504040204" pitchFamily="50" charset="-128"/>
              </a:rPr>
              <a:t>…</a:t>
            </a:r>
            <a:endParaRPr lang="ja-JP" altLang="en-US" dirty="0">
              <a:solidFill>
                <a:prstClr val="black"/>
              </a:solidFill>
              <a:latin typeface="メイリオ" panose="020B0604030504040204" pitchFamily="50" charset="-128"/>
              <a:ea typeface="メイリオ" panose="020B0604030504040204" pitchFamily="50" charset="-128"/>
            </a:endParaRPr>
          </a:p>
        </p:txBody>
      </p:sp>
      <p:sp>
        <p:nvSpPr>
          <p:cNvPr id="37" name="角丸四角形吹き出し 36"/>
          <p:cNvSpPr/>
          <p:nvPr/>
        </p:nvSpPr>
        <p:spPr>
          <a:xfrm>
            <a:off x="60481" y="5985005"/>
            <a:ext cx="4834968" cy="647807"/>
          </a:xfrm>
          <a:prstGeom prst="wedgeRoundRectCallout">
            <a:avLst>
              <a:gd name="adj1" fmla="val -23035"/>
              <a:gd name="adj2" fmla="val -71225"/>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solidFill>
                  <a:prstClr val="black"/>
                </a:solidFill>
                <a:latin typeface="メイリオ" panose="020B0604030504040204" pitchFamily="50" charset="-128"/>
                <a:ea typeface="メイリオ" panose="020B0604030504040204" pitchFamily="50" charset="-128"/>
              </a:rPr>
              <a:t>クラウドファンディングを</a:t>
            </a:r>
            <a:r>
              <a:rPr lang="ja-JP" altLang="en-US" dirty="0" smtClean="0">
                <a:solidFill>
                  <a:prstClr val="black"/>
                </a:solidFill>
                <a:latin typeface="メイリオ" panose="020B0604030504040204" pitchFamily="50" charset="-128"/>
                <a:ea typeface="メイリオ" panose="020B0604030504040204" pitchFamily="50" charset="-128"/>
              </a:rPr>
              <a:t>利用しよう！</a:t>
            </a:r>
            <a:endParaRPr lang="ja-JP" altLang="en-US"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099923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20" grpId="0" animBg="1"/>
      <p:bldP spid="21" grpId="0" animBg="1"/>
      <p:bldP spid="22" grpId="0" animBg="1"/>
      <p:bldP spid="23" grpId="0" animBg="1"/>
      <p:bldP spid="24" grpId="0" animBg="1"/>
      <p:bldP spid="30" grpId="0"/>
      <p:bldP spid="31" grpId="0"/>
      <p:bldP spid="32" grpId="0"/>
      <p:bldP spid="3" grpId="0" animBg="1"/>
      <p:bldP spid="9" grpId="0" animBg="1"/>
      <p:bldP spid="18" grpId="0" animBg="1"/>
      <p:bldP spid="19" grpId="0"/>
      <p:bldP spid="27" grpId="0"/>
      <p:bldP spid="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84000"/>
            <a:lum/>
          </a:blip>
          <a:srcRect/>
          <a:stretch>
            <a:fillRect l="-6000" r="-6000"/>
          </a:stretch>
        </a:blipFill>
        <a:effectLst/>
      </p:bgPr>
    </p:bg>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43</a:t>
            </a:fld>
            <a:endParaRPr lang="ja-JP" altLang="en-US">
              <a:solidFill>
                <a:prstClr val="black">
                  <a:tint val="75000"/>
                </a:prstClr>
              </a:solidFill>
            </a:endParaRPr>
          </a:p>
        </p:txBody>
      </p:sp>
      <p:sp>
        <p:nvSpPr>
          <p:cNvPr id="5" name="テキスト ボックス 4"/>
          <p:cNvSpPr txBox="1"/>
          <p:nvPr/>
        </p:nvSpPr>
        <p:spPr>
          <a:xfrm>
            <a:off x="-169718" y="3372965"/>
            <a:ext cx="9313718" cy="992579"/>
          </a:xfrm>
          <a:prstGeom prst="rect">
            <a:avLst/>
          </a:prstGeom>
          <a:solidFill>
            <a:schemeClr val="bg1">
              <a:alpha val="55000"/>
            </a:schemeClr>
          </a:solidFill>
        </p:spPr>
        <p:txBody>
          <a:bodyPr wrap="square" rtlCol="0">
            <a:spAutoFit/>
          </a:bodyPr>
          <a:lstStyle/>
          <a:p>
            <a:pPr algn="ctr"/>
            <a:endParaRPr lang="en-US" altLang="ja-JP" sz="1050" b="1" u="sng" dirty="0" smtClean="0">
              <a:solidFill>
                <a:srgbClr val="00B050"/>
              </a:solidFill>
              <a:latin typeface="メイリオ" panose="020B0604030504040204" pitchFamily="50" charset="-128"/>
              <a:ea typeface="メイリオ" panose="020B0604030504040204" pitchFamily="50" charset="-128"/>
            </a:endParaRPr>
          </a:p>
          <a:p>
            <a:pPr algn="ctr"/>
            <a:r>
              <a:rPr lang="ja-JP" altLang="en-US" sz="4800" b="1" u="sng" dirty="0" smtClean="0">
                <a:solidFill>
                  <a:srgbClr val="0D920A"/>
                </a:solidFill>
                <a:latin typeface="メイリオ" panose="020B0604030504040204" pitchFamily="50" charset="-128"/>
                <a:ea typeface="メイリオ" panose="020B0604030504040204" pitchFamily="50" charset="-128"/>
              </a:rPr>
              <a:t>ちよだ森づくりプロジェクト</a:t>
            </a:r>
            <a:endParaRPr lang="en-US" altLang="ja-JP" sz="4800" b="1" u="sng" dirty="0" smtClean="0">
              <a:solidFill>
                <a:srgbClr val="0D920A"/>
              </a:solidFill>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6497122" y="5823052"/>
            <a:ext cx="2646878" cy="584775"/>
          </a:xfrm>
          <a:prstGeom prst="rect">
            <a:avLst/>
          </a:prstGeom>
          <a:solidFill>
            <a:schemeClr val="bg1">
              <a:alpha val="50000"/>
            </a:schemeClr>
          </a:solidFill>
        </p:spPr>
        <p:txBody>
          <a:bodyPr wrap="none" rtlCol="0">
            <a:spAutoFit/>
          </a:bodyPr>
          <a:lstStyle/>
          <a:p>
            <a:r>
              <a:rPr lang="ja-JP" altLang="en-US" sz="3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を実施</a:t>
            </a:r>
            <a:r>
              <a:rPr lang="ja-JP" altLang="en-US"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a:t>
            </a:r>
            <a:endParaRPr lang="ja-JP" altLang="en-US" sz="3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0" y="1738374"/>
            <a:ext cx="7725192" cy="523220"/>
          </a:xfrm>
          <a:prstGeom prst="rect">
            <a:avLst/>
          </a:prstGeom>
          <a:solidFill>
            <a:schemeClr val="bg1">
              <a:alpha val="55000"/>
            </a:schemeClr>
          </a:solidFill>
        </p:spPr>
        <p:txBody>
          <a:bodyPr wrap="none" rtlCol="0">
            <a:spAutoFit/>
          </a:bodyPr>
          <a:lstStyle/>
          <a:p>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クラウドファンディングを利用し資金を</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集める</a:t>
            </a:r>
            <a:endPar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 7"/>
          <p:cNvSpPr/>
          <p:nvPr/>
        </p:nvSpPr>
        <p:spPr>
          <a:xfrm>
            <a:off x="423081" y="259308"/>
            <a:ext cx="8256108" cy="100993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高山市のカーボン・オフセットの拡大</a:t>
            </a:r>
          </a:p>
          <a:p>
            <a:pPr algn="ctr"/>
            <a:r>
              <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嬬恋村との新規のカーボン・オフセット</a:t>
            </a:r>
          </a:p>
        </p:txBody>
      </p:sp>
      <p:sp>
        <p:nvSpPr>
          <p:cNvPr id="3" name="テキスト ボックス 2"/>
          <p:cNvSpPr txBox="1"/>
          <p:nvPr/>
        </p:nvSpPr>
        <p:spPr>
          <a:xfrm>
            <a:off x="0" y="6469267"/>
            <a:ext cx="2031325" cy="369332"/>
          </a:xfrm>
          <a:prstGeom prst="rect">
            <a:avLst/>
          </a:prstGeom>
          <a:noFill/>
        </p:spPr>
        <p:txBody>
          <a:bodyPr wrap="none" rtlCol="0">
            <a:spAutoFit/>
          </a:bodyPr>
          <a:lstStyle/>
          <a:p>
            <a:r>
              <a:rPr lang="ja-JP" altLang="en-US" dirty="0" smtClean="0">
                <a:solidFill>
                  <a:prstClr val="white"/>
                </a:solidFill>
              </a:rPr>
              <a:t>嬬恋村植林の様子</a:t>
            </a:r>
            <a:endParaRPr lang="ja-JP" altLang="en-US" dirty="0">
              <a:solidFill>
                <a:prstClr val="white"/>
              </a:solidFill>
            </a:endParaRPr>
          </a:p>
        </p:txBody>
      </p:sp>
    </p:spTree>
    <p:extLst>
      <p:ext uri="{BB962C8B-B14F-4D97-AF65-F5344CB8AC3E}">
        <p14:creationId xmlns:p14="http://schemas.microsoft.com/office/powerpoint/2010/main" val="1674397150"/>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39000">
              <a:schemeClr val="accent1">
                <a:lumMod val="5000"/>
                <a:lumOff val="95000"/>
              </a:schemeClr>
            </a:gs>
            <a:gs pos="80000">
              <a:schemeClr val="accent1">
                <a:lumMod val="45000"/>
                <a:lumOff val="55000"/>
              </a:schemeClr>
            </a:gs>
            <a:gs pos="9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角丸四角形 7"/>
          <p:cNvSpPr/>
          <p:nvPr/>
        </p:nvSpPr>
        <p:spPr>
          <a:xfrm>
            <a:off x="3552075" y="2024111"/>
            <a:ext cx="1982056" cy="472152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5740000" y="3025142"/>
            <a:ext cx="1270747" cy="338554"/>
          </a:xfrm>
          <a:prstGeom prst="rect">
            <a:avLst/>
          </a:prstGeom>
          <a:noFill/>
        </p:spPr>
        <p:txBody>
          <a:bodyPr wrap="square" rtlCol="0">
            <a:spAutoFit/>
          </a:bodyPr>
          <a:lstStyle/>
          <a:p>
            <a:r>
              <a:rPr lang="ja-JP" altLang="en-US" sz="1600" dirty="0" smtClean="0">
                <a:solidFill>
                  <a:prstClr val="black"/>
                </a:solidFill>
                <a:latin typeface="メイリオ" panose="020B0604030504040204" pitchFamily="50" charset="-128"/>
                <a:ea typeface="メイリオ" panose="020B0604030504040204" pitchFamily="50" charset="-128"/>
              </a:rPr>
              <a:t>資金提供</a:t>
            </a:r>
            <a:endParaRPr lang="ja-JP" altLang="en-US" sz="1600" dirty="0">
              <a:solidFill>
                <a:prstClr val="black"/>
              </a:solidFill>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5534130" y="2403036"/>
            <a:ext cx="1969994" cy="338554"/>
          </a:xfrm>
          <a:prstGeom prst="rect">
            <a:avLst/>
          </a:prstGeom>
          <a:noFill/>
        </p:spPr>
        <p:txBody>
          <a:bodyPr wrap="square" rtlCol="0">
            <a:spAutoFit/>
          </a:bodyPr>
          <a:lstStyle/>
          <a:p>
            <a:r>
              <a:rPr lang="ja-JP" altLang="en-US" sz="1600" dirty="0" smtClean="0">
                <a:solidFill>
                  <a:prstClr val="black"/>
                </a:solidFill>
                <a:latin typeface="メイリオ" panose="020B0604030504040204" pitchFamily="50" charset="-128"/>
                <a:ea typeface="メイリオ" panose="020B0604030504040204" pitchFamily="50" charset="-128"/>
              </a:rPr>
              <a:t>資金調達の告知</a:t>
            </a:r>
            <a:endParaRPr lang="ja-JP" altLang="en-US" sz="1600" dirty="0">
              <a:solidFill>
                <a:prstClr val="black"/>
              </a:solidFill>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2352679" y="4985745"/>
            <a:ext cx="1182959" cy="338554"/>
          </a:xfrm>
          <a:prstGeom prst="rect">
            <a:avLst/>
          </a:prstGeom>
          <a:noFill/>
        </p:spPr>
        <p:txBody>
          <a:bodyPr wrap="square" rtlCol="0">
            <a:spAutoFit/>
          </a:bodyPr>
          <a:lstStyle/>
          <a:p>
            <a:r>
              <a:rPr lang="ja-JP" altLang="en-US" sz="1600" dirty="0" smtClean="0">
                <a:solidFill>
                  <a:prstClr val="black"/>
                </a:solidFill>
                <a:latin typeface="メイリオ" panose="020B0604030504040204" pitchFamily="50" charset="-128"/>
                <a:ea typeface="メイリオ" panose="020B0604030504040204" pitchFamily="50" charset="-128"/>
              </a:rPr>
              <a:t>資金提供</a:t>
            </a:r>
            <a:endParaRPr lang="ja-JP" altLang="en-US" sz="1600" dirty="0">
              <a:solidFill>
                <a:prstClr val="black"/>
              </a:solidFill>
              <a:latin typeface="メイリオ" panose="020B0604030504040204" pitchFamily="50" charset="-128"/>
              <a:ea typeface="メイリオ" panose="020B0604030504040204" pitchFamily="50" charset="-128"/>
            </a:endParaRPr>
          </a:p>
        </p:txBody>
      </p:sp>
      <p:sp>
        <p:nvSpPr>
          <p:cNvPr id="5" name="正方形/長方形 4"/>
          <p:cNvSpPr/>
          <p:nvPr/>
        </p:nvSpPr>
        <p:spPr>
          <a:xfrm>
            <a:off x="3435726" y="2260701"/>
            <a:ext cx="2301123" cy="38996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600" b="1" u="sng" dirty="0" smtClean="0">
                <a:solidFill>
                  <a:prstClr val="black"/>
                </a:solidFill>
                <a:latin typeface="メイリオ" panose="020B0604030504040204" pitchFamily="50" charset="-128"/>
                <a:ea typeface="メイリオ" panose="020B0604030504040204" pitchFamily="50" charset="-128"/>
              </a:rPr>
              <a:t>(</a:t>
            </a:r>
            <a:r>
              <a:rPr lang="ja-JP" altLang="en-US" sz="1600" b="1" u="sng" dirty="0" smtClean="0">
                <a:solidFill>
                  <a:prstClr val="black"/>
                </a:solidFill>
                <a:latin typeface="メイリオ" panose="020B0604030504040204" pitchFamily="50" charset="-128"/>
                <a:ea typeface="メイリオ" panose="020B0604030504040204" pitchFamily="50" charset="-128"/>
              </a:rPr>
              <a:t>仮称</a:t>
            </a:r>
            <a:r>
              <a:rPr lang="en-US" altLang="ja-JP" sz="1600" b="1" u="sng" dirty="0" smtClean="0">
                <a:solidFill>
                  <a:prstClr val="black"/>
                </a:solidFill>
                <a:latin typeface="メイリオ" panose="020B0604030504040204" pitchFamily="50" charset="-128"/>
                <a:ea typeface="メイリオ" panose="020B0604030504040204" pitchFamily="50" charset="-128"/>
              </a:rPr>
              <a:t>)</a:t>
            </a:r>
          </a:p>
          <a:p>
            <a:pPr algn="ctr"/>
            <a:r>
              <a:rPr lang="ja-JP" altLang="en-US" sz="1600" b="1" u="sng" dirty="0" smtClean="0">
                <a:solidFill>
                  <a:prstClr val="black"/>
                </a:solidFill>
                <a:latin typeface="メイリオ" panose="020B0604030504040204" pitchFamily="50" charset="-128"/>
                <a:ea typeface="メイリオ" panose="020B0604030504040204" pitchFamily="50" charset="-128"/>
              </a:rPr>
              <a:t>ちよだエコセンター</a:t>
            </a:r>
            <a:endParaRPr lang="en-US" altLang="ja-JP" sz="1600" b="1" u="sng" dirty="0" smtClean="0">
              <a:solidFill>
                <a:prstClr val="black"/>
              </a:solidFill>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3596724" y="5776191"/>
            <a:ext cx="2217747" cy="369332"/>
          </a:xfrm>
          <a:prstGeom prst="rect">
            <a:avLst/>
          </a:prstGeom>
          <a:noFill/>
        </p:spPr>
        <p:txBody>
          <a:bodyPr wrap="square" rtlCol="0">
            <a:spAutoFit/>
          </a:bodyPr>
          <a:lstStyle/>
          <a:p>
            <a:r>
              <a:rPr lang="ja-JP" altLang="en-US" dirty="0">
                <a:solidFill>
                  <a:prstClr val="black"/>
                </a:solidFill>
                <a:latin typeface="メイリオ" panose="020B0604030504040204" pitchFamily="50" charset="-128"/>
                <a:ea typeface="メイリオ" panose="020B0604030504040204" pitchFamily="50" charset="-128"/>
              </a:rPr>
              <a:t>プラットフォーム</a:t>
            </a:r>
          </a:p>
        </p:txBody>
      </p:sp>
      <p:pic>
        <p:nvPicPr>
          <p:cNvPr id="2" name="図 1"/>
          <p:cNvPicPr>
            <a:picLocks noChangeAspect="1"/>
          </p:cNvPicPr>
          <p:nvPr/>
        </p:nvPicPr>
        <p:blipFill>
          <a:blip r:embed="rId2" cstate="email"/>
          <a:stretch>
            <a:fillRect/>
          </a:stretch>
        </p:blipFill>
        <p:spPr>
          <a:xfrm>
            <a:off x="3916544" y="2650665"/>
            <a:ext cx="1142687" cy="1052780"/>
          </a:xfrm>
          <a:prstGeom prst="rect">
            <a:avLst/>
          </a:prstGeom>
        </p:spPr>
      </p:pic>
      <p:pic>
        <p:nvPicPr>
          <p:cNvPr id="10" name="図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0482" y="3923157"/>
            <a:ext cx="666121" cy="667292"/>
          </a:xfrm>
          <a:prstGeom prst="rect">
            <a:avLst/>
          </a:prstGeom>
        </p:spPr>
      </p:pic>
      <p:pic>
        <p:nvPicPr>
          <p:cNvPr id="16" name="図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38812" y="4691974"/>
            <a:ext cx="700020" cy="700020"/>
          </a:xfrm>
          <a:prstGeom prst="rect">
            <a:avLst/>
          </a:prstGeom>
        </p:spPr>
      </p:pic>
      <p:pic>
        <p:nvPicPr>
          <p:cNvPr id="17" name="図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30482" y="5590806"/>
            <a:ext cx="679357" cy="680551"/>
          </a:xfrm>
          <a:prstGeom prst="rect">
            <a:avLst/>
          </a:prstGeom>
        </p:spPr>
      </p:pic>
      <p:sp>
        <p:nvSpPr>
          <p:cNvPr id="26" name="角丸四角形 25"/>
          <p:cNvSpPr/>
          <p:nvPr/>
        </p:nvSpPr>
        <p:spPr>
          <a:xfrm>
            <a:off x="7073097" y="1915690"/>
            <a:ext cx="1865350" cy="46725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テキスト ボックス 27"/>
          <p:cNvSpPr txBox="1"/>
          <p:nvPr/>
        </p:nvSpPr>
        <p:spPr>
          <a:xfrm>
            <a:off x="7048933" y="2163367"/>
            <a:ext cx="1879778" cy="1200329"/>
          </a:xfrm>
          <a:prstGeom prst="rect">
            <a:avLst/>
          </a:prstGeom>
          <a:noFill/>
        </p:spPr>
        <p:txBody>
          <a:bodyPr wrap="square" rtlCol="0">
            <a:spAutoFit/>
          </a:bodyPr>
          <a:lstStyle/>
          <a:p>
            <a:pPr algn="ctr"/>
            <a:r>
              <a:rPr lang="ja-JP" altLang="en-US" b="1" u="sng" dirty="0" smtClean="0">
                <a:solidFill>
                  <a:prstClr val="black"/>
                </a:solidFill>
                <a:latin typeface="メイリオ" panose="020B0604030504040204" pitchFamily="50" charset="-128"/>
                <a:ea typeface="メイリオ" panose="020B0604030504040204" pitchFamily="50" charset="-128"/>
              </a:rPr>
              <a:t>千代田区民</a:t>
            </a:r>
            <a:endParaRPr lang="en-US" altLang="ja-JP" b="1" u="sng" dirty="0" smtClean="0">
              <a:solidFill>
                <a:prstClr val="black"/>
              </a:solidFill>
              <a:latin typeface="メイリオ" panose="020B0604030504040204" pitchFamily="50" charset="-128"/>
              <a:ea typeface="メイリオ" panose="020B0604030504040204" pitchFamily="50" charset="-128"/>
            </a:endParaRPr>
          </a:p>
          <a:p>
            <a:pPr algn="ctr"/>
            <a:r>
              <a:rPr lang="ja-JP" altLang="en-US" b="1" u="sng" dirty="0" smtClean="0">
                <a:solidFill>
                  <a:prstClr val="black"/>
                </a:solidFill>
                <a:latin typeface="メイリオ" panose="020B0604030504040204" pitchFamily="50" charset="-128"/>
                <a:ea typeface="メイリオ" panose="020B0604030504040204" pitchFamily="50" charset="-128"/>
              </a:rPr>
              <a:t>就業就学区民</a:t>
            </a:r>
            <a:endParaRPr lang="en-US" altLang="ja-JP" b="1" u="sng" dirty="0" smtClean="0">
              <a:solidFill>
                <a:prstClr val="black"/>
              </a:solidFill>
              <a:latin typeface="メイリオ" panose="020B0604030504040204" pitchFamily="50" charset="-128"/>
              <a:ea typeface="メイリオ" panose="020B0604030504040204" pitchFamily="50" charset="-128"/>
            </a:endParaRPr>
          </a:p>
          <a:p>
            <a:pPr algn="ctr"/>
            <a:r>
              <a:rPr lang="ja-JP" altLang="en-US" b="1" u="sng" dirty="0" smtClean="0">
                <a:solidFill>
                  <a:prstClr val="black"/>
                </a:solidFill>
                <a:latin typeface="メイリオ" panose="020B0604030504040204" pitchFamily="50" charset="-128"/>
                <a:ea typeface="メイリオ" panose="020B0604030504040204" pitchFamily="50" charset="-128"/>
              </a:rPr>
              <a:t>元区民</a:t>
            </a:r>
            <a:endParaRPr lang="en-US" altLang="ja-JP" b="1" u="sng" dirty="0" smtClean="0">
              <a:solidFill>
                <a:prstClr val="black"/>
              </a:solidFill>
              <a:latin typeface="メイリオ" panose="020B0604030504040204" pitchFamily="50" charset="-128"/>
              <a:ea typeface="メイリオ" panose="020B0604030504040204" pitchFamily="50" charset="-128"/>
            </a:endParaRPr>
          </a:p>
          <a:p>
            <a:pPr algn="ctr"/>
            <a:r>
              <a:rPr lang="ja-JP" altLang="en-US" b="1" u="sng" dirty="0" smtClean="0">
                <a:solidFill>
                  <a:prstClr val="black"/>
                </a:solidFill>
                <a:latin typeface="メイリオ" panose="020B0604030504040204" pitchFamily="50" charset="-128"/>
                <a:ea typeface="メイリオ" panose="020B0604030504040204" pitchFamily="50" charset="-128"/>
              </a:rPr>
              <a:t>元就業就学区民</a:t>
            </a:r>
            <a:endParaRPr lang="en-US" altLang="ja-JP" b="1" u="sng" dirty="0" smtClean="0">
              <a:solidFill>
                <a:prstClr val="black"/>
              </a:solidFill>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2063470" y="6218914"/>
            <a:ext cx="1174361" cy="338554"/>
          </a:xfrm>
          <a:prstGeom prst="rect">
            <a:avLst/>
          </a:prstGeom>
          <a:noFill/>
        </p:spPr>
        <p:txBody>
          <a:bodyPr wrap="square" rtlCol="0">
            <a:spAutoFit/>
          </a:bodyPr>
          <a:lstStyle/>
          <a:p>
            <a:r>
              <a:rPr lang="ja-JP" altLang="en-US" sz="1600" dirty="0" smtClean="0">
                <a:solidFill>
                  <a:prstClr val="black"/>
                </a:solidFill>
                <a:latin typeface="メイリオ" panose="020B0604030504040204" pitchFamily="50" charset="-128"/>
                <a:ea typeface="メイリオ" panose="020B0604030504040204" pitchFamily="50" charset="-128"/>
              </a:rPr>
              <a:t>物産品</a:t>
            </a:r>
            <a:endParaRPr lang="ja-JP" altLang="en-US" sz="1600" dirty="0">
              <a:solidFill>
                <a:prstClr val="black"/>
              </a:solidFill>
              <a:latin typeface="メイリオ" panose="020B0604030504040204" pitchFamily="50" charset="-128"/>
              <a:ea typeface="メイリオ" panose="020B0604030504040204" pitchFamily="50" charset="-128"/>
            </a:endParaRPr>
          </a:p>
        </p:txBody>
      </p:sp>
      <p:sp>
        <p:nvSpPr>
          <p:cNvPr id="33" name="テキスト ボックス 32"/>
          <p:cNvSpPr txBox="1"/>
          <p:nvPr/>
        </p:nvSpPr>
        <p:spPr>
          <a:xfrm>
            <a:off x="3836695" y="5510956"/>
            <a:ext cx="1603590" cy="276999"/>
          </a:xfrm>
          <a:prstGeom prst="rect">
            <a:avLst/>
          </a:prstGeom>
          <a:noFill/>
        </p:spPr>
        <p:txBody>
          <a:bodyPr wrap="squar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インターネット上の</a:t>
            </a:r>
            <a:endParaRPr lang="ja-JP" altLang="en-US" sz="1200" dirty="0">
              <a:solidFill>
                <a:prstClr val="black"/>
              </a:solidFill>
              <a:latin typeface="メイリオ" panose="020B0604030504040204" pitchFamily="50" charset="-128"/>
              <a:ea typeface="メイリオ" panose="020B0604030504040204" pitchFamily="50" charset="-128"/>
            </a:endParaRPr>
          </a:p>
        </p:txBody>
      </p:sp>
      <p:pic>
        <p:nvPicPr>
          <p:cNvPr id="34" name="図 3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11289" y="4510329"/>
            <a:ext cx="1196015" cy="950832"/>
          </a:xfrm>
          <a:prstGeom prst="rect">
            <a:avLst/>
          </a:prstGeom>
        </p:spPr>
      </p:pic>
      <p:sp>
        <p:nvSpPr>
          <p:cNvPr id="14" name="角丸四角形 13"/>
          <p:cNvSpPr/>
          <p:nvPr/>
        </p:nvSpPr>
        <p:spPr>
          <a:xfrm>
            <a:off x="64457" y="5082842"/>
            <a:ext cx="1024279" cy="758828"/>
          </a:xfrm>
          <a:prstGeom prst="roundRect">
            <a:avLst>
              <a:gd name="adj" fmla="val 1940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u="sng" dirty="0" smtClean="0">
                <a:solidFill>
                  <a:prstClr val="black"/>
                </a:solidFill>
                <a:latin typeface="メイリオ" panose="020B0604030504040204" pitchFamily="50" charset="-128"/>
                <a:ea typeface="メイリオ" panose="020B0604030504040204" pitchFamily="50" charset="-128"/>
              </a:rPr>
              <a:t>高山市</a:t>
            </a:r>
            <a:endParaRPr lang="ja-JP" altLang="en-US" u="sng" dirty="0">
              <a:solidFill>
                <a:prstClr val="black"/>
              </a:solidFill>
              <a:latin typeface="メイリオ" panose="020B0604030504040204" pitchFamily="50" charset="-128"/>
              <a:ea typeface="メイリオ" panose="020B0604030504040204" pitchFamily="50" charset="-128"/>
            </a:endParaRPr>
          </a:p>
        </p:txBody>
      </p:sp>
      <p:sp>
        <p:nvSpPr>
          <p:cNvPr id="18" name="角丸四角形 17"/>
          <p:cNvSpPr/>
          <p:nvPr/>
        </p:nvSpPr>
        <p:spPr>
          <a:xfrm>
            <a:off x="1302589" y="5092474"/>
            <a:ext cx="1001821" cy="7491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u="sng" dirty="0" smtClean="0">
                <a:solidFill>
                  <a:prstClr val="black"/>
                </a:solidFill>
                <a:latin typeface="メイリオ" panose="020B0604030504040204" pitchFamily="50" charset="-128"/>
                <a:ea typeface="メイリオ" panose="020B0604030504040204" pitchFamily="50" charset="-128"/>
              </a:rPr>
              <a:t>嬬恋村</a:t>
            </a:r>
            <a:endParaRPr lang="en-US" altLang="ja-JP" u="sng" dirty="0" smtClean="0">
              <a:solidFill>
                <a:prstClr val="black"/>
              </a:solidFill>
              <a:latin typeface="メイリオ" panose="020B0604030504040204" pitchFamily="50" charset="-128"/>
              <a:ea typeface="メイリオ" panose="020B0604030504040204" pitchFamily="50" charset="-128"/>
            </a:endParaRPr>
          </a:p>
        </p:txBody>
      </p:sp>
      <p:sp>
        <p:nvSpPr>
          <p:cNvPr id="35" name="角丸四角形 34"/>
          <p:cNvSpPr/>
          <p:nvPr/>
        </p:nvSpPr>
        <p:spPr>
          <a:xfrm>
            <a:off x="387789" y="102405"/>
            <a:ext cx="8338476" cy="697244"/>
          </a:xfrm>
          <a:prstGeom prst="roundRect">
            <a:avLst/>
          </a:prstGeom>
          <a:solidFill>
            <a:schemeClr val="tx2"/>
          </a:solidFill>
          <a:ln w="25400" cap="flat" cmpd="sng" algn="ctr">
            <a:solidFill>
              <a:schemeClr val="tx2"/>
            </a:solidFill>
            <a:prstDash val="solid"/>
          </a:ln>
          <a:effectLst/>
        </p:spPr>
        <p:txBody>
          <a:bodyPr rtlCol="0" anchor="ctr"/>
          <a:lstStyle/>
          <a:p>
            <a:pPr algn="ctr">
              <a:defRPr/>
            </a:pPr>
            <a:r>
              <a:rPr kumimoji="0" lang="ja-JP" altLang="en-US" sz="3600"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ちよだ森づくりプロジェクト</a:t>
            </a:r>
          </a:p>
        </p:txBody>
      </p:sp>
      <p:sp>
        <p:nvSpPr>
          <p:cNvPr id="37" name="テキスト ボックス 36"/>
          <p:cNvSpPr txBox="1"/>
          <p:nvPr/>
        </p:nvSpPr>
        <p:spPr>
          <a:xfrm>
            <a:off x="5471878" y="5412919"/>
            <a:ext cx="1601219" cy="861774"/>
          </a:xfrm>
          <a:prstGeom prst="rect">
            <a:avLst/>
          </a:prstGeom>
          <a:noFill/>
        </p:spPr>
        <p:txBody>
          <a:bodyPr wrap="square" rtlCol="0">
            <a:spAutoFit/>
          </a:bodyPr>
          <a:lstStyle/>
          <a:p>
            <a:pPr algn="ctr"/>
            <a:r>
              <a:rPr lang="ja-JP" altLang="en-US" sz="1600" dirty="0" smtClean="0">
                <a:solidFill>
                  <a:prstClr val="black"/>
                </a:solidFill>
                <a:latin typeface="メイリオ" panose="020B0604030504040204" pitchFamily="50" charset="-128"/>
                <a:ea typeface="メイリオ" panose="020B0604030504040204" pitchFamily="50" charset="-128"/>
              </a:rPr>
              <a:t>高山市または</a:t>
            </a:r>
            <a:endParaRPr lang="en-US" altLang="ja-JP" sz="1600" dirty="0" smtClean="0">
              <a:solidFill>
                <a:prstClr val="black"/>
              </a:solidFill>
              <a:latin typeface="メイリオ" panose="020B0604030504040204" pitchFamily="50" charset="-128"/>
              <a:ea typeface="メイリオ" panose="020B0604030504040204" pitchFamily="50" charset="-128"/>
            </a:endParaRPr>
          </a:p>
          <a:p>
            <a:pPr algn="ctr"/>
            <a:r>
              <a:rPr lang="ja-JP" altLang="en-US" sz="1600" dirty="0" smtClean="0">
                <a:solidFill>
                  <a:prstClr val="black"/>
                </a:solidFill>
                <a:latin typeface="メイリオ" panose="020B0604030504040204" pitchFamily="50" charset="-128"/>
                <a:ea typeface="メイリオ" panose="020B0604030504040204" pitchFamily="50" charset="-128"/>
              </a:rPr>
              <a:t>嬬恋村の</a:t>
            </a:r>
            <a:endParaRPr lang="en-US" altLang="ja-JP" sz="1600" dirty="0" smtClean="0">
              <a:solidFill>
                <a:prstClr val="black"/>
              </a:solidFill>
              <a:latin typeface="メイリオ" panose="020B0604030504040204" pitchFamily="50" charset="-128"/>
              <a:ea typeface="メイリオ" panose="020B0604030504040204" pitchFamily="50" charset="-128"/>
            </a:endParaRPr>
          </a:p>
          <a:p>
            <a:pPr algn="ctr"/>
            <a:r>
              <a:rPr lang="ja-JP" altLang="en-US" sz="1600" dirty="0" smtClean="0">
                <a:solidFill>
                  <a:prstClr val="black"/>
                </a:solidFill>
                <a:latin typeface="メイリオ" panose="020B0604030504040204" pitchFamily="50" charset="-128"/>
                <a:ea typeface="メイリオ" panose="020B0604030504040204" pitchFamily="50" charset="-128"/>
              </a:rPr>
              <a:t>物産品</a:t>
            </a:r>
            <a:endParaRPr lang="ja-JP" altLang="en-US" sz="1600" dirty="0">
              <a:solidFill>
                <a:prstClr val="black"/>
              </a:solidFill>
              <a:latin typeface="メイリオ" panose="020B0604030504040204" pitchFamily="50" charset="-128"/>
              <a:ea typeface="メイリオ" panose="020B0604030504040204" pitchFamily="50" charset="-128"/>
            </a:endParaRPr>
          </a:p>
        </p:txBody>
      </p:sp>
      <p:sp>
        <p:nvSpPr>
          <p:cNvPr id="40" name="円/楕円 39"/>
          <p:cNvSpPr/>
          <p:nvPr/>
        </p:nvSpPr>
        <p:spPr>
          <a:xfrm>
            <a:off x="5584524" y="3891753"/>
            <a:ext cx="1454303" cy="413116"/>
          </a:xfrm>
          <a:prstGeom prst="ellipse">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600" dirty="0" smtClean="0">
                <a:solidFill>
                  <a:prstClr val="black"/>
                </a:solidFill>
                <a:latin typeface="メイリオ" panose="020B0604030504040204" pitchFamily="50" charset="-128"/>
                <a:ea typeface="メイリオ" panose="020B0604030504040204" pitchFamily="50" charset="-128"/>
              </a:rPr>
              <a:t>寄付型</a:t>
            </a:r>
            <a:endParaRPr lang="ja-JP" altLang="en-US" sz="1600" dirty="0">
              <a:solidFill>
                <a:prstClr val="black"/>
              </a:solidFill>
              <a:latin typeface="メイリオ" panose="020B0604030504040204" pitchFamily="50" charset="-128"/>
              <a:ea typeface="メイリオ" panose="020B0604030504040204" pitchFamily="50" charset="-128"/>
            </a:endParaRPr>
          </a:p>
        </p:txBody>
      </p:sp>
      <p:sp>
        <p:nvSpPr>
          <p:cNvPr id="41" name="円/楕円 40"/>
          <p:cNvSpPr/>
          <p:nvPr/>
        </p:nvSpPr>
        <p:spPr>
          <a:xfrm>
            <a:off x="5440286" y="4541893"/>
            <a:ext cx="1757214" cy="510611"/>
          </a:xfrm>
          <a:prstGeom prst="ellipse">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600" dirty="0" smtClean="0">
                <a:solidFill>
                  <a:prstClr val="black"/>
                </a:solidFill>
                <a:latin typeface="メイリオ" panose="020B0604030504040204" pitchFamily="50" charset="-128"/>
                <a:ea typeface="メイリオ" panose="020B0604030504040204" pitchFamily="50" charset="-128"/>
              </a:rPr>
              <a:t>物産提供型</a:t>
            </a:r>
            <a:endParaRPr lang="ja-JP" altLang="en-US" sz="1600" dirty="0">
              <a:solidFill>
                <a:prstClr val="black"/>
              </a:solidFill>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686010" y="3303483"/>
            <a:ext cx="1199483" cy="923330"/>
          </a:xfrm>
          <a:prstGeom prst="rect">
            <a:avLst/>
          </a:prstGeom>
          <a:noFill/>
        </p:spPr>
        <p:txBody>
          <a:bodyPr wrap="square" rtlCol="0">
            <a:spAutoFit/>
          </a:bodyPr>
          <a:lstStyle/>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植林</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森林</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の実施</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角丸四角形 30"/>
          <p:cNvSpPr/>
          <p:nvPr/>
        </p:nvSpPr>
        <p:spPr>
          <a:xfrm>
            <a:off x="576596" y="3238337"/>
            <a:ext cx="1240335" cy="10381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 name="角丸四角形 31"/>
          <p:cNvSpPr/>
          <p:nvPr/>
        </p:nvSpPr>
        <p:spPr>
          <a:xfrm>
            <a:off x="370651" y="2141426"/>
            <a:ext cx="1652225" cy="6001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39" name="テキスト ボックス 38"/>
          <p:cNvSpPr txBox="1"/>
          <p:nvPr/>
        </p:nvSpPr>
        <p:spPr>
          <a:xfrm>
            <a:off x="591928" y="2268825"/>
            <a:ext cx="1304832" cy="400110"/>
          </a:xfrm>
          <a:prstGeom prst="rect">
            <a:avLst/>
          </a:prstGeom>
          <a:noFill/>
        </p:spPr>
        <p:txBody>
          <a:bodyPr wrap="square" rtlCol="0">
            <a:spAutoFit/>
          </a:bodyPr>
          <a:lstStyle/>
          <a:p>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認証機関</a:t>
            </a:r>
            <a:endPar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3" name="直線矢印コネクタ 42"/>
          <p:cNvCxnSpPr>
            <a:stCxn id="32" idx="2"/>
            <a:endCxn id="31" idx="0"/>
          </p:cNvCxnSpPr>
          <p:nvPr/>
        </p:nvCxnSpPr>
        <p:spPr>
          <a:xfrm>
            <a:off x="1196764" y="2741590"/>
            <a:ext cx="0" cy="49674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a:stCxn id="3" idx="3"/>
          </p:cNvCxnSpPr>
          <p:nvPr/>
        </p:nvCxnSpPr>
        <p:spPr>
          <a:xfrm>
            <a:off x="1885493" y="3765148"/>
            <a:ext cx="162839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5505268" y="2741590"/>
            <a:ext cx="14766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H="1">
            <a:off x="5505268" y="3394474"/>
            <a:ext cx="15250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flipV="1">
            <a:off x="5584524" y="6204232"/>
            <a:ext cx="1505479" cy="73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flipH="1">
            <a:off x="2304410" y="5391994"/>
            <a:ext cx="1140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flipV="1">
            <a:off x="576596" y="6126436"/>
            <a:ext cx="2862281" cy="65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a:endCxn id="14" idx="2"/>
          </p:cNvCxnSpPr>
          <p:nvPr/>
        </p:nvCxnSpPr>
        <p:spPr>
          <a:xfrm flipV="1">
            <a:off x="576597" y="5841670"/>
            <a:ext cx="0" cy="2913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a:stCxn id="14" idx="0"/>
          </p:cNvCxnSpPr>
          <p:nvPr/>
        </p:nvCxnSpPr>
        <p:spPr>
          <a:xfrm flipV="1">
            <a:off x="576597" y="4447254"/>
            <a:ext cx="15331" cy="635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a:stCxn id="18" idx="0"/>
          </p:cNvCxnSpPr>
          <p:nvPr/>
        </p:nvCxnSpPr>
        <p:spPr>
          <a:xfrm flipH="1" flipV="1">
            <a:off x="1803499" y="4447254"/>
            <a:ext cx="1" cy="6452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576596" y="4447254"/>
            <a:ext cx="124033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a:endCxn id="31" idx="2"/>
          </p:cNvCxnSpPr>
          <p:nvPr/>
        </p:nvCxnSpPr>
        <p:spPr>
          <a:xfrm flipV="1">
            <a:off x="1196764" y="4276497"/>
            <a:ext cx="0" cy="17075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a:stCxn id="18" idx="2"/>
          </p:cNvCxnSpPr>
          <p:nvPr/>
        </p:nvCxnSpPr>
        <p:spPr>
          <a:xfrm flipH="1">
            <a:off x="1803499" y="5841670"/>
            <a:ext cx="1" cy="2913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1244344" y="2820568"/>
            <a:ext cx="1838965" cy="338554"/>
          </a:xfrm>
          <a:prstGeom prst="rect">
            <a:avLst/>
          </a:prstGeom>
          <a:noFill/>
        </p:spPr>
        <p:txBody>
          <a:bodyPr wrap="none" rtlCol="0">
            <a:spAutoFit/>
          </a:bodyPr>
          <a:lstStyle/>
          <a:p>
            <a:r>
              <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吸収量の認証</a:t>
            </a:r>
            <a:endPar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テキスト ボックス 76"/>
          <p:cNvSpPr txBox="1"/>
          <p:nvPr/>
        </p:nvSpPr>
        <p:spPr>
          <a:xfrm>
            <a:off x="1777811" y="3848392"/>
            <a:ext cx="1838965" cy="338554"/>
          </a:xfrm>
          <a:prstGeom prst="rect">
            <a:avLst/>
          </a:prstGeom>
          <a:noFill/>
        </p:spPr>
        <p:txBody>
          <a:bodyPr wrap="none" rtlCol="0">
            <a:spAutoFit/>
          </a:bodyPr>
          <a:lstStyle/>
          <a:p>
            <a:r>
              <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吸収量を提供</a:t>
            </a:r>
            <a:endPar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5" name="Picture 7" descr="http://3.bp.blogspot.com/-nct-GK6ma7E/USNoTT_JY6I/AAAAAAAANUQ/UOtMVivxkZU/s1600/money_satsutaba.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52412" y="3703445"/>
            <a:ext cx="1330857" cy="840874"/>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http://2.bp.blogspot.com/-oKFugkbM_R4/USNoP_8hZvI/AAAAAAAANTQ/RwO4w9_83TQ/s1600/money_10000.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197500" y="3384976"/>
            <a:ext cx="1076226" cy="50677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29486" y="6126436"/>
            <a:ext cx="829715" cy="65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テキスト ボックス 26"/>
          <p:cNvSpPr txBox="1"/>
          <p:nvPr/>
        </p:nvSpPr>
        <p:spPr>
          <a:xfrm>
            <a:off x="994255" y="6588246"/>
            <a:ext cx="2585670" cy="307777"/>
          </a:xfrm>
          <a:prstGeom prst="rect">
            <a:avLst/>
          </a:prstGeom>
          <a:noFill/>
        </p:spPr>
        <p:txBody>
          <a:bodyPr wrap="square" rtlCol="0">
            <a:spAutoFit/>
          </a:bodyPr>
          <a:lstStyle/>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例）嬬恋村産キャベツ</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角丸四角形 3"/>
          <p:cNvSpPr/>
          <p:nvPr/>
        </p:nvSpPr>
        <p:spPr>
          <a:xfrm>
            <a:off x="597895" y="3255580"/>
            <a:ext cx="1211571" cy="1001386"/>
          </a:xfrm>
          <a:prstGeom prst="round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9" name="角丸四角形 8"/>
          <p:cNvSpPr/>
          <p:nvPr/>
        </p:nvSpPr>
        <p:spPr>
          <a:xfrm>
            <a:off x="1726696" y="885824"/>
            <a:ext cx="5957801" cy="950027"/>
          </a:xfrm>
          <a:prstGeom prst="roundRect">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高山市とのカーボン・オフセットの拡大</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嬬恋村と新規のカーボン・オフセットを</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始めるために資金を集めたい！</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7060577" y="1647592"/>
            <a:ext cx="1856490" cy="3765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latin typeface="メイリオ" panose="020B0604030504040204" pitchFamily="50" charset="-128"/>
                <a:ea typeface="メイリオ" panose="020B0604030504040204" pitchFamily="50" charset="-128"/>
              </a:rPr>
              <a:t>資金提供側</a:t>
            </a:r>
            <a:endParaRPr lang="ja-JP" altLang="en-US" dirty="0">
              <a:solidFill>
                <a:prstClr val="black"/>
              </a:solidFill>
              <a:latin typeface="メイリオ" panose="020B0604030504040204" pitchFamily="50" charset="-128"/>
              <a:ea typeface="メイリオ" panose="020B0604030504040204" pitchFamily="50" charset="-128"/>
            </a:endParaRPr>
          </a:p>
        </p:txBody>
      </p:sp>
      <p:sp>
        <p:nvSpPr>
          <p:cNvPr id="6" name="正方形/長方形 5"/>
          <p:cNvSpPr/>
          <p:nvPr/>
        </p:nvSpPr>
        <p:spPr>
          <a:xfrm>
            <a:off x="181737" y="1632988"/>
            <a:ext cx="1739723" cy="3899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prstClr val="black"/>
                </a:solidFill>
                <a:latin typeface="メイリオ" panose="020B0604030504040204" pitchFamily="50" charset="-128"/>
                <a:ea typeface="メイリオ" panose="020B0604030504040204" pitchFamily="50" charset="-128"/>
              </a:rPr>
              <a:t>資金調達側</a:t>
            </a:r>
            <a:endParaRPr lang="ja-JP" altLang="en-US" dirty="0">
              <a:solidFill>
                <a:prstClr val="black"/>
              </a:solidFill>
              <a:latin typeface="メイリオ" panose="020B0604030504040204" pitchFamily="50" charset="-128"/>
              <a:ea typeface="メイリオ" panose="020B0604030504040204" pitchFamily="50" charset="-128"/>
            </a:endParaRPr>
          </a:p>
        </p:txBody>
      </p:sp>
      <p:pic>
        <p:nvPicPr>
          <p:cNvPr id="38" name="図 37"/>
          <p:cNvPicPr>
            <a:picLocks noChangeAspect="1"/>
          </p:cNvPicPr>
          <p:nvPr/>
        </p:nvPicPr>
        <p:blipFill>
          <a:blip r:embed="rId10" cstate="email"/>
          <a:stretch>
            <a:fillRect/>
          </a:stretch>
        </p:blipFill>
        <p:spPr>
          <a:xfrm>
            <a:off x="-25589" y="3793571"/>
            <a:ext cx="1019844" cy="916793"/>
          </a:xfrm>
          <a:prstGeom prst="rect">
            <a:avLst/>
          </a:prstGeom>
        </p:spPr>
      </p:pic>
    </p:spTree>
    <p:extLst>
      <p:ext uri="{BB962C8B-B14F-4D97-AF65-F5344CB8AC3E}">
        <p14:creationId xmlns:p14="http://schemas.microsoft.com/office/powerpoint/2010/main" val="37366337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animEffect transition="in" filter="fade">
                                      <p:cBhvr>
                                        <p:cTn id="7" dur="500"/>
                                        <p:tgtEl>
                                          <p:spTgt spid="20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3.05556E-6 -4.07407E-6 L -0.34861 0.06852 " pathEditMode="relative" rAng="0" ptsTypes="AA">
                                      <p:cBhvr>
                                        <p:cTn id="14" dur="1000" fill="hold"/>
                                        <p:tgtEl>
                                          <p:spTgt spid="2057"/>
                                        </p:tgtEl>
                                        <p:attrNameLst>
                                          <p:attrName>ppt_x</p:attrName>
                                          <p:attrName>ppt_y</p:attrName>
                                        </p:attrNameLst>
                                      </p:cBhvr>
                                      <p:rCtr x="-17431" y="3426"/>
                                    </p:animMotion>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2057"/>
                                        </p:tgtEl>
                                      </p:cBhvr>
                                    </p:animEffect>
                                    <p:set>
                                      <p:cBhvr>
                                        <p:cTn id="19" dur="1" fill="hold">
                                          <p:stCondLst>
                                            <p:cond delay="499"/>
                                          </p:stCondLst>
                                        </p:cTn>
                                        <p:tgtEl>
                                          <p:spTgt spid="2057"/>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055"/>
                                        </p:tgtEl>
                                        <p:attrNameLst>
                                          <p:attrName>style.visibility</p:attrName>
                                        </p:attrNameLst>
                                      </p:cBhvr>
                                      <p:to>
                                        <p:strVal val="visible"/>
                                      </p:to>
                                    </p:set>
                                    <p:animEffect transition="in" filter="fade">
                                      <p:cBhvr>
                                        <p:cTn id="23" dur="500"/>
                                        <p:tgtEl>
                                          <p:spTgt spid="205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35" presetClass="path" presetSubtype="0" accel="50000" decel="50000" fill="hold" nodeType="clickEffect">
                                  <p:stCondLst>
                                    <p:cond delay="0"/>
                                  </p:stCondLst>
                                  <p:childTnLst>
                                    <p:animMotion origin="layout" path="M 0.0033 -0.00255 L -0.35695 0.12314 " pathEditMode="relative" rAng="0" ptsTypes="AA">
                                      <p:cBhvr>
                                        <p:cTn id="30" dur="1000" fill="hold"/>
                                        <p:tgtEl>
                                          <p:spTgt spid="2055"/>
                                        </p:tgtEl>
                                        <p:attrNameLst>
                                          <p:attrName>ppt_x</p:attrName>
                                          <p:attrName>ppt_y</p:attrName>
                                        </p:attrNameLst>
                                      </p:cBhvr>
                                      <p:rCtr x="-18021" y="6273"/>
                                    </p:animMotion>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2055"/>
                                        </p:tgtEl>
                                      </p:cBhvr>
                                    </p:animEffect>
                                    <p:set>
                                      <p:cBhvr>
                                        <p:cTn id="35" dur="1" fill="hold">
                                          <p:stCondLst>
                                            <p:cond delay="499"/>
                                          </p:stCondLst>
                                        </p:cTn>
                                        <p:tgtEl>
                                          <p:spTgt spid="2055"/>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500"/>
                                        <p:tgtEl>
                                          <p:spTgt spid="76"/>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7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058"/>
                                        </p:tgtEl>
                                        <p:attrNameLst>
                                          <p:attrName>style.visibility</p:attrName>
                                        </p:attrNameLst>
                                      </p:cBhvr>
                                      <p:to>
                                        <p:strVal val="visible"/>
                                      </p:to>
                                    </p:set>
                                    <p:animEffect transition="in" filter="fade">
                                      <p:cBhvr>
                                        <p:cTn id="57" dur="500"/>
                                        <p:tgtEl>
                                          <p:spTgt spid="205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63" presetClass="path" presetSubtype="0" accel="50000" decel="50000" fill="hold" nodeType="clickEffect">
                                  <p:stCondLst>
                                    <p:cond delay="0"/>
                                  </p:stCondLst>
                                  <p:childTnLst>
                                    <p:animMotion origin="layout" path="M -1.11111E-6 -3.7037E-6 L 0.325 0.00208 " pathEditMode="relative" rAng="0" ptsTypes="AA">
                                      <p:cBhvr>
                                        <p:cTn id="67" dur="2000" fill="hold"/>
                                        <p:tgtEl>
                                          <p:spTgt spid="2058"/>
                                        </p:tgtEl>
                                        <p:attrNameLst>
                                          <p:attrName>ppt_x</p:attrName>
                                          <p:attrName>ppt_y</p:attrName>
                                        </p:attrNameLst>
                                      </p:cBhvr>
                                      <p:rCtr x="16406" y="139"/>
                                    </p:animMotion>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childTnLst>
                                </p:cTn>
                              </p:par>
                              <p:par>
                                <p:cTn id="72" presetID="63" presetClass="path" presetSubtype="0" accel="50000" decel="50000" fill="hold" nodeType="withEffect">
                                  <p:stCondLst>
                                    <p:cond delay="0"/>
                                  </p:stCondLst>
                                  <p:childTnLst>
                                    <p:animMotion origin="layout" path="M 0.325 0.00209 L 0.67344 -0.0037 " pathEditMode="relative" rAng="0" ptsTypes="AA">
                                      <p:cBhvr>
                                        <p:cTn id="73" dur="2000" fill="hold"/>
                                        <p:tgtEl>
                                          <p:spTgt spid="2058"/>
                                        </p:tgtEl>
                                        <p:attrNameLst>
                                          <p:attrName>ppt_x</p:attrName>
                                          <p:attrName>ppt_y</p:attrName>
                                        </p:attrNameLst>
                                      </p:cBhvr>
                                      <p:rCtr x="17413" y="-301"/>
                                    </p:animMotion>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30" grpId="0"/>
      <p:bldP spid="37" grpId="0"/>
      <p:bldP spid="40" grpId="0" animBg="1"/>
      <p:bldP spid="41" grpId="0" animBg="1"/>
      <p:bldP spid="76" grpId="0"/>
      <p:bldP spid="77" grpId="0"/>
      <p:bldP spid="27" grpId="0"/>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AppData\Local\Microsoft\Windows\Temporary Internet Files\Content.IE5\A5J0UKM6\IMG_171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109182"/>
            <a:ext cx="9144000" cy="6967182"/>
          </a:xfrm>
          <a:prstGeom prst="rect">
            <a:avLst/>
          </a:prstGeom>
          <a:noFill/>
          <a:extLst>
            <a:ext uri="{909E8E84-426E-40DD-AFC4-6F175D3DCCD1}">
              <a14:hiddenFill xmlns:a14="http://schemas.microsoft.com/office/drawing/2010/main">
                <a:solidFill>
                  <a:srgbClr val="FFFFFF"/>
                </a:solidFill>
              </a14:hiddenFill>
            </a:ext>
          </a:extLst>
        </p:spPr>
      </p:pic>
      <p:sp>
        <p:nvSpPr>
          <p:cNvPr id="11" name="角丸四角形 10"/>
          <p:cNvSpPr/>
          <p:nvPr/>
        </p:nvSpPr>
        <p:spPr>
          <a:xfrm>
            <a:off x="290619" y="343341"/>
            <a:ext cx="8634413" cy="792088"/>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どのような人から資金を集めるか</a:t>
            </a:r>
            <a:endParaRPr lang="ja-JP" altLang="en-US"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0" y="1443766"/>
            <a:ext cx="9144000" cy="1384995"/>
          </a:xfrm>
          <a:prstGeom prst="rect">
            <a:avLst/>
          </a:prstGeom>
          <a:solidFill>
            <a:schemeClr val="bg1">
              <a:alpha val="33000"/>
            </a:schemeClr>
          </a:solidFill>
        </p:spPr>
        <p:txBody>
          <a:bodyPr wrap="square" rtlCol="0">
            <a:spAutoFit/>
          </a:bodyPr>
          <a:lstStyle/>
          <a:p>
            <a:pPr algn="ct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千代田区民、就業・就学区民、区内企業をはじめ、</a:t>
            </a:r>
            <a:endPar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元区民、元就業・就学区民、</a:t>
            </a:r>
            <a:endPar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千代田区を応援してくれる方全てを対象</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とする。</a:t>
            </a:r>
            <a:endPar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611381" y="3259928"/>
            <a:ext cx="7992888" cy="1938992"/>
          </a:xfrm>
          <a:prstGeom prst="rect">
            <a:avLst/>
          </a:prstGeom>
          <a:solidFill>
            <a:schemeClr val="bg1">
              <a:alpha val="71000"/>
            </a:schemeClr>
          </a:solidFill>
        </p:spPr>
        <p:txBody>
          <a:bodyPr wrap="square" rtlCol="0">
            <a:spAutoFit/>
          </a:bodyPr>
          <a:lstStyle/>
          <a:p>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受け付け場所</a:t>
            </a:r>
            <a:endParaRPr lang="en-US" altLang="ja-JP"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仮称</a:t>
            </a:r>
            <a:r>
              <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ちよだエコセンターのホームページ</a:t>
            </a:r>
            <a:endParaRPr lang="en-US" altLang="ja-JP"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仮称</a:t>
            </a:r>
            <a:r>
              <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ちよだエコセンター施設内</a:t>
            </a:r>
            <a:endPar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神田祭などの区内のイベント、</a:t>
            </a:r>
            <a:endParaRPr lang="en-US" altLang="ja-JP"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小中学校の同窓会の場</a:t>
            </a: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など</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利用する</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0" y="5513696"/>
            <a:ext cx="9144000" cy="134430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カーボン・</a:t>
            </a:r>
            <a:r>
              <a:rPr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オフセット事業に投資した人に、</a:t>
            </a:r>
            <a:endParaRPr lang="ja-JP" altLang="en-US"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千代田区の温暖化対策に貢献しているという意識が生まれる。</a:t>
            </a:r>
          </a:p>
          <a:p>
            <a:pPr algn="ctr"/>
            <a:r>
              <a:rPr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同時にカーボン</a:t>
            </a:r>
            <a:r>
              <a:rPr lang="ja-JP" altLang="en-US"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・オフセットに対する</a:t>
            </a:r>
            <a:r>
              <a:rPr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理解が得られる。</a:t>
            </a:r>
            <a:endParaRPr lang="ja-JP" altLang="en-US"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47207023"/>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59307" y="1859190"/>
            <a:ext cx="9526137" cy="1518532"/>
          </a:xfrm>
          <a:prstGeom prst="rect">
            <a:avLst/>
          </a:prstGeom>
          <a:solidFill>
            <a:schemeClr val="accent5">
              <a:lumMod val="20000"/>
              <a:lumOff val="8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①指定管理者制度の</a:t>
            </a:r>
            <a:r>
              <a:rPr lang="ja-JP" altLang="en-US"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採用</a:t>
            </a:r>
          </a:p>
        </p:txBody>
      </p:sp>
      <p:sp>
        <p:nvSpPr>
          <p:cNvPr id="13" name="角丸四角形 12"/>
          <p:cNvSpPr/>
          <p:nvPr/>
        </p:nvSpPr>
        <p:spPr>
          <a:xfrm>
            <a:off x="186989" y="245131"/>
            <a:ext cx="8734568" cy="138178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私たちが</a:t>
            </a:r>
            <a:r>
              <a:rPr lang="ja-JP" altLang="en-US"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考える</a:t>
            </a:r>
            <a:r>
              <a:rPr lang="en-US" altLang="ja-JP"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仮称</a:t>
            </a:r>
            <a:r>
              <a:rPr lang="en-US" altLang="ja-JP"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ちよだエコセンターに</a:t>
            </a:r>
            <a:endParaRPr lang="en-US" altLang="ja-JP"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適した運営形態と事業内容の提案</a:t>
            </a:r>
            <a:endParaRPr lang="ja-JP" altLang="en-US"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136478" y="5294124"/>
            <a:ext cx="9403308" cy="1518461"/>
          </a:xfrm>
          <a:prstGeom prst="rect">
            <a:avLst/>
          </a:prstGeom>
          <a:solidFill>
            <a:schemeClr val="accent5">
              <a:lumMod val="20000"/>
              <a:lumOff val="8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③省エネ型</a:t>
            </a:r>
            <a:r>
              <a:rPr lang="ja-JP" altLang="en-US"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ワークスタイル</a:t>
            </a:r>
            <a:r>
              <a:rPr lang="ja-JP" altLang="en-US"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の推奨と普及</a:t>
            </a:r>
            <a:endParaRPr lang="ja-JP" altLang="en-US"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46</a:t>
            </a:fld>
            <a:endParaRPr lang="ja-JP" altLang="en-US" dirty="0">
              <a:solidFill>
                <a:prstClr val="black">
                  <a:tint val="75000"/>
                </a:prstClr>
              </a:solidFill>
            </a:endParaRPr>
          </a:p>
        </p:txBody>
      </p:sp>
      <p:sp>
        <p:nvSpPr>
          <p:cNvPr id="17" name="正方形/長方形 16"/>
          <p:cNvSpPr/>
          <p:nvPr/>
        </p:nvSpPr>
        <p:spPr>
          <a:xfrm>
            <a:off x="-136478" y="3577086"/>
            <a:ext cx="9403308" cy="1518532"/>
          </a:xfrm>
          <a:prstGeom prst="rect">
            <a:avLst/>
          </a:prstGeom>
          <a:solidFill>
            <a:schemeClr val="accent5">
              <a:lumMod val="20000"/>
              <a:lumOff val="8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②千代田</a:t>
            </a:r>
            <a:r>
              <a:rPr lang="ja-JP" altLang="en-US"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区内・区外での</a:t>
            </a:r>
            <a:endParaRPr lang="en-US" altLang="ja-JP"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カーボン・オフセット</a:t>
            </a:r>
            <a:r>
              <a:rPr lang="ja-JP" altLang="en-US"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事業の推進</a:t>
            </a:r>
            <a:endParaRPr lang="ja-JP" altLang="en-US"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803663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540519" y="140306"/>
            <a:ext cx="8353390" cy="744634"/>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千代田区</a:t>
            </a:r>
            <a:r>
              <a:rPr lang="ja-JP" altLang="en-US" sz="36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の特徴①</a:t>
            </a:r>
            <a:endParaRPr lang="ja-JP" altLang="en-US" sz="36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540519" y="1986422"/>
            <a:ext cx="3422732" cy="2739211"/>
          </a:xfrm>
          <a:prstGeom prst="rect">
            <a:avLst/>
          </a:prstGeom>
          <a:noFill/>
        </p:spPr>
        <p:txBody>
          <a:bodyPr wrap="none" rtlCol="0">
            <a:spAutoFit/>
          </a:bodyPr>
          <a:lstStyle/>
          <a:p>
            <a:endParaRPr lang="en-US" altLang="ja-JP"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昼間人口：</a:t>
            </a:r>
            <a:r>
              <a:rPr lang="en-US" altLang="ja-JP" sz="28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80</a:t>
            </a:r>
            <a:r>
              <a:rPr lang="ja-JP" altLang="en-US" sz="28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万人</a:t>
            </a:r>
            <a:endParaRPr lang="en-US" altLang="ja-JP" sz="28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b="1" dirty="0">
                <a:solidFill>
                  <a:srgbClr val="4F81B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b="1" u="sng" dirty="0">
                <a:solidFill>
                  <a:srgbClr val="0D920A"/>
                </a:solidFill>
                <a:latin typeface="メイリオ" panose="020B0604030504040204" pitchFamily="50" charset="-128"/>
                <a:ea typeface="メイリオ" panose="020B0604030504040204" pitchFamily="50" charset="-128"/>
                <a:cs typeface="メイリオ" panose="020B0604030504040204" pitchFamily="50" charset="-128"/>
              </a:rPr>
              <a:t>就業区民：</a:t>
            </a:r>
            <a:r>
              <a:rPr lang="en-US" altLang="ja-JP" sz="2800" b="1" u="sng" dirty="0">
                <a:solidFill>
                  <a:srgbClr val="0D920A"/>
                </a:solidFill>
                <a:latin typeface="メイリオ" panose="020B0604030504040204" pitchFamily="50" charset="-128"/>
                <a:ea typeface="メイリオ" panose="020B0604030504040204" pitchFamily="50" charset="-128"/>
                <a:cs typeface="メイリオ" panose="020B0604030504040204" pitchFamily="50" charset="-128"/>
              </a:rPr>
              <a:t>70</a:t>
            </a:r>
            <a:r>
              <a:rPr lang="ja-JP" altLang="en-US" sz="2800" b="1" u="sng" dirty="0">
                <a:solidFill>
                  <a:srgbClr val="0D920A"/>
                </a:solidFill>
                <a:latin typeface="メイリオ" panose="020B0604030504040204" pitchFamily="50" charset="-128"/>
                <a:ea typeface="メイリオ" panose="020B0604030504040204" pitchFamily="50" charset="-128"/>
                <a:cs typeface="メイリオ" panose="020B0604030504040204" pitchFamily="50" charset="-128"/>
              </a:rPr>
              <a:t>万人</a:t>
            </a:r>
            <a:endParaRPr lang="en-US" altLang="ja-JP" sz="2800" b="1" u="sng" dirty="0">
              <a:solidFill>
                <a:srgbClr val="0D920A"/>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就学区民：</a:t>
            </a:r>
            <a:r>
              <a:rPr lang="en-US" altLang="ja-JP"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万人</a:t>
            </a:r>
            <a:endPar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b="1" u="sng" dirty="0" smtClean="0">
                <a:solidFill>
                  <a:srgbClr val="0D920A"/>
                </a:solidFill>
                <a:latin typeface="メイリオ" panose="020B0604030504040204" pitchFamily="50" charset="-128"/>
                <a:ea typeface="メイリオ" panose="020B0604030504040204" pitchFamily="50" charset="-128"/>
                <a:cs typeface="メイリオ" panose="020B0604030504040204" pitchFamily="50" charset="-128"/>
              </a:rPr>
              <a:t>夜間</a:t>
            </a:r>
            <a:r>
              <a:rPr lang="ja-JP" altLang="en-US" sz="2800" b="1" u="sng" dirty="0">
                <a:solidFill>
                  <a:srgbClr val="0D920A"/>
                </a:solidFill>
                <a:latin typeface="メイリオ" panose="020B0604030504040204" pitchFamily="50" charset="-128"/>
                <a:ea typeface="メイリオ" panose="020B0604030504040204" pitchFamily="50" charset="-128"/>
                <a:cs typeface="メイリオ" panose="020B0604030504040204" pitchFamily="50" charset="-128"/>
              </a:rPr>
              <a:t>人口：</a:t>
            </a:r>
            <a:r>
              <a:rPr lang="en-US" altLang="ja-JP" sz="2800" b="1" u="sng" dirty="0">
                <a:solidFill>
                  <a:srgbClr val="0D920A"/>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2800" b="1" u="sng" dirty="0">
                <a:solidFill>
                  <a:srgbClr val="0D920A"/>
                </a:solidFill>
                <a:latin typeface="メイリオ" panose="020B0604030504040204" pitchFamily="50" charset="-128"/>
                <a:ea typeface="メイリオ" panose="020B0604030504040204" pitchFamily="50" charset="-128"/>
                <a:cs typeface="メイリオ" panose="020B0604030504040204" pitchFamily="50" charset="-128"/>
              </a:rPr>
              <a:t>万人</a:t>
            </a:r>
            <a:endParaRPr lang="en-US" altLang="ja-JP" sz="2800" b="1" u="sng" dirty="0">
              <a:solidFill>
                <a:srgbClr val="0D920A"/>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dirty="0">
              <a:solidFill>
                <a:prstClr val="black"/>
              </a:solidFill>
            </a:endParaRPr>
          </a:p>
        </p:txBody>
      </p:sp>
      <p:sp>
        <p:nvSpPr>
          <p:cNvPr id="8" name="正方形/長方形 7"/>
          <p:cNvSpPr/>
          <p:nvPr/>
        </p:nvSpPr>
        <p:spPr>
          <a:xfrm>
            <a:off x="-2" y="1208664"/>
            <a:ext cx="5667699" cy="6414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千代田区は</a:t>
            </a:r>
            <a:r>
              <a:rPr lang="ja-JP" altLang="en-US" sz="2400" b="1" u="sng"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就業区民</a:t>
            </a:r>
            <a:r>
              <a:rPr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が圧倒的に多い</a:t>
            </a:r>
            <a:endParaRPr lang="ja-JP" altLang="en-US"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 name="グラフ 1"/>
          <p:cNvGraphicFramePr/>
          <p:nvPr>
            <p:extLst>
              <p:ext uri="{D42A27DB-BD31-4B8C-83A1-F6EECF244321}">
                <p14:modId xmlns:p14="http://schemas.microsoft.com/office/powerpoint/2010/main" val="994394972"/>
              </p:ext>
            </p:extLst>
          </p:nvPr>
        </p:nvGraphicFramePr>
        <p:xfrm>
          <a:off x="4183260" y="2147627"/>
          <a:ext cx="5360733" cy="3789150"/>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6304019" y="4486573"/>
            <a:ext cx="1415772" cy="830997"/>
          </a:xfrm>
          <a:prstGeom prst="rect">
            <a:avLst/>
          </a:prstGeom>
          <a:noFill/>
        </p:spPr>
        <p:txBody>
          <a:bodyPr wrap="none" rtlCol="0">
            <a:spAutoFit/>
          </a:bodyPr>
          <a:lstStyle/>
          <a:p>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就業区民</a:t>
            </a:r>
            <a:endParaRPr lang="en-US" altLang="ja-JP"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70</a:t>
            </a: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万人</a:t>
            </a:r>
            <a:endPar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6863627" y="1719615"/>
            <a:ext cx="1712328" cy="369332"/>
          </a:xfrm>
          <a:prstGeom prst="rect">
            <a:avLst/>
          </a:prstGeom>
          <a:noFill/>
        </p:spPr>
        <p:txBody>
          <a:bodyPr wrap="none" rtlCol="0">
            <a:spAutoFit/>
          </a:bodyPr>
          <a:lstStyle/>
          <a:p>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夜間人口</a:t>
            </a:r>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万人</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1" name="直線コネクタ 10"/>
          <p:cNvCxnSpPr/>
          <p:nvPr/>
        </p:nvCxnSpPr>
        <p:spPr>
          <a:xfrm flipH="1">
            <a:off x="6657711" y="1850109"/>
            <a:ext cx="136477" cy="477675"/>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0" y="5936777"/>
            <a:ext cx="9144000" cy="92122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63885" y="4656557"/>
            <a:ext cx="4980851" cy="954107"/>
          </a:xfrm>
          <a:prstGeom prst="rect">
            <a:avLst/>
          </a:prstGeom>
          <a:noFill/>
        </p:spPr>
        <p:txBody>
          <a:bodyPr wrap="none" rtlCol="0">
            <a:spAutoFit/>
          </a:bodyPr>
          <a:lstStyle/>
          <a:p>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就業区民は夜間人口の</a:t>
            </a:r>
            <a:r>
              <a:rPr lang="ja-JP" altLang="en-US" sz="28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28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28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倍</a:t>
            </a:r>
            <a:endPar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就業区民人口と夜間人口の比率が千代田区に</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次いで高い中央区でも</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倍にすぎない。</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177421" y="5936777"/>
            <a:ext cx="9321421" cy="1107996"/>
          </a:xfrm>
          <a:prstGeom prst="rect">
            <a:avLst/>
          </a:prstGeom>
          <a:noFill/>
        </p:spPr>
        <p:txBody>
          <a:bodyPr wrap="square" rtlCol="0">
            <a:spAutoFit/>
          </a:bodyPr>
          <a:lstStyle/>
          <a:p>
            <a:pPr lvl="0" algn="ctr"/>
            <a:r>
              <a:rPr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千代田区</a:t>
            </a:r>
            <a:r>
              <a:rPr lang="ja-JP" altLang="en-US"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も就業区民向けの温暖化対策は必要と述べているが、</a:t>
            </a:r>
            <a:endParaRPr lang="en-US" altLang="ja-JP"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lvl="0" algn="ctr"/>
            <a:r>
              <a:rPr lang="ja-JP" altLang="en-US"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まだ充分に行われて</a:t>
            </a:r>
            <a:r>
              <a:rPr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いない</a:t>
            </a:r>
            <a:endParaRPr lang="ja-JP" altLang="en-US"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08654954"/>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48</a:t>
            </a:fld>
            <a:endParaRPr lang="ja-JP" altLang="en-US" dirty="0">
              <a:solidFill>
                <a:prstClr val="black">
                  <a:tint val="75000"/>
                </a:prstClr>
              </a:solidFill>
            </a:endParaRPr>
          </a:p>
        </p:txBody>
      </p:sp>
      <p:pic>
        <p:nvPicPr>
          <p:cNvPr id="5"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69314" y="1433539"/>
            <a:ext cx="2917329" cy="3625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角丸四角形 5"/>
          <p:cNvSpPr/>
          <p:nvPr/>
        </p:nvSpPr>
        <p:spPr>
          <a:xfrm>
            <a:off x="522514" y="118753"/>
            <a:ext cx="8216831" cy="760021"/>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千代田区</a:t>
            </a:r>
            <a:r>
              <a:rPr lang="ja-JP" altLang="en-US" sz="36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36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特徴</a:t>
            </a:r>
            <a:r>
              <a:rPr lang="ja-JP" altLang="en-US" sz="36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②</a:t>
            </a:r>
            <a:endParaRPr lang="ja-JP" altLang="en-US" sz="36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5316613" y="1064207"/>
            <a:ext cx="3422732" cy="369332"/>
          </a:xfrm>
          <a:prstGeom prst="rect">
            <a:avLst/>
          </a:prstGeom>
        </p:spPr>
        <p:txBody>
          <a:bodyPr wrap="none">
            <a:spAutoFit/>
          </a:bodyPr>
          <a:lstStyle/>
          <a:p>
            <a:r>
              <a:rPr lang="ja-JP" altLang="en-US" b="1" dirty="0">
                <a:solidFill>
                  <a:prstClr val="black"/>
                </a:solidFill>
              </a:rPr>
              <a:t>東京</a:t>
            </a:r>
            <a:r>
              <a:rPr lang="en-US" altLang="ja-JP" b="1" dirty="0">
                <a:solidFill>
                  <a:prstClr val="black"/>
                </a:solidFill>
              </a:rPr>
              <a:t>23</a:t>
            </a:r>
            <a:r>
              <a:rPr lang="ja-JP" altLang="en-US" b="1" dirty="0">
                <a:solidFill>
                  <a:prstClr val="black"/>
                </a:solidFill>
              </a:rPr>
              <a:t>区内の事業所数上位</a:t>
            </a:r>
            <a:r>
              <a:rPr lang="en-US" altLang="ja-JP" b="1" dirty="0">
                <a:solidFill>
                  <a:prstClr val="black"/>
                </a:solidFill>
              </a:rPr>
              <a:t>10</a:t>
            </a:r>
            <a:r>
              <a:rPr lang="ja-JP" altLang="en-US" b="1" dirty="0">
                <a:solidFill>
                  <a:prstClr val="black"/>
                </a:solidFill>
              </a:rPr>
              <a:t>区</a:t>
            </a:r>
          </a:p>
        </p:txBody>
      </p:sp>
      <p:sp>
        <p:nvSpPr>
          <p:cNvPr id="8" name="テキスト ボックス 7"/>
          <p:cNvSpPr txBox="1"/>
          <p:nvPr/>
        </p:nvSpPr>
        <p:spPr>
          <a:xfrm>
            <a:off x="308991" y="2312041"/>
            <a:ext cx="4493538" cy="1938992"/>
          </a:xfrm>
          <a:prstGeom prst="rect">
            <a:avLst/>
          </a:prstGeom>
          <a:noFill/>
        </p:spPr>
        <p:txBody>
          <a:bodyPr wrap="none" rtlCol="0">
            <a:spAutoFit/>
          </a:bodyPr>
          <a:lstStyle/>
          <a:p>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千代田区は東京</a:t>
            </a:r>
            <a:r>
              <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23</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区内で</a:t>
            </a:r>
            <a:endPar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事業所数が</a:t>
            </a:r>
            <a:r>
              <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番目に多い。</a:t>
            </a:r>
            <a:endPar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また事業所のうちサービス業が</a:t>
            </a:r>
          </a:p>
          <a:p>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ほとんどである。</a:t>
            </a:r>
            <a:endPar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223921" y="4695349"/>
            <a:ext cx="6632813"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区内にオフィスビルが多く、</a:t>
            </a:r>
            <a:endPar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オフィスビルで働く人</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が圧倒的に多い</a:t>
            </a:r>
            <a:endPar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0" y="5759532"/>
            <a:ext cx="9144000" cy="10984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オフィスビルで働く人への温暖化対策が必要ではないだろうか？</a:t>
            </a:r>
          </a:p>
        </p:txBody>
      </p:sp>
      <p:sp>
        <p:nvSpPr>
          <p:cNvPr id="11" name="正方形/長方形 10"/>
          <p:cNvSpPr/>
          <p:nvPr/>
        </p:nvSpPr>
        <p:spPr>
          <a:xfrm>
            <a:off x="0" y="1248873"/>
            <a:ext cx="4768549" cy="64144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事業所数が多い</a:t>
            </a:r>
            <a:endPar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278854188"/>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AppData\Local\Microsoft\Windows\Temporary Internet Files\Content.IE5\A5J0UKM6\IMG_171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109182"/>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角丸四角形 7"/>
          <p:cNvSpPr/>
          <p:nvPr/>
        </p:nvSpPr>
        <p:spPr>
          <a:xfrm>
            <a:off x="259307" y="177421"/>
            <a:ext cx="8625385" cy="116006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オフィスビルで働く人た</a:t>
            </a:r>
            <a:r>
              <a:rPr lang="ja-JP" altLang="en-US"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ち</a:t>
            </a:r>
            <a:r>
              <a:rPr lang="ja-JP" altLang="en-US"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に</a:t>
            </a:r>
            <a:endParaRPr lang="en-US" altLang="ja-JP"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6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省エネ型ワークスタイル</a:t>
            </a:r>
            <a:r>
              <a:rPr lang="ja-JP" altLang="en-US"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を推奨したい！</a:t>
            </a:r>
            <a:endParaRPr lang="ja-JP" altLang="en-US"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0" y="1680781"/>
            <a:ext cx="9144001" cy="1621795"/>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409434" y="1881496"/>
            <a:ext cx="8475258" cy="1323439"/>
          </a:xfrm>
          <a:prstGeom prst="rect">
            <a:avLst/>
          </a:prstGeom>
          <a:noFill/>
        </p:spPr>
        <p:txBody>
          <a:bodyPr wrap="square" rtlCol="0">
            <a:spAutoFit/>
          </a:bodyPr>
          <a:lstStyle/>
          <a:p>
            <a:r>
              <a:rPr lang="ja-JP" altLang="en-US" sz="4000" dirty="0" smtClean="0">
                <a:latin typeface="メイリオ" panose="020B0604030504040204" pitchFamily="50" charset="-128"/>
                <a:ea typeface="メイリオ" panose="020B0604030504040204" pitchFamily="50" charset="-128"/>
                <a:cs typeface="メイリオ" panose="020B0604030504040204" pitchFamily="50" charset="-128"/>
              </a:rPr>
              <a:t>オフィスビルで働く人が多く、</a:t>
            </a:r>
            <a:endParaRPr lang="en-US" altLang="ja-JP" sz="4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000" dirty="0" smtClean="0">
                <a:latin typeface="メイリオ" panose="020B0604030504040204" pitchFamily="50" charset="-128"/>
                <a:ea typeface="メイリオ" panose="020B0604030504040204" pitchFamily="50" charset="-128"/>
                <a:cs typeface="メイリオ" panose="020B0604030504040204" pitchFamily="50" charset="-128"/>
              </a:rPr>
              <a:t>オフィスビルは今後も増加していく。</a:t>
            </a:r>
            <a:endParaRPr lang="en-US" altLang="ja-JP" sz="4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1" y="5227570"/>
            <a:ext cx="9144000" cy="163043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0" y="5504176"/>
            <a:ext cx="9144000" cy="1077218"/>
          </a:xfrm>
          <a:prstGeom prst="rect">
            <a:avLst/>
          </a:prstGeom>
          <a:noFill/>
        </p:spPr>
        <p:txBody>
          <a:bodyPr wrap="square" rtlCol="0">
            <a:spAutoFit/>
          </a:bodyPr>
          <a:lstStyle/>
          <a:p>
            <a:pPr algn="ct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メイリオ" panose="020B0604030504040204" pitchFamily="50" charset="-128"/>
                <a:ea typeface="メイリオ" panose="020B0604030504040204" pitchFamily="50" charset="-128"/>
                <a:cs typeface="メイリオ" panose="020B0604030504040204" pitchFamily="50" charset="-128"/>
              </a:rPr>
              <a:t>千代田区の温暖化対策目標を達成するためには</a:t>
            </a:r>
            <a:endParaRPr lang="en-US" altLang="ja-JP"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メイリオ" panose="020B0604030504040204" pitchFamily="50" charset="-128"/>
                <a:ea typeface="メイリオ" panose="020B0604030504040204" pitchFamily="50" charset="-128"/>
                <a:cs typeface="メイリオ" panose="020B0604030504040204" pitchFamily="50" charset="-128"/>
              </a:rPr>
              <a:t>省エネ型ワークスタイルの推奨が必須である。</a:t>
            </a:r>
            <a:endParaRPr lang="en-US" altLang="ja-JP"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40944" y="4115109"/>
            <a:ext cx="9184943" cy="723332"/>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460310" y="4115109"/>
            <a:ext cx="7861110" cy="830997"/>
          </a:xfrm>
          <a:prstGeom prst="rect">
            <a:avLst/>
          </a:prstGeom>
          <a:noFill/>
        </p:spPr>
        <p:txBody>
          <a:bodyPr wrap="square" rtlCol="0">
            <a:spAutoFit/>
          </a:bodyPr>
          <a:lstStyle/>
          <a:p>
            <a:pPr lvl="0"/>
            <a:r>
              <a:rPr lang="ja-JP" altLang="en-US" sz="48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40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40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はさらに増加</a:t>
            </a:r>
            <a:r>
              <a:rPr lang="ja-JP" altLang="en-US" sz="40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する。</a:t>
            </a:r>
            <a:endParaRPr lang="en-US" altLang="ja-JP" sz="40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152559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178798_m_wi\86ea33f989b7236092582ad1ca406b93_m.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5</a:t>
            </a:fld>
            <a:endParaRPr lang="ja-JP" altLang="en-US" dirty="0">
              <a:solidFill>
                <a:prstClr val="black">
                  <a:tint val="75000"/>
                </a:prstClr>
              </a:solidFill>
            </a:endParaRPr>
          </a:p>
        </p:txBody>
      </p:sp>
      <p:sp>
        <p:nvSpPr>
          <p:cNvPr id="5" name="角丸四角形 4"/>
          <p:cNvSpPr/>
          <p:nvPr/>
        </p:nvSpPr>
        <p:spPr>
          <a:xfrm>
            <a:off x="282592" y="225089"/>
            <a:ext cx="8558313" cy="118718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prstClr val="white"/>
                </a:solidFill>
              </a:rPr>
              <a:t>個人の努力や単独の組織・団体だけで</a:t>
            </a:r>
            <a:endParaRPr lang="en-US" altLang="ja-JP" sz="2800" b="1" dirty="0" smtClean="0">
              <a:solidFill>
                <a:prstClr val="white"/>
              </a:solidFill>
            </a:endParaRPr>
          </a:p>
          <a:p>
            <a:pPr algn="ctr"/>
            <a:r>
              <a:rPr lang="ja-JP" altLang="en-US" sz="2800" b="1" dirty="0" smtClean="0">
                <a:solidFill>
                  <a:prstClr val="white"/>
                </a:solidFill>
              </a:rPr>
              <a:t>環境問題を解決することは難しい</a:t>
            </a:r>
            <a:endParaRPr lang="en-US" altLang="ja-JP" sz="2800" b="1" dirty="0" smtClean="0">
              <a:solidFill>
                <a:prstClr val="white"/>
              </a:solidFill>
            </a:endParaRPr>
          </a:p>
        </p:txBody>
      </p:sp>
      <p:sp>
        <p:nvSpPr>
          <p:cNvPr id="6" name="正方形/長方形 5"/>
          <p:cNvSpPr/>
          <p:nvPr/>
        </p:nvSpPr>
        <p:spPr>
          <a:xfrm>
            <a:off x="0" y="1725672"/>
            <a:ext cx="9210537" cy="2001249"/>
          </a:xfrm>
          <a:prstGeom prst="rect">
            <a:avLst/>
          </a:prstGeom>
          <a:solidFill>
            <a:schemeClr val="lt1">
              <a:alpha val="42000"/>
            </a:schemeClr>
          </a:solidFill>
          <a:ln w="57150">
            <a:noFill/>
          </a:ln>
        </p:spPr>
        <p:style>
          <a:lnRef idx="2">
            <a:schemeClr val="dk1"/>
          </a:lnRef>
          <a:fillRef idx="1">
            <a:schemeClr val="lt1"/>
          </a:fillRef>
          <a:effectRef idx="0">
            <a:schemeClr val="dk1"/>
          </a:effectRef>
          <a:fontRef idx="minor">
            <a:schemeClr val="dk1"/>
          </a:fontRef>
        </p:style>
        <p:txBody>
          <a:bodyPr rtlCol="0" anchor="ctr"/>
          <a:lstStyle/>
          <a:p>
            <a:pPr algn="ctr">
              <a:lnSpc>
                <a:spcPts val="4800"/>
              </a:lnSpc>
            </a:pPr>
            <a:r>
              <a:rPr lang="ja-JP" altLang="en-US" sz="3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私たちは連携の場として</a:t>
            </a:r>
            <a:endParaRPr lang="en-US" altLang="ja-JP" sz="3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4800"/>
              </a:lnSpc>
            </a:pPr>
            <a:r>
              <a:rPr lang="ja-JP" altLang="en-US" sz="40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環境配慮活動の拠点</a:t>
            </a:r>
            <a:endParaRPr lang="en-US" altLang="ja-JP" sz="40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4800"/>
              </a:lnSpc>
            </a:pPr>
            <a:r>
              <a:rPr lang="ja-JP" altLang="en-US" sz="3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が必要であると考えた。</a:t>
            </a:r>
            <a:endParaRPr lang="ja-JP" altLang="en-US" sz="3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0" y="4203406"/>
            <a:ext cx="9144000" cy="2390714"/>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8" name="テキスト ボックス 7"/>
          <p:cNvSpPr txBox="1"/>
          <p:nvPr/>
        </p:nvSpPr>
        <p:spPr>
          <a:xfrm>
            <a:off x="187748" y="4461163"/>
            <a:ext cx="8748000" cy="1938992"/>
          </a:xfrm>
          <a:prstGeom prst="rect">
            <a:avLst/>
          </a:prstGeom>
          <a:noFill/>
        </p:spPr>
        <p:txBody>
          <a:bodyPr wrap="square" spcCol="360000" rtlCol="0">
            <a:spAutoFit/>
          </a:bodyPr>
          <a:lstStyle/>
          <a:p>
            <a:pPr algn="ctr"/>
            <a:r>
              <a:rPr lang="ja-JP" altLang="en-US" sz="4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そこで千代田区が構想している</a:t>
            </a:r>
            <a:endParaRPr lang="en-US" altLang="ja-JP" sz="4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4800"/>
              </a:lnSpc>
            </a:pPr>
            <a:r>
              <a:rPr lang="en-US" altLang="ja-JP" sz="40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0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仮称</a:t>
            </a:r>
            <a:r>
              <a:rPr lang="en-US" altLang="ja-JP" sz="40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0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ちよだ</a:t>
            </a:r>
            <a:r>
              <a:rPr lang="ja-JP" altLang="en-US" sz="40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エコセンターの設立</a:t>
            </a:r>
            <a:endParaRPr lang="en-US" altLang="ja-JP" sz="40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に注目した。</a:t>
            </a:r>
            <a:endParaRPr lang="ja-JP" altLang="en-US" sz="4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 name="直線コネクタ 2"/>
          <p:cNvCxnSpPr/>
          <p:nvPr/>
        </p:nvCxnSpPr>
        <p:spPr>
          <a:xfrm flipV="1">
            <a:off x="655093" y="5636525"/>
            <a:ext cx="7560859" cy="54592"/>
          </a:xfrm>
          <a:prstGeom prst="line">
            <a:avLst/>
          </a:prstGeom>
          <a:ln w="57150">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6321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37489" y="3966328"/>
            <a:ext cx="8235808" cy="1369946"/>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オフィスで各人が電源を使わない</a:t>
            </a: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また</a:t>
            </a:r>
            <a:r>
              <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は最低限の電源で業務を行うことで、</a:t>
            </a:r>
          </a:p>
          <a:p>
            <a:pPr algn="ctr"/>
            <a:r>
              <a:rPr lang="ja-JP" altLang="en-US"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消費電力を削減、または電力需要のピークをシフト</a:t>
            </a:r>
            <a:r>
              <a:rPr lang="ja-JP" altLang="en-US"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すること</a:t>
            </a:r>
            <a:r>
              <a:rPr lang="ja-JP" altLang="en-US"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を目的とした</a:t>
            </a:r>
            <a:r>
              <a:rPr lang="ja-JP" altLang="en-US"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運動</a:t>
            </a:r>
          </a:p>
        </p:txBody>
      </p:sp>
      <p:sp>
        <p:nvSpPr>
          <p:cNvPr id="7" name="角丸四角形 6"/>
          <p:cNvSpPr/>
          <p:nvPr/>
        </p:nvSpPr>
        <p:spPr>
          <a:xfrm>
            <a:off x="338090" y="300252"/>
            <a:ext cx="8467819" cy="887103"/>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省エネ型</a:t>
            </a:r>
            <a:r>
              <a:rPr lang="ja-JP" altLang="en-US"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ワークスタイルの促進の</a:t>
            </a:r>
            <a:r>
              <a:rPr lang="ja-JP" altLang="en-US"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事業案</a:t>
            </a:r>
          </a:p>
        </p:txBody>
      </p:sp>
      <p:sp>
        <p:nvSpPr>
          <p:cNvPr id="4" name="スライド番号プレースホルダー 3"/>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50</a:t>
            </a:fld>
            <a:endParaRPr lang="ja-JP" altLang="en-US" dirty="0">
              <a:solidFill>
                <a:prstClr val="black">
                  <a:tint val="75000"/>
                </a:prstClr>
              </a:solidFill>
            </a:endParaRPr>
          </a:p>
        </p:txBody>
      </p:sp>
      <p:sp>
        <p:nvSpPr>
          <p:cNvPr id="3" name="正方形/長方形 2"/>
          <p:cNvSpPr/>
          <p:nvPr/>
        </p:nvSpPr>
        <p:spPr>
          <a:xfrm>
            <a:off x="0" y="1521828"/>
            <a:ext cx="9144000" cy="2092491"/>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3214" y="5731117"/>
            <a:ext cx="9177214" cy="1126883"/>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3214" y="2181607"/>
            <a:ext cx="9622085" cy="707886"/>
          </a:xfrm>
          <a:prstGeom prst="rect">
            <a:avLst/>
          </a:prstGeom>
          <a:noFill/>
        </p:spPr>
        <p:txBody>
          <a:bodyPr wrap="square" rtlCol="0">
            <a:spAutoFit/>
          </a:bodyPr>
          <a:lstStyle/>
          <a:p>
            <a:r>
              <a:rPr lang="ja-JP" altLang="en-US" sz="4000" b="1" u="sng"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オフィス</a:t>
            </a:r>
            <a:r>
              <a:rPr lang="ja-JP" altLang="en-US" sz="4000" b="1" u="sng"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000" b="1" u="sng"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アンプラグド・キャンペーン</a:t>
            </a:r>
            <a:endParaRPr lang="en-US" altLang="ja-JP" sz="4000" b="1" u="sng"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112197" y="5879059"/>
            <a:ext cx="8919605" cy="830997"/>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本来、</a:t>
            </a:r>
            <a:r>
              <a:rPr lang="ja-JP" altLang="en-US" sz="24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アンプラグド</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とは</a:t>
            </a:r>
            <a:endPar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電源を使用しない</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または</a:t>
            </a: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最低限の電源</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で音楽を演奏すること</a:t>
            </a:r>
            <a:endPar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5745706" y="2974077"/>
            <a:ext cx="2954655" cy="461665"/>
          </a:xfrm>
          <a:prstGeom prst="rect">
            <a:avLst/>
          </a:prstGeom>
          <a:noFill/>
        </p:spPr>
        <p:txBody>
          <a:bodyPr wrap="none" rtlCol="0">
            <a:spAutoFit/>
          </a:bodyPr>
          <a:lstStyle/>
          <a:p>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の実施を提案します</a:t>
            </a:r>
            <a:endPar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112197" y="1535799"/>
            <a:ext cx="5551520" cy="461665"/>
          </a:xfrm>
          <a:prstGeom prst="rect">
            <a:avLst/>
          </a:prstGeom>
          <a:noFill/>
        </p:spPr>
        <p:txBody>
          <a:bodyPr wrap="none" rtlCol="0">
            <a:spAutoFit/>
          </a:bodyPr>
          <a:lstStyle/>
          <a:p>
            <a:r>
              <a:rPr lang="en-US" altLang="ja-JP"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仮称</a:t>
            </a:r>
            <a:r>
              <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ちよだエコセンター主導による</a:t>
            </a:r>
            <a:endPar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61924722"/>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翼\Desktop\キャプチャ.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86954" y="1543040"/>
            <a:ext cx="4561512" cy="2990042"/>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327545" y="4982238"/>
            <a:ext cx="8427996" cy="1487605"/>
          </a:xfrm>
          <a:prstGeom prst="rect">
            <a:avLst/>
          </a:prstGeom>
          <a:ln w="762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3" name="角丸四角形 2"/>
          <p:cNvSpPr/>
          <p:nvPr/>
        </p:nvSpPr>
        <p:spPr>
          <a:xfrm>
            <a:off x="805218" y="163773"/>
            <a:ext cx="7629098" cy="668741"/>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prstClr val="white"/>
                </a:solidFill>
              </a:rPr>
              <a:t>オフィス・アンプラグドの意義</a:t>
            </a:r>
            <a:endParaRPr lang="ja-JP" altLang="en-US" sz="3600" dirty="0">
              <a:solidFill>
                <a:prstClr val="white"/>
              </a:solidFill>
            </a:endParaRPr>
          </a:p>
        </p:txBody>
      </p:sp>
      <p:sp>
        <p:nvSpPr>
          <p:cNvPr id="8" name="テキスト ボックス 7"/>
          <p:cNvSpPr txBox="1"/>
          <p:nvPr/>
        </p:nvSpPr>
        <p:spPr>
          <a:xfrm>
            <a:off x="4828717" y="1126362"/>
            <a:ext cx="3877985" cy="369332"/>
          </a:xfrm>
          <a:prstGeom prst="rect">
            <a:avLst/>
          </a:prstGeom>
          <a:noFill/>
        </p:spPr>
        <p:txBody>
          <a:bodyPr wrap="none" rtlCol="0">
            <a:spAutoFit/>
          </a:bodyPr>
          <a:lstStyle/>
          <a:p>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夏期最大ピーク日の需要カーブ推計</a:t>
            </a:r>
          </a:p>
        </p:txBody>
      </p:sp>
      <p:sp>
        <p:nvSpPr>
          <p:cNvPr id="9" name="テキスト ボックス 8"/>
          <p:cNvSpPr txBox="1"/>
          <p:nvPr/>
        </p:nvSpPr>
        <p:spPr>
          <a:xfrm>
            <a:off x="0" y="1205946"/>
            <a:ext cx="4796040" cy="1569660"/>
          </a:xfrm>
          <a:prstGeom prst="rect">
            <a:avLst/>
          </a:prstGeom>
          <a:noFill/>
        </p:spPr>
        <p:txBody>
          <a:bodyPr wrap="square" rtlCol="0">
            <a:spAutoFit/>
          </a:bodyPr>
          <a:lstStyle/>
          <a:p>
            <a:pPr algn="ct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夏季電力需要のピークである</a:t>
            </a:r>
            <a:endParaRPr lang="en-US" altLang="ja-JP"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時前後をみると、</a:t>
            </a:r>
            <a:endPar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特</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小口</a:t>
            </a:r>
            <a:r>
              <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大口業務</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電力需要が大きいことがわかる。</a:t>
            </a:r>
            <a:endPar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78225" y="3496527"/>
            <a:ext cx="4541542" cy="1200329"/>
          </a:xfrm>
          <a:prstGeom prst="rect">
            <a:avLst/>
          </a:prstGeom>
          <a:noFill/>
        </p:spPr>
        <p:txBody>
          <a:bodyPr wrap="square" rtlCol="0">
            <a:spAutoFit/>
          </a:bodyPr>
          <a:lstStyle/>
          <a:p>
            <a:pPr algn="ct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電力供給が追いつかない</a:t>
            </a:r>
            <a:endPar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可能性がある</a:t>
            </a:r>
            <a:r>
              <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時前後において</a:t>
            </a:r>
            <a:endPar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オフィスビルでの節電が必要。</a:t>
            </a:r>
            <a:endParaRPr lang="ja-JP" altLang="en-US" sz="24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382135" y="5187067"/>
            <a:ext cx="8318815" cy="1446550"/>
          </a:xfrm>
          <a:prstGeom prst="rect">
            <a:avLst/>
          </a:prstGeom>
          <a:noFill/>
        </p:spPr>
        <p:txBody>
          <a:bodyPr wrap="square" rtlCol="0">
            <a:spAutoFit/>
          </a:bodyPr>
          <a:lstStyle/>
          <a:p>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昼間に使う電力を夜間に移行する</a:t>
            </a:r>
            <a:r>
              <a:rPr lang="ja-JP" altLang="en-US" sz="32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ピークシフト</a:t>
            </a:r>
            <a:r>
              <a:rPr lang="ja-JP" altLang="en-US" sz="2800" b="1"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と昼間に使う電力を削減する</a:t>
            </a:r>
            <a:r>
              <a:rPr lang="ja-JP" altLang="en-US" sz="32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ピークカット</a:t>
            </a:r>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が重要</a:t>
            </a:r>
            <a:endParaRPr lang="en-US" altLang="ja-JP"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24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5" name="直線矢印コネクタ 4"/>
          <p:cNvCxnSpPr>
            <a:stCxn id="9" idx="2"/>
          </p:cNvCxnSpPr>
          <p:nvPr/>
        </p:nvCxnSpPr>
        <p:spPr>
          <a:xfrm>
            <a:off x="2398020" y="2775606"/>
            <a:ext cx="0" cy="58174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402366"/>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4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52</a:t>
            </a:fld>
            <a:endParaRPr lang="ja-JP" altLang="en-US">
              <a:solidFill>
                <a:prstClr val="black">
                  <a:tint val="75000"/>
                </a:prstClr>
              </a:solidFill>
            </a:endParaRPr>
          </a:p>
        </p:txBody>
      </p:sp>
      <p:sp>
        <p:nvSpPr>
          <p:cNvPr id="5" name="角丸四角形 4"/>
          <p:cNvSpPr/>
          <p:nvPr/>
        </p:nvSpPr>
        <p:spPr>
          <a:xfrm>
            <a:off x="388963" y="272954"/>
            <a:ext cx="8304662" cy="668741"/>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PC(</a:t>
            </a: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パソコン</a:t>
            </a:r>
            <a:r>
              <a:rPr lang="en-US" altLang="ja-JP"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アンプラグド」</a:t>
            </a:r>
            <a:endParaRPr lang="ja-JP" altLang="en-US"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0" y="1128318"/>
            <a:ext cx="9144000" cy="4185924"/>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テキスト ボックス 6"/>
          <p:cNvSpPr txBox="1"/>
          <p:nvPr/>
        </p:nvSpPr>
        <p:spPr>
          <a:xfrm>
            <a:off x="395786" y="1216219"/>
            <a:ext cx="5936776"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4800" b="1" dirty="0" smtClean="0">
                <a:solidFill>
                  <a:srgbClr val="1F497D"/>
                </a:solidFill>
              </a:rPr>
              <a:t>アン</a:t>
            </a:r>
            <a:r>
              <a:rPr lang="ja-JP" altLang="en-US" sz="4400" b="1" dirty="0" smtClean="0">
                <a:solidFill>
                  <a:srgbClr val="1F497D"/>
                </a:solidFill>
              </a:rPr>
              <a:t>プラグド</a:t>
            </a:r>
            <a:r>
              <a:rPr lang="en-US" altLang="ja-JP" sz="4400" b="1" dirty="0" smtClean="0">
                <a:solidFill>
                  <a:srgbClr val="1F497D"/>
                </a:solidFill>
              </a:rPr>
              <a:t>in the office</a:t>
            </a:r>
            <a:endParaRPr lang="ja-JP" altLang="en-US" sz="4400" b="1" dirty="0">
              <a:solidFill>
                <a:srgbClr val="1F497D"/>
              </a:solidFill>
            </a:endParaRPr>
          </a:p>
        </p:txBody>
      </p:sp>
      <p:pic>
        <p:nvPicPr>
          <p:cNvPr id="9" name="図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8836" y="2226297"/>
            <a:ext cx="661914" cy="648717"/>
          </a:xfrm>
          <a:prstGeom prst="rect">
            <a:avLst/>
          </a:prstGeom>
        </p:spPr>
      </p:pic>
      <p:sp>
        <p:nvSpPr>
          <p:cNvPr id="11" name="テキスト ボックス 27"/>
          <p:cNvSpPr txBox="1"/>
          <p:nvPr/>
        </p:nvSpPr>
        <p:spPr>
          <a:xfrm>
            <a:off x="479792" y="2213294"/>
            <a:ext cx="7888408" cy="126188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4000" dirty="0" smtClean="0">
                <a:solidFill>
                  <a:prstClr val="black"/>
                </a:solidFill>
                <a:latin typeface="メイリオ" panose="020B0604030504040204" pitchFamily="50" charset="-128"/>
                <a:ea typeface="メイリオ" panose="020B0604030504040204" pitchFamily="50" charset="-128"/>
              </a:rPr>
              <a:t>【</a:t>
            </a:r>
            <a:r>
              <a:rPr lang="ja-JP" altLang="en-US" sz="4000" dirty="0" smtClean="0">
                <a:solidFill>
                  <a:prstClr val="black"/>
                </a:solidFill>
                <a:latin typeface="メイリオ" panose="020B0604030504040204" pitchFamily="50" charset="-128"/>
                <a:ea typeface="メイリオ" panose="020B0604030504040204" pitchFamily="50" charset="-128"/>
              </a:rPr>
              <a:t>昼</a:t>
            </a:r>
            <a:r>
              <a:rPr lang="en-US" altLang="ja-JP" sz="4000" dirty="0" smtClean="0">
                <a:solidFill>
                  <a:prstClr val="black"/>
                </a:solidFill>
                <a:latin typeface="メイリオ" panose="020B0604030504040204" pitchFamily="50" charset="-128"/>
                <a:ea typeface="メイリオ" panose="020B0604030504040204" pitchFamily="50" charset="-128"/>
              </a:rPr>
              <a:t>】</a:t>
            </a:r>
            <a:r>
              <a:rPr lang="ja-JP" altLang="en-US" sz="3600" dirty="0" smtClean="0">
                <a:solidFill>
                  <a:prstClr val="black"/>
                </a:solidFill>
                <a:latin typeface="メイリオ" panose="020B0604030504040204" pitchFamily="50" charset="-128"/>
                <a:ea typeface="メイリオ" panose="020B0604030504040204" pitchFamily="50" charset="-128"/>
              </a:rPr>
              <a:t>電源プラグを抜いた</a:t>
            </a:r>
            <a:endParaRPr lang="en-US" altLang="ja-JP" sz="3600" dirty="0" smtClean="0">
              <a:solidFill>
                <a:prstClr val="black"/>
              </a:solidFill>
              <a:latin typeface="メイリオ" panose="020B0604030504040204" pitchFamily="50" charset="-128"/>
              <a:ea typeface="メイリオ" panose="020B0604030504040204" pitchFamily="50" charset="-128"/>
            </a:endParaRPr>
          </a:p>
          <a:p>
            <a:r>
              <a:rPr lang="ja-JP" altLang="en-US" sz="3600" dirty="0" smtClean="0">
                <a:solidFill>
                  <a:prstClr val="black"/>
                </a:solidFill>
                <a:latin typeface="メイリオ" panose="020B0604030504040204" pitchFamily="50" charset="-128"/>
                <a:ea typeface="メイリオ" panose="020B0604030504040204" pitchFamily="50" charset="-128"/>
              </a:rPr>
              <a:t>　　　</a:t>
            </a:r>
            <a:r>
              <a:rPr lang="ja-JP" altLang="en-US" sz="3600" dirty="0">
                <a:solidFill>
                  <a:prstClr val="black"/>
                </a:solidFill>
                <a:latin typeface="メイリオ" panose="020B0604030504040204" pitchFamily="50" charset="-128"/>
                <a:ea typeface="メイリオ" panose="020B0604030504040204" pitchFamily="50" charset="-128"/>
              </a:rPr>
              <a:t> </a:t>
            </a:r>
            <a:r>
              <a:rPr lang="ja-JP" altLang="en-US" sz="3600" dirty="0" smtClean="0">
                <a:solidFill>
                  <a:prstClr val="black"/>
                </a:solidFill>
                <a:latin typeface="メイリオ" panose="020B0604030504040204" pitchFamily="50" charset="-128"/>
                <a:ea typeface="メイリオ" panose="020B0604030504040204" pitchFamily="50" charset="-128"/>
              </a:rPr>
              <a:t>状態で</a:t>
            </a:r>
            <a:r>
              <a:rPr lang="en-US" altLang="ja-JP" sz="3600" dirty="0" smtClean="0">
                <a:solidFill>
                  <a:prstClr val="black"/>
                </a:solidFill>
                <a:latin typeface="メイリオ" panose="020B0604030504040204" pitchFamily="50" charset="-128"/>
                <a:ea typeface="メイリオ" panose="020B0604030504040204" pitchFamily="50" charset="-128"/>
              </a:rPr>
              <a:t>PC</a:t>
            </a:r>
            <a:r>
              <a:rPr lang="ja-JP" altLang="en-US" sz="3600" dirty="0" smtClean="0">
                <a:solidFill>
                  <a:prstClr val="black"/>
                </a:solidFill>
                <a:latin typeface="メイリオ" panose="020B0604030504040204" pitchFamily="50" charset="-128"/>
                <a:ea typeface="メイリオ" panose="020B0604030504040204" pitchFamily="50" charset="-128"/>
              </a:rPr>
              <a:t>を使用する</a:t>
            </a:r>
            <a:endParaRPr lang="ja-JP" altLang="en-US" sz="3600" dirty="0">
              <a:solidFill>
                <a:prstClr val="black"/>
              </a:solidFill>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395786" y="3569928"/>
            <a:ext cx="5936776"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4800" b="1" dirty="0" smtClean="0">
                <a:solidFill>
                  <a:srgbClr val="1F497D"/>
                </a:solidFill>
              </a:rPr>
              <a:t>プラグド</a:t>
            </a:r>
            <a:r>
              <a:rPr lang="en-US" altLang="ja-JP" sz="4800" b="1" dirty="0" smtClean="0">
                <a:solidFill>
                  <a:srgbClr val="1F497D"/>
                </a:solidFill>
              </a:rPr>
              <a:t>in the night</a:t>
            </a:r>
            <a:endParaRPr lang="ja-JP" altLang="en-US" sz="4800" b="1" dirty="0">
              <a:solidFill>
                <a:srgbClr val="1F497D"/>
              </a:solidFill>
            </a:endParaRPr>
          </a:p>
        </p:txBody>
      </p:sp>
      <p:pic>
        <p:nvPicPr>
          <p:cNvPr id="13" name="図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9666" y="4608505"/>
            <a:ext cx="480253" cy="518755"/>
          </a:xfrm>
          <a:prstGeom prst="rect">
            <a:avLst/>
          </a:prstGeom>
        </p:spPr>
      </p:pic>
      <p:sp>
        <p:nvSpPr>
          <p:cNvPr id="14" name="テキスト ボックス 31"/>
          <p:cNvSpPr txBox="1"/>
          <p:nvPr/>
        </p:nvSpPr>
        <p:spPr>
          <a:xfrm>
            <a:off x="507087" y="4595144"/>
            <a:ext cx="6787062" cy="70788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4000" dirty="0" smtClean="0">
                <a:solidFill>
                  <a:prstClr val="black"/>
                </a:solidFill>
                <a:latin typeface="メイリオ" panose="020B0604030504040204" pitchFamily="50" charset="-128"/>
                <a:ea typeface="メイリオ" panose="020B0604030504040204" pitchFamily="50" charset="-128"/>
              </a:rPr>
              <a:t>【</a:t>
            </a:r>
            <a:r>
              <a:rPr lang="ja-JP" altLang="en-US" sz="4000" dirty="0" smtClean="0">
                <a:solidFill>
                  <a:prstClr val="black"/>
                </a:solidFill>
                <a:latin typeface="メイリオ" panose="020B0604030504040204" pitchFamily="50" charset="-128"/>
                <a:ea typeface="メイリオ" panose="020B0604030504040204" pitchFamily="50" charset="-128"/>
              </a:rPr>
              <a:t>夜</a:t>
            </a:r>
            <a:r>
              <a:rPr lang="en-US" altLang="ja-JP" sz="4000" dirty="0" smtClean="0">
                <a:solidFill>
                  <a:prstClr val="black"/>
                </a:solidFill>
                <a:latin typeface="メイリオ" panose="020B0604030504040204" pitchFamily="50" charset="-128"/>
                <a:ea typeface="メイリオ" panose="020B0604030504040204" pitchFamily="50" charset="-128"/>
              </a:rPr>
              <a:t>】PC</a:t>
            </a:r>
            <a:r>
              <a:rPr lang="ja-JP" altLang="en-US" sz="4000" dirty="0" smtClean="0">
                <a:solidFill>
                  <a:prstClr val="black"/>
                </a:solidFill>
                <a:latin typeface="メイリオ" panose="020B0604030504040204" pitchFamily="50" charset="-128"/>
                <a:ea typeface="メイリオ" panose="020B0604030504040204" pitchFamily="50" charset="-128"/>
              </a:rPr>
              <a:t>の充電を行う</a:t>
            </a:r>
            <a:endParaRPr lang="ja-JP" altLang="en-US" sz="4000" dirty="0">
              <a:solidFill>
                <a:prstClr val="black"/>
              </a:solidFill>
              <a:latin typeface="メイリオ" panose="020B0604030504040204" pitchFamily="50" charset="-128"/>
              <a:ea typeface="メイリオ" panose="020B0604030504040204" pitchFamily="50" charset="-128"/>
            </a:endParaRPr>
          </a:p>
        </p:txBody>
      </p:sp>
      <p:sp>
        <p:nvSpPr>
          <p:cNvPr id="15" name="正方形/長方形 14"/>
          <p:cNvSpPr/>
          <p:nvPr/>
        </p:nvSpPr>
        <p:spPr>
          <a:xfrm>
            <a:off x="0" y="5610408"/>
            <a:ext cx="9144000" cy="95326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PC</a:t>
            </a: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の消費電力をピークシフトすることができる</a:t>
            </a:r>
            <a:endPar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1" name="Picture 3" descr="C:\Users\user\Desktop\IMG_1808.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707297" y="2201153"/>
            <a:ext cx="2156348" cy="237042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32600"/>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805218" y="150125"/>
            <a:ext cx="7642746" cy="791571"/>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PC</a:t>
            </a:r>
            <a:r>
              <a:rPr lang="ja-JP" altLang="en-US"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の「アンプラグド</a:t>
            </a:r>
            <a:r>
              <a:rPr lang="ja-JP" altLang="en-US"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」の効果</a:t>
            </a:r>
            <a:endParaRPr lang="ja-JP" altLang="en-US"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p:cNvSpPr/>
          <p:nvPr/>
        </p:nvSpPr>
        <p:spPr>
          <a:xfrm>
            <a:off x="-24073" y="1274358"/>
            <a:ext cx="9168074" cy="3623224"/>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4074" y="4987735"/>
            <a:ext cx="9168073" cy="954107"/>
          </a:xfrm>
          <a:prstGeom prst="rect">
            <a:avLst/>
          </a:prstGeom>
          <a:solidFill>
            <a:schemeClr val="bg1">
              <a:alpha val="68000"/>
            </a:schemeClr>
          </a:solidFill>
        </p:spPr>
        <p:txBody>
          <a:bodyPr wrap="square" rtlCol="0">
            <a:spAutoFit/>
          </a:bodyPr>
          <a:lstStyle/>
          <a:p>
            <a:pPr algn="ct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千代田区の就業区民約</a:t>
            </a:r>
            <a:r>
              <a:rPr lang="en-US" altLang="ja-JP"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70</a:t>
            </a: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万人の</a:t>
            </a:r>
            <a:r>
              <a:rPr lang="en-US" altLang="ja-JP"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割で</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ある</a:t>
            </a:r>
            <a:endPar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28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35</a:t>
            </a:r>
            <a:r>
              <a:rPr lang="ja-JP" altLang="en-US" sz="28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万人</a:t>
            </a: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が行うとすると・・</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0" y="5903893"/>
            <a:ext cx="9144000" cy="954107"/>
          </a:xfrm>
          <a:prstGeom prst="rect">
            <a:avLst/>
          </a:prstGeom>
          <a:solidFill>
            <a:schemeClr val="tx2"/>
          </a:solidFill>
          <a:ln>
            <a:solidFill>
              <a:schemeClr val="accent1"/>
            </a:solidFill>
          </a:ln>
        </p:spPr>
        <p:txBody>
          <a:bodyPr wrap="square" rtlCol="0">
            <a:spAutoFit/>
          </a:bodyPr>
          <a:lstStyle/>
          <a:p>
            <a:pPr algn="ctr"/>
            <a:r>
              <a:rPr lang="ja-JP" altLang="en-US" sz="28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千代田区全体のオフィスビルが使う電力のうち</a:t>
            </a:r>
            <a:endParaRPr lang="en-US" altLang="ja-JP" sz="28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3.5</a:t>
            </a: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をピークシフトすることができる</a:t>
            </a:r>
            <a:endParaRPr lang="ja-JP" altLang="en-US" sz="28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123781" y="3984782"/>
            <a:ext cx="4798108" cy="646331"/>
          </a:xfrm>
          <a:prstGeom prst="rect">
            <a:avLst/>
          </a:prstGeom>
          <a:noFill/>
        </p:spPr>
        <p:txBody>
          <a:bodyPr wrap="none" rtlCol="0">
            <a:spAutoFit/>
          </a:bodyPr>
          <a:lstStyle/>
          <a:p>
            <a:r>
              <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資源</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エネルギー庁「夏期最大電力使用日の</a:t>
            </a:r>
          </a:p>
          <a:p>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需要構造推計（東京電力管内）</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」より</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4057351" y="1089692"/>
            <a:ext cx="5086649" cy="369332"/>
          </a:xfrm>
          <a:prstGeom prst="rect">
            <a:avLst/>
          </a:prstGeom>
          <a:solidFill>
            <a:schemeClr val="accent6">
              <a:alpha val="65000"/>
            </a:schemeClr>
          </a:solidFill>
        </p:spPr>
        <p:txBody>
          <a:bodyPr wrap="none" rtlCol="0">
            <a:spAutoFit/>
          </a:bodyPr>
          <a:lstStyle/>
          <a:p>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オフィスビルにおける</a:t>
            </a:r>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14</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時断面の電力需要構成</a:t>
            </a:r>
          </a:p>
        </p:txBody>
      </p:sp>
      <p:sp>
        <p:nvSpPr>
          <p:cNvPr id="6" name="四角形吹き出し 5"/>
          <p:cNvSpPr/>
          <p:nvPr/>
        </p:nvSpPr>
        <p:spPr>
          <a:xfrm>
            <a:off x="382138" y="1642755"/>
            <a:ext cx="3543596" cy="2180159"/>
          </a:xfrm>
          <a:prstGeom prst="wedgeRectCallout">
            <a:avLst>
              <a:gd name="adj1" fmla="val 71214"/>
              <a:gd name="adj2" fmla="val 26526"/>
            </a:avLst>
          </a:prstGeom>
          <a:solidFill>
            <a:schemeClr val="accent6">
              <a:lumMod val="20000"/>
              <a:lumOff val="80000"/>
              <a:alpha val="34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電力需要ピーク時の</a:t>
            </a:r>
            <a:endParaRPr lang="en-US" altLang="ja-JP"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オフィスビルにおける</a:t>
            </a:r>
            <a:endParaRPr lang="en-US" altLang="ja-JP"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zh-TW"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電力需要構成</a:t>
            </a: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のうち</a:t>
            </a:r>
            <a:endParaRPr lang="en-US" altLang="ja-JP"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28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PC</a:t>
            </a:r>
            <a:r>
              <a:rPr lang="ja-JP" altLang="en-US" sz="28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の電力需要は</a:t>
            </a:r>
            <a:r>
              <a:rPr lang="en-US" altLang="ja-JP" sz="28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28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a:t>
            </a:r>
          </a:p>
        </p:txBody>
      </p:sp>
      <p:graphicFrame>
        <p:nvGraphicFramePr>
          <p:cNvPr id="9" name="グラフ 8"/>
          <p:cNvGraphicFramePr/>
          <p:nvPr>
            <p:extLst>
              <p:ext uri="{D42A27DB-BD31-4B8C-83A1-F6EECF244321}">
                <p14:modId xmlns:p14="http://schemas.microsoft.com/office/powerpoint/2010/main" val="976454929"/>
              </p:ext>
            </p:extLst>
          </p:nvPr>
        </p:nvGraphicFramePr>
        <p:xfrm>
          <a:off x="4962997" y="1805049"/>
          <a:ext cx="4489761" cy="3210493"/>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p:cNvSpPr txBox="1"/>
          <p:nvPr/>
        </p:nvSpPr>
        <p:spPr>
          <a:xfrm>
            <a:off x="7445829" y="3059332"/>
            <a:ext cx="758541" cy="646331"/>
          </a:xfrm>
          <a:prstGeom prst="rect">
            <a:avLst/>
          </a:prstGeom>
          <a:noFill/>
        </p:spPr>
        <p:txBody>
          <a:bodyPr wrap="none" rtlCol="0">
            <a:spAutoFit/>
          </a:bodyPr>
          <a:lstStyle/>
          <a:p>
            <a:r>
              <a:rPr lang="ja-JP" altLang="en-US"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空調</a:t>
            </a:r>
            <a:endParaRPr lang="en-US" altLang="ja-JP"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48%</a:t>
            </a:r>
            <a:endParaRPr lang="ja-JP" altLang="en-US"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6368768" y="3868276"/>
            <a:ext cx="758541" cy="646331"/>
          </a:xfrm>
          <a:prstGeom prst="rect">
            <a:avLst/>
          </a:prstGeom>
          <a:noFill/>
        </p:spPr>
        <p:txBody>
          <a:bodyPr wrap="none" rtlCol="0">
            <a:spAutoFit/>
          </a:bodyPr>
          <a:lstStyle/>
          <a:p>
            <a:r>
              <a:rPr lang="ja-JP" altLang="en-US"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照明</a:t>
            </a:r>
            <a:endParaRPr lang="en-US" altLang="ja-JP"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24%</a:t>
            </a:r>
          </a:p>
        </p:txBody>
      </p:sp>
      <p:sp>
        <p:nvSpPr>
          <p:cNvPr id="8" name="テキスト ボックス 7"/>
          <p:cNvSpPr txBox="1"/>
          <p:nvPr/>
        </p:nvSpPr>
        <p:spPr>
          <a:xfrm>
            <a:off x="5486398" y="3231637"/>
            <a:ext cx="973777" cy="369332"/>
          </a:xfrm>
          <a:prstGeom prst="rect">
            <a:avLst/>
          </a:prstGeom>
          <a:noFill/>
        </p:spPr>
        <p:txBody>
          <a:bodyPr wrap="square" rtlCol="0">
            <a:spAutoFit/>
          </a:bodyPr>
          <a:lstStyle/>
          <a:p>
            <a:r>
              <a:rPr lang="en-US" altLang="ja-JP"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PC7%</a:t>
            </a:r>
            <a:endParaRPr lang="ja-JP" altLang="en-US"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7255071" y="1642755"/>
            <a:ext cx="1140056" cy="338554"/>
          </a:xfrm>
          <a:prstGeom prst="rect">
            <a:avLst/>
          </a:prstGeom>
          <a:noFill/>
        </p:spPr>
        <p:txBody>
          <a:bodyPr wrap="none" rtlCol="0">
            <a:spAutoFit/>
          </a:bodyPr>
          <a:lstStyle/>
          <a:p>
            <a:r>
              <a:rPr lang="ja-JP" altLang="en-US" sz="1600"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その他</a:t>
            </a:r>
            <a:r>
              <a:rPr lang="en-US" altLang="ja-JP" sz="1600"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7%</a:t>
            </a:r>
            <a:endParaRPr lang="ja-JP" altLang="en-US" sz="16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5830323" y="1642755"/>
            <a:ext cx="1550424" cy="338554"/>
          </a:xfrm>
          <a:prstGeom prst="rect">
            <a:avLst/>
          </a:prstGeom>
          <a:noFill/>
        </p:spPr>
        <p:txBody>
          <a:bodyPr wrap="none" rtlCol="0">
            <a:spAutoFit/>
          </a:bodyPr>
          <a:lstStyle/>
          <a:p>
            <a:r>
              <a:rPr lang="ja-JP" altLang="en-US" sz="1600"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エレベータ</a:t>
            </a:r>
            <a:r>
              <a:rPr lang="en-US" altLang="ja-JP" sz="1600"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5%</a:t>
            </a:r>
            <a:endParaRPr lang="ja-JP" altLang="en-US" sz="16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4712208" y="1828082"/>
            <a:ext cx="1340432" cy="338554"/>
          </a:xfrm>
          <a:prstGeom prst="rect">
            <a:avLst/>
          </a:prstGeom>
          <a:noFill/>
        </p:spPr>
        <p:txBody>
          <a:bodyPr wrap="none" rtlCol="0">
            <a:spAutoFit/>
          </a:bodyPr>
          <a:lstStyle/>
          <a:p>
            <a:r>
              <a:rPr lang="ja-JP" altLang="en-US" sz="1600"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冷蔵庫</a:t>
            </a:r>
            <a:r>
              <a:rPr lang="en-US" altLang="ja-JP" sz="1600"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0.5%</a:t>
            </a:r>
            <a:endParaRPr lang="ja-JP" altLang="en-US" sz="16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4547927" y="2122661"/>
            <a:ext cx="1345240" cy="338554"/>
          </a:xfrm>
          <a:prstGeom prst="rect">
            <a:avLst/>
          </a:prstGeom>
          <a:noFill/>
        </p:spPr>
        <p:txBody>
          <a:bodyPr wrap="none" rtlCol="0">
            <a:spAutoFit/>
          </a:bodyPr>
          <a:lstStyle/>
          <a:p>
            <a:r>
              <a:rPr lang="ja-JP" altLang="en-US" sz="1600"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コピー機</a:t>
            </a:r>
            <a:r>
              <a:rPr lang="en-US" altLang="ja-JP" sz="1600"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5%</a:t>
            </a:r>
            <a:endParaRPr lang="ja-JP" altLang="en-US" sz="16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4547927" y="2461215"/>
            <a:ext cx="1345240" cy="338554"/>
          </a:xfrm>
          <a:prstGeom prst="rect">
            <a:avLst/>
          </a:prstGeom>
          <a:noFill/>
        </p:spPr>
        <p:txBody>
          <a:bodyPr wrap="none" rtlCol="0">
            <a:spAutoFit/>
          </a:bodyPr>
          <a:lstStyle/>
          <a:p>
            <a:r>
              <a:rPr lang="ja-JP" altLang="en-US" sz="1600"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プリンタ</a:t>
            </a:r>
            <a:r>
              <a:rPr lang="en-US" altLang="ja-JP" sz="1600"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3%</a:t>
            </a:r>
            <a:endParaRPr lang="ja-JP" altLang="en-US" sz="16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4512621" y="2799769"/>
            <a:ext cx="1109406" cy="338554"/>
          </a:xfrm>
          <a:prstGeom prst="rect">
            <a:avLst/>
          </a:prstGeom>
          <a:noFill/>
        </p:spPr>
        <p:txBody>
          <a:bodyPr wrap="none" rtlCol="0">
            <a:spAutoFit/>
          </a:bodyPr>
          <a:lstStyle/>
          <a:p>
            <a:r>
              <a:rPr lang="en-US" altLang="ja-JP" sz="1600"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FAX0.5%</a:t>
            </a:r>
            <a:endParaRPr lang="ja-JP" altLang="en-US" sz="16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9" name="直線コネクタ 18"/>
          <p:cNvCxnSpPr/>
          <p:nvPr/>
        </p:nvCxnSpPr>
        <p:spPr>
          <a:xfrm>
            <a:off x="6368768" y="1981309"/>
            <a:ext cx="0" cy="1853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a:off x="7159692" y="1840750"/>
            <a:ext cx="190758" cy="84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5973286" y="2122661"/>
            <a:ext cx="178132" cy="1692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stCxn id="13" idx="3"/>
          </p:cNvCxnSpPr>
          <p:nvPr/>
        </p:nvCxnSpPr>
        <p:spPr>
          <a:xfrm>
            <a:off x="5893167" y="2291938"/>
            <a:ext cx="80119" cy="1692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5622027" y="2692845"/>
            <a:ext cx="208296" cy="1069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a:stCxn id="17" idx="3"/>
          </p:cNvCxnSpPr>
          <p:nvPr/>
        </p:nvCxnSpPr>
        <p:spPr>
          <a:xfrm>
            <a:off x="5622027" y="2969046"/>
            <a:ext cx="208296" cy="902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21317"/>
      </p:ext>
    </p:extLst>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Pictures\107896_s_wi\7a7624c1f58aa48d044d7a603a4ac412_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 name="正方形/長方形 23"/>
          <p:cNvSpPr/>
          <p:nvPr/>
        </p:nvSpPr>
        <p:spPr>
          <a:xfrm>
            <a:off x="0" y="5773002"/>
            <a:ext cx="9143999" cy="1056133"/>
          </a:xfrm>
          <a:prstGeom prst="rect">
            <a:avLst/>
          </a:prstGeom>
          <a:solidFill>
            <a:schemeClr val="lt1">
              <a:alpha val="87000"/>
            </a:schemeClr>
          </a:solidFill>
          <a:ln w="762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20" name="正方形/長方形 19"/>
          <p:cNvSpPr/>
          <p:nvPr/>
        </p:nvSpPr>
        <p:spPr>
          <a:xfrm>
            <a:off x="0" y="1184952"/>
            <a:ext cx="9144000" cy="430186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吹き出し 7"/>
          <p:cNvSpPr/>
          <p:nvPr/>
        </p:nvSpPr>
        <p:spPr>
          <a:xfrm>
            <a:off x="1084708" y="4279756"/>
            <a:ext cx="4202304" cy="876869"/>
          </a:xfrm>
          <a:prstGeom prst="wedgeRectCallout">
            <a:avLst>
              <a:gd name="adj1" fmla="val 62054"/>
              <a:gd name="adj2" fmla="val -28628"/>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2" name="タイトル 1"/>
          <p:cNvSpPr>
            <a:spLocks noGrp="1"/>
          </p:cNvSpPr>
          <p:nvPr>
            <p:ph type="title"/>
          </p:nvPr>
        </p:nvSpPr>
        <p:spPr>
          <a:xfrm>
            <a:off x="454821" y="30385"/>
            <a:ext cx="8229600" cy="850106"/>
          </a:xfrm>
        </p:spPr>
        <p:txBody>
          <a:bodyPr>
            <a:normAutofit/>
          </a:bodyPr>
          <a:lstStyle/>
          <a:p>
            <a:r>
              <a:rPr kumimoji="1" lang="ja-JP" altLang="en-US" sz="2400" dirty="0" smtClean="0"/>
              <a:t>　</a:t>
            </a:r>
            <a:endParaRPr kumimoji="1" lang="ja-JP" altLang="en-US" sz="2400" dirty="0"/>
          </a:p>
        </p:txBody>
      </p:sp>
      <p:sp>
        <p:nvSpPr>
          <p:cNvPr id="4" name="スライド番号プレースホルダー 3"/>
          <p:cNvSpPr>
            <a:spLocks noGrp="1"/>
          </p:cNvSpPr>
          <p:nvPr>
            <p:ph type="sldNum" sz="quarter" idx="12"/>
          </p:nvPr>
        </p:nvSpPr>
        <p:spPr>
          <a:xfrm>
            <a:off x="6726224" y="6301766"/>
            <a:ext cx="2133600" cy="365125"/>
          </a:xfrm>
        </p:spPr>
        <p:txBody>
          <a:bodyPr/>
          <a:lstStyle/>
          <a:p>
            <a:fld id="{A029391D-8E69-4E8B-A6ED-E20640875A7C}" type="slidenum">
              <a:rPr lang="ja-JP" altLang="en-US" smtClean="0">
                <a:solidFill>
                  <a:prstClr val="black">
                    <a:tint val="75000"/>
                  </a:prstClr>
                </a:solidFill>
              </a:rPr>
              <a:pPr/>
              <a:t>54</a:t>
            </a:fld>
            <a:endParaRPr lang="ja-JP" altLang="en-US" dirty="0">
              <a:solidFill>
                <a:prstClr val="black">
                  <a:tint val="75000"/>
                </a:prstClr>
              </a:solidFill>
            </a:endParaRPr>
          </a:p>
        </p:txBody>
      </p:sp>
      <p:sp>
        <p:nvSpPr>
          <p:cNvPr id="7" name="テキスト ボックス 6"/>
          <p:cNvSpPr txBox="1"/>
          <p:nvPr/>
        </p:nvSpPr>
        <p:spPr>
          <a:xfrm>
            <a:off x="394764" y="1184952"/>
            <a:ext cx="8271564" cy="954107"/>
          </a:xfrm>
          <a:prstGeom prst="rect">
            <a:avLst/>
          </a:prstGeom>
          <a:noFill/>
        </p:spPr>
        <p:txBody>
          <a:bodyPr wrap="square" rtlCol="0">
            <a:spAutoFit/>
          </a:bodyPr>
          <a:lstStyle/>
          <a:p>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①コピー機やプリンタ、</a:t>
            </a:r>
            <a:r>
              <a:rPr lang="en-US" altLang="ja-JP"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FAX</a:t>
            </a:r>
            <a:r>
              <a:rPr lang="ja-JP" altLang="en-US"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含めた</a:t>
            </a:r>
            <a:endParaRPr lang="en-US" altLang="ja-JP"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OA</a:t>
            </a:r>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機器の「アンプラグド」</a:t>
            </a:r>
            <a:endParaRPr lang="ja-JP" altLang="en-US"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540568" y="-217241"/>
            <a:ext cx="184731" cy="369332"/>
          </a:xfrm>
          <a:prstGeom prst="rect">
            <a:avLst/>
          </a:prstGeom>
          <a:noFill/>
        </p:spPr>
        <p:txBody>
          <a:bodyPr wrap="none" rtlCol="0">
            <a:spAutoFit/>
          </a:bodyPr>
          <a:lstStyle/>
          <a:p>
            <a:endParaRPr lang="ja-JP" altLang="en-US" dirty="0">
              <a:solidFill>
                <a:prstClr val="black"/>
              </a:solidFill>
            </a:endParaRPr>
          </a:p>
        </p:txBody>
      </p:sp>
      <p:sp>
        <p:nvSpPr>
          <p:cNvPr id="17" name="テキスト ボックス 16"/>
          <p:cNvSpPr txBox="1"/>
          <p:nvPr/>
        </p:nvSpPr>
        <p:spPr>
          <a:xfrm>
            <a:off x="413551" y="3114114"/>
            <a:ext cx="5544616" cy="523220"/>
          </a:xfrm>
          <a:prstGeom prst="rect">
            <a:avLst/>
          </a:prstGeom>
          <a:noFill/>
        </p:spPr>
        <p:txBody>
          <a:bodyPr wrap="square" rtlCol="0">
            <a:spAutoFit/>
          </a:bodyPr>
          <a:lstStyle/>
          <a:p>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②照明の「アンプラグド」</a:t>
            </a:r>
            <a:endParaRPr lang="ja-JP" altLang="en-US"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486629" y="3679631"/>
            <a:ext cx="4968552" cy="369252"/>
          </a:xfrm>
          <a:prstGeom prst="rect">
            <a:avLst/>
          </a:prstGeom>
          <a:noFill/>
        </p:spPr>
        <p:txBody>
          <a:bodyPr wrap="square" rtlCol="0">
            <a:spAutoFit/>
          </a:bodyPr>
          <a:lstStyle/>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・・・（例）消灯、間引き照明</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1084707" y="4325628"/>
            <a:ext cx="4202304" cy="830997"/>
          </a:xfrm>
          <a:prstGeom prst="rect">
            <a:avLst/>
          </a:prstGeom>
          <a:noFill/>
        </p:spPr>
        <p:txBody>
          <a:bodyPr wrap="none" rtlCol="0">
            <a:spAutoFit/>
          </a:bodyPr>
          <a:lstStyle/>
          <a:p>
            <a:r>
              <a:rPr lang="en-US" altLang="ja-JP"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OA</a:t>
            </a: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機器の</a:t>
            </a:r>
            <a:r>
              <a:rPr lang="zh-TW"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電力需要</a:t>
            </a: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15.5%</a:t>
            </a:r>
          </a:p>
          <a:p>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照明の電力需要は</a:t>
            </a:r>
            <a:r>
              <a:rPr lang="en-US" altLang="ja-JP"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24%</a:t>
            </a:r>
            <a:endPar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角丸四角形 2"/>
          <p:cNvSpPr/>
          <p:nvPr/>
        </p:nvSpPr>
        <p:spPr>
          <a:xfrm>
            <a:off x="723331" y="152091"/>
            <a:ext cx="7765576" cy="748661"/>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PC</a:t>
            </a:r>
            <a:r>
              <a:rPr lang="ja-JP" altLang="en-US"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以外のオフィス・アンプラグド</a:t>
            </a:r>
            <a:endParaRPr lang="ja-JP" altLang="en-US"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448630" y="2169349"/>
            <a:ext cx="6454060" cy="646331"/>
          </a:xfrm>
          <a:prstGeom prst="rect">
            <a:avLst/>
          </a:prstGeom>
          <a:noFill/>
        </p:spPr>
        <p:txBody>
          <a:bodyPr wrap="square" rtlCol="0">
            <a:spAutoFit/>
          </a:bodyPr>
          <a:lstStyle/>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例）昼休みを除く</a:t>
            </a:r>
            <a:r>
              <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13</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時～</a:t>
            </a:r>
            <a:r>
              <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15</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時のうち</a:t>
            </a:r>
            <a:r>
              <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分</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以上</a:t>
            </a:r>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コピー機、プリンターの使用を控える</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1257125" y="5811560"/>
            <a:ext cx="6681122" cy="1046440"/>
          </a:xfrm>
          <a:prstGeom prst="rect">
            <a:avLst/>
          </a:prstGeom>
          <a:noFill/>
        </p:spPr>
        <p:txBody>
          <a:bodyPr wrap="square" rtlCol="0">
            <a:spAutoFit/>
          </a:bodyPr>
          <a:lstStyle/>
          <a:p>
            <a:r>
              <a:rPr lang="ja-JP" altLang="en-US" sz="3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ピークシフトだけではなく、</a:t>
            </a:r>
            <a:endParaRPr lang="en-US" altLang="ja-JP" sz="3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1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ピークカット</a:t>
            </a:r>
            <a:r>
              <a:rPr lang="ja-JP" altLang="en-US" sz="3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も行うこともできる</a:t>
            </a:r>
            <a:endParaRPr lang="ja-JP" altLang="en-US" sz="3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9" name="グラフ 8"/>
          <p:cNvGraphicFramePr/>
          <p:nvPr>
            <p:extLst>
              <p:ext uri="{D42A27DB-BD31-4B8C-83A1-F6EECF244321}">
                <p14:modId xmlns:p14="http://schemas.microsoft.com/office/powerpoint/2010/main" val="234746869"/>
              </p:ext>
            </p:extLst>
          </p:nvPr>
        </p:nvGraphicFramePr>
        <p:xfrm>
          <a:off x="4937524" y="2530486"/>
          <a:ext cx="4119961" cy="2956335"/>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p:cNvSpPr txBox="1"/>
          <p:nvPr/>
        </p:nvSpPr>
        <p:spPr>
          <a:xfrm>
            <a:off x="7479184" y="4002463"/>
            <a:ext cx="758541" cy="646331"/>
          </a:xfrm>
          <a:prstGeom prst="rect">
            <a:avLst/>
          </a:prstGeom>
          <a:noFill/>
        </p:spPr>
        <p:txBody>
          <a:bodyPr wrap="none" rtlCol="0">
            <a:spAutoFit/>
          </a:bodyPr>
          <a:lstStyle/>
          <a:p>
            <a:r>
              <a:rPr lang="ja-JP" altLang="en-US"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空調</a:t>
            </a:r>
            <a:endParaRPr lang="en-US" altLang="ja-JP"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48%</a:t>
            </a:r>
            <a:endParaRPr lang="ja-JP" altLang="en-US"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6224907" y="4510294"/>
            <a:ext cx="758541" cy="646331"/>
          </a:xfrm>
          <a:prstGeom prst="rect">
            <a:avLst/>
          </a:prstGeom>
          <a:noFill/>
        </p:spPr>
        <p:txBody>
          <a:bodyPr wrap="none" rtlCol="0">
            <a:spAutoFit/>
          </a:bodyPr>
          <a:lstStyle/>
          <a:p>
            <a:r>
              <a:rPr lang="ja-JP" altLang="en-US"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照明</a:t>
            </a:r>
            <a:endParaRPr lang="en-US" altLang="ja-JP"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24%</a:t>
            </a:r>
          </a:p>
        </p:txBody>
      </p:sp>
      <p:sp>
        <p:nvSpPr>
          <p:cNvPr id="15" name="テキスト ボックス 14"/>
          <p:cNvSpPr txBox="1"/>
          <p:nvPr/>
        </p:nvSpPr>
        <p:spPr>
          <a:xfrm flipH="1">
            <a:off x="5710344" y="3637334"/>
            <a:ext cx="997527" cy="646331"/>
          </a:xfrm>
          <a:prstGeom prst="rect">
            <a:avLst/>
          </a:prstGeom>
          <a:noFill/>
        </p:spPr>
        <p:txBody>
          <a:bodyPr wrap="square" rtlCol="0">
            <a:spAutoFit/>
          </a:bodyPr>
          <a:lstStyle/>
          <a:p>
            <a:r>
              <a:rPr lang="en-US" altLang="ja-JP"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OA</a:t>
            </a:r>
            <a:r>
              <a:rPr lang="ja-JP" altLang="en-US"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機器</a:t>
            </a:r>
            <a:endParaRPr lang="en-US" altLang="ja-JP"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15.5%</a:t>
            </a:r>
            <a:endParaRPr lang="ja-JP" altLang="en-US"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7120342" y="2610236"/>
            <a:ext cx="1133644" cy="338554"/>
          </a:xfrm>
          <a:prstGeom prst="rect">
            <a:avLst/>
          </a:prstGeom>
          <a:noFill/>
        </p:spPr>
        <p:txBody>
          <a:bodyPr wrap="none" rtlCol="0">
            <a:spAutoFit/>
          </a:bodyPr>
          <a:lstStyle/>
          <a:p>
            <a:r>
              <a:rPr lang="ja-JP" altLang="en-US" sz="1600"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その他</a:t>
            </a:r>
            <a:r>
              <a:rPr lang="en-US" altLang="ja-JP" sz="1600"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600"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6391738" y="2323237"/>
            <a:ext cx="1550424" cy="338554"/>
          </a:xfrm>
          <a:prstGeom prst="rect">
            <a:avLst/>
          </a:prstGeom>
          <a:noFill/>
        </p:spPr>
        <p:txBody>
          <a:bodyPr wrap="none" rtlCol="0">
            <a:spAutoFit/>
          </a:bodyPr>
          <a:lstStyle/>
          <a:p>
            <a:r>
              <a:rPr lang="ja-JP" altLang="en-US" sz="1600"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エレベータ</a:t>
            </a:r>
            <a:r>
              <a:rPr lang="en-US" altLang="ja-JP" sz="1600"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5%</a:t>
            </a:r>
            <a:endParaRPr lang="ja-JP" altLang="en-US" sz="16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p:cNvSpPr txBox="1"/>
          <p:nvPr/>
        </p:nvSpPr>
        <p:spPr>
          <a:xfrm>
            <a:off x="4784965" y="3006589"/>
            <a:ext cx="1340432" cy="338554"/>
          </a:xfrm>
          <a:prstGeom prst="rect">
            <a:avLst/>
          </a:prstGeom>
          <a:noFill/>
        </p:spPr>
        <p:txBody>
          <a:bodyPr wrap="none" rtlCol="0">
            <a:spAutoFit/>
          </a:bodyPr>
          <a:lstStyle/>
          <a:p>
            <a:r>
              <a:rPr lang="ja-JP" altLang="en-US" sz="1600"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冷蔵庫</a:t>
            </a:r>
            <a:r>
              <a:rPr lang="en-US" altLang="ja-JP" sz="1600"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0.5%</a:t>
            </a:r>
            <a:endParaRPr lang="ja-JP" altLang="en-US" sz="16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1" name="直線コネクタ 20"/>
          <p:cNvCxnSpPr>
            <a:stCxn id="16" idx="1"/>
          </p:cNvCxnSpPr>
          <p:nvPr/>
        </p:nvCxnSpPr>
        <p:spPr>
          <a:xfrm flipH="1">
            <a:off x="6846554" y="2779513"/>
            <a:ext cx="273788" cy="2000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H="1">
            <a:off x="6385552" y="2579458"/>
            <a:ext cx="96104" cy="5693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5903597" y="3207107"/>
            <a:ext cx="276371" cy="305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34796"/>
      </p:ext>
    </p:extLst>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5000"/>
            <a:lum/>
          </a:blip>
          <a:srcRect/>
          <a:stretch>
            <a:fillRect l="-6000" r="-6000"/>
          </a:stretch>
        </a:blipFill>
        <a:effectLst/>
      </p:bgPr>
    </p:bg>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64961" y="6184559"/>
            <a:ext cx="2133600" cy="365125"/>
          </a:xfrm>
        </p:spPr>
        <p:txBody>
          <a:bodyPr/>
          <a:lstStyle/>
          <a:p>
            <a:fld id="{A029391D-8E69-4E8B-A6ED-E20640875A7C}" type="slidenum">
              <a:rPr lang="ja-JP" altLang="en-US" smtClean="0">
                <a:solidFill>
                  <a:prstClr val="black">
                    <a:tint val="75000"/>
                  </a:prstClr>
                </a:solidFill>
              </a:rPr>
              <a:pPr/>
              <a:t>55</a:t>
            </a:fld>
            <a:endParaRPr lang="ja-JP" altLang="en-US" dirty="0">
              <a:solidFill>
                <a:prstClr val="black">
                  <a:tint val="75000"/>
                </a:prstClr>
              </a:solidFill>
            </a:endParaRPr>
          </a:p>
        </p:txBody>
      </p:sp>
      <p:sp>
        <p:nvSpPr>
          <p:cNvPr id="5" name="角丸四角形 4"/>
          <p:cNvSpPr/>
          <p:nvPr/>
        </p:nvSpPr>
        <p:spPr>
          <a:xfrm>
            <a:off x="709684" y="90773"/>
            <a:ext cx="7888406" cy="76427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節電行動の実施企業例</a:t>
            </a:r>
            <a:endParaRPr lang="ja-JP" altLang="en-US"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flipH="1">
            <a:off x="327541" y="1110419"/>
            <a:ext cx="8570793" cy="523220"/>
          </a:xfrm>
          <a:prstGeom prst="rect">
            <a:avLst/>
          </a:prstGeom>
          <a:noFill/>
        </p:spPr>
        <p:txBody>
          <a:bodyPr wrap="square" rtlCol="0">
            <a:spAutoFit/>
          </a:bodyPr>
          <a:lstStyle/>
          <a:p>
            <a:pPr algn="ctr"/>
            <a:r>
              <a:rPr lang="ja-JP" altLang="en-US" sz="28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区内</a:t>
            </a:r>
            <a:r>
              <a:rPr lang="ja-JP" altLang="en-US" sz="28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sz="28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節電に取り組んでいる企業は数多く有る！</a:t>
            </a:r>
            <a:endParaRPr lang="ja-JP" altLang="en-US" sz="28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1225509" y="1856632"/>
            <a:ext cx="6837520" cy="2185214"/>
          </a:xfrm>
          <a:prstGeom prst="rect">
            <a:avLst/>
          </a:prstGeom>
          <a:noFill/>
        </p:spPr>
        <p:txBody>
          <a:bodyPr wrap="square" rtlCol="0">
            <a:spAutoFit/>
          </a:bodyPr>
          <a:lstStyle/>
          <a:p>
            <a:r>
              <a:rPr lang="ja-JP" altLang="en-US" sz="2800" b="1"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山崎製パン株式</a:t>
            </a:r>
            <a:r>
              <a:rPr lang="ja-JP" altLang="en-US" sz="2800" b="1"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会社</a:t>
            </a:r>
            <a:endParaRPr lang="en-US" altLang="ja-JP" sz="2800" b="1"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離席</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する際に、パソコンを「</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スタンバイ</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や</a:t>
            </a:r>
            <a:endParaRPr lang="en-US" altLang="ja-JP"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モニター電源オフ」</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に設定</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して</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いる</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zh-CN" altLang="en-US" sz="2800" b="1"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三</a:t>
            </a:r>
            <a:r>
              <a:rPr lang="zh-CN" altLang="en-US" sz="2800" b="1"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幸株式</a:t>
            </a:r>
            <a:r>
              <a:rPr lang="zh-CN" altLang="en-US" sz="2800" b="1"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会社</a:t>
            </a:r>
            <a:endParaRPr lang="ja-JP" altLang="en-US" sz="20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パソコン</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は省エネモード、</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ディスプレイ</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オフ</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５分、</a:t>
            </a:r>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スリープ</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１０分を徹底して</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いる</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501056" y="1826999"/>
            <a:ext cx="902811" cy="523220"/>
          </a:xfrm>
          <a:prstGeom prst="rect">
            <a:avLst/>
          </a:prstGeom>
          <a:noFill/>
        </p:spPr>
        <p:txBody>
          <a:bodyPr wrap="none" rtlCol="0">
            <a:spAutoFit/>
          </a:bodyPr>
          <a:lstStyle/>
          <a:p>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例：</a:t>
            </a:r>
            <a:endPar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5099438" y="4861235"/>
            <a:ext cx="3877985" cy="1569660"/>
          </a:xfrm>
          <a:prstGeom prst="rect">
            <a:avLst/>
          </a:prstGeom>
          <a:noFill/>
        </p:spPr>
        <p:txBody>
          <a:bodyPr wrap="none" rtlCol="0">
            <a:spAutoFit/>
          </a:bodyPr>
          <a:lstStyle/>
          <a:p>
            <a:pPr algn="ct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各企業がそれぞれ、</a:t>
            </a:r>
            <a:endPar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自発的に節電行動</a:t>
            </a:r>
            <a:endPar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を行っている</a:t>
            </a:r>
            <a:endParaRPr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 5"/>
          <p:cNvSpPr/>
          <p:nvPr/>
        </p:nvSpPr>
        <p:spPr>
          <a:xfrm>
            <a:off x="194278" y="4264840"/>
            <a:ext cx="4797632" cy="2428503"/>
          </a:xfrm>
          <a:prstGeom prst="roundRect">
            <a:avLst/>
          </a:prstGeom>
          <a:solidFill>
            <a:schemeClr val="accent5">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他</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にも</a:t>
            </a:r>
            <a:r>
              <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algn="ct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伊藤忠テクノソリューションズ株式会社</a:t>
            </a:r>
          </a:p>
          <a:p>
            <a:pPr algn="ct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日立インターメディックス株式会社</a:t>
            </a:r>
          </a:p>
          <a:p>
            <a:pPr algn="ct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日本製紙株式会社</a:t>
            </a:r>
          </a:p>
          <a:p>
            <a:pPr algn="ct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三菱地所株式会社</a:t>
            </a:r>
          </a:p>
          <a:p>
            <a:pPr algn="ct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和光堂株式会社</a:t>
            </a:r>
          </a:p>
          <a:p>
            <a:pPr algn="ct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高砂熱学工業株式</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会社</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など</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18882691"/>
      </p:ext>
    </p:extLst>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47503" y="0"/>
            <a:ext cx="9144000" cy="6858000"/>
          </a:xfrm>
          <a:prstGeom prst="rect">
            <a:avLst/>
          </a:prstGeom>
        </p:spPr>
      </p:pic>
      <p:sp>
        <p:nvSpPr>
          <p:cNvPr id="4" name="スライド番号プレースホルダー 3"/>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56</a:t>
            </a:fld>
            <a:endParaRPr lang="ja-JP" altLang="en-US" dirty="0">
              <a:solidFill>
                <a:prstClr val="black">
                  <a:tint val="75000"/>
                </a:prstClr>
              </a:solidFill>
            </a:endParaRPr>
          </a:p>
        </p:txBody>
      </p:sp>
      <p:sp>
        <p:nvSpPr>
          <p:cNvPr id="5" name="角丸四角形 4"/>
          <p:cNvSpPr/>
          <p:nvPr/>
        </p:nvSpPr>
        <p:spPr>
          <a:xfrm>
            <a:off x="692331" y="106326"/>
            <a:ext cx="7877511" cy="64858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節電行動を行っている企業は多いが</a:t>
            </a:r>
            <a:r>
              <a:rPr lang="en-US" altLang="ja-JP"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555377" y="1409342"/>
            <a:ext cx="8151418" cy="1077218"/>
          </a:xfrm>
          <a:prstGeom prst="rect">
            <a:avLst/>
          </a:prstGeom>
          <a:solidFill>
            <a:schemeClr val="bg1">
              <a:alpha val="57000"/>
            </a:schemeClr>
          </a:solidFill>
          <a:ln w="76200">
            <a:solidFill>
              <a:srgbClr val="FF6600"/>
            </a:solidFill>
          </a:ln>
        </p:spPr>
        <p:txBody>
          <a:bodyPr wrap="square" rtlCol="0">
            <a:spAutoFit/>
          </a:bodyPr>
          <a:lstStyle/>
          <a:p>
            <a:pPr algn="ct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なぜオフィス・アンプラグド・キャンペーンを</a:t>
            </a:r>
            <a:endParaRPr lang="en-US" altLang="ja-JP"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実施するのか？</a:t>
            </a:r>
            <a:endParaRPr lang="ja-JP" altLang="en-US"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0" y="2867891"/>
            <a:ext cx="9143999" cy="1680624"/>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0" y="5438900"/>
            <a:ext cx="9144000" cy="14191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仮称</a:t>
            </a:r>
            <a:r>
              <a:rPr lang="en-US" altLang="ja-JP"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ちよだ</a:t>
            </a:r>
            <a:r>
              <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エコセンターが</a:t>
            </a:r>
          </a:p>
          <a:p>
            <a:pPr algn="ctr"/>
            <a:r>
              <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このキャンペーンを区内企業</a:t>
            </a:r>
            <a:r>
              <a:rPr lang="en-US" altLang="ja-JP"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オフィスビル</a:t>
            </a:r>
            <a:r>
              <a:rPr lang="en-US" altLang="ja-JP"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に</a:t>
            </a:r>
          </a:p>
          <a:p>
            <a:pPr algn="ctr"/>
            <a:r>
              <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推奨することで新たな連携が</a:t>
            </a: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生まれる。</a:t>
            </a:r>
            <a:endPar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95004" y="2978855"/>
            <a:ext cx="9239003" cy="1569660"/>
          </a:xfrm>
          <a:prstGeom prst="rect">
            <a:avLst/>
          </a:prstGeom>
        </p:spPr>
        <p:txBody>
          <a:bodyPr wrap="square">
            <a:spAutoFit/>
          </a:bodyPr>
          <a:lstStyle/>
          <a:p>
            <a:pPr algn="ctr"/>
            <a:r>
              <a:rPr lang="ja-JP" altLang="en-US" sz="3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節電行動に統一したネーミングを</a:t>
            </a:r>
            <a:r>
              <a:rPr lang="ja-JP" altLang="en-US"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つけることで</a:t>
            </a:r>
            <a:endParaRPr lang="en-US" altLang="ja-JP" sz="3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区内</a:t>
            </a:r>
            <a:r>
              <a:rPr lang="ja-JP" altLang="en-US" sz="3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企業を</a:t>
            </a:r>
            <a:r>
              <a:rPr lang="ja-JP" altLang="en-US"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巻き込んだ</a:t>
            </a:r>
            <a:endParaRPr lang="en-US" altLang="ja-JP"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2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大きなムーブメント</a:t>
            </a:r>
            <a:r>
              <a:rPr lang="ja-JP" altLang="en-US"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を起こすことができる</a:t>
            </a:r>
            <a:endParaRPr lang="ja-JP" altLang="en-US" sz="3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200456054"/>
      </p:ext>
    </p:extLst>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361965" y="4829044"/>
            <a:ext cx="8420066" cy="1761486"/>
          </a:xfrm>
          <a:prstGeom prst="roundRect">
            <a:avLst/>
          </a:prstGeom>
          <a:solidFill>
            <a:schemeClr val="accent1">
              <a:lumMod val="20000"/>
              <a:lumOff val="80000"/>
              <a:alpha val="79000"/>
            </a:schemeClr>
          </a:solidFill>
          <a:ln w="7620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57</a:t>
            </a:fld>
            <a:endParaRPr lang="ja-JP" altLang="en-US" dirty="0">
              <a:solidFill>
                <a:prstClr val="black">
                  <a:tint val="75000"/>
                </a:prstClr>
              </a:solidFill>
            </a:endParaRPr>
          </a:p>
        </p:txBody>
      </p:sp>
      <p:sp>
        <p:nvSpPr>
          <p:cNvPr id="5" name="角丸四角形 4"/>
          <p:cNvSpPr/>
          <p:nvPr/>
        </p:nvSpPr>
        <p:spPr>
          <a:xfrm>
            <a:off x="194053" y="139076"/>
            <a:ext cx="8813469" cy="835113"/>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オフィス</a:t>
            </a:r>
            <a:r>
              <a:rPr lang="ja-JP" altLang="en-US"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アンプラグドはどのように広がるだろうか？</a:t>
            </a:r>
            <a:endParaRPr lang="ja-JP" altLang="en-US"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347940" y="5011341"/>
            <a:ext cx="8572347" cy="1846659"/>
          </a:xfrm>
          <a:prstGeom prst="rect">
            <a:avLst/>
          </a:prstGeom>
          <a:noFill/>
        </p:spPr>
        <p:txBody>
          <a:bodyPr wrap="none" rtlCol="0">
            <a:spAutoFit/>
          </a:bodyPr>
          <a:lstStyle/>
          <a:p>
            <a:pPr algn="ct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個人がアンプラグドを行う最大のメリット</a:t>
            </a:r>
            <a:endPar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節電を行う自分に対して、また他人からは賞賛されることで</a:t>
            </a:r>
            <a:endPar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2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承認欲求が満たされる</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ことである</a:t>
            </a: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269300" y="2191658"/>
            <a:ext cx="1184803" cy="1117600"/>
          </a:xfrm>
          <a:prstGeom prst="rect">
            <a:avLst/>
          </a:prstGeom>
          <a:solidFill>
            <a:schemeClr val="accent3">
              <a:lumMod val="20000"/>
              <a:lumOff val="80000"/>
            </a:schemeClr>
          </a:solidFill>
          <a:ln w="38100">
            <a:solidFill>
              <a:srgbClr val="0D920A"/>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solidFill>
                  <a:srgbClr val="0D920A"/>
                </a:solidFill>
                <a:latin typeface="メイリオ" panose="020B0604030504040204" pitchFamily="50" charset="-128"/>
                <a:ea typeface="メイリオ" panose="020B0604030504040204" pitchFamily="50" charset="-128"/>
                <a:cs typeface="メイリオ" panose="020B0604030504040204" pitchFamily="50" charset="-128"/>
              </a:rPr>
              <a:t>個人</a:t>
            </a:r>
            <a:endParaRPr lang="ja-JP" altLang="en-US" b="1" dirty="0">
              <a:solidFill>
                <a:srgbClr val="0D920A"/>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2014810" y="2191658"/>
            <a:ext cx="1184803" cy="1117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部署</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3979597" y="2191658"/>
            <a:ext cx="1184803" cy="1117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一企業</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5837422" y="2191658"/>
            <a:ext cx="1184803" cy="1117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多企業</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7668909" y="2191658"/>
            <a:ext cx="1184803" cy="1117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区全体</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3" name="直線矢印コネクタ 12"/>
          <p:cNvCxnSpPr/>
          <p:nvPr/>
        </p:nvCxnSpPr>
        <p:spPr>
          <a:xfrm>
            <a:off x="1553028" y="2750458"/>
            <a:ext cx="36285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3425370" y="2750458"/>
            <a:ext cx="36285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直線矢印コネクタ 18"/>
          <p:cNvCxnSpPr/>
          <p:nvPr/>
        </p:nvCxnSpPr>
        <p:spPr>
          <a:xfrm>
            <a:off x="5283199" y="2750458"/>
            <a:ext cx="36285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直線矢印コネクタ 21"/>
          <p:cNvCxnSpPr/>
          <p:nvPr/>
        </p:nvCxnSpPr>
        <p:spPr>
          <a:xfrm>
            <a:off x="7184570" y="2750458"/>
            <a:ext cx="37737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5" name="正方形/長方形 24"/>
          <p:cNvSpPr/>
          <p:nvPr/>
        </p:nvSpPr>
        <p:spPr>
          <a:xfrm>
            <a:off x="0" y="1324476"/>
            <a:ext cx="4380309" cy="53702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b="1" u="sng"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ボトムアップ</a:t>
            </a:r>
            <a:r>
              <a:rPr lang="ja-JP" altLang="en-US" sz="28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で広がる！</a:t>
            </a:r>
            <a:endParaRPr lang="ja-JP" altLang="en-US" sz="2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p:cNvSpPr txBox="1"/>
          <p:nvPr/>
        </p:nvSpPr>
        <p:spPr>
          <a:xfrm>
            <a:off x="347940" y="3693344"/>
            <a:ext cx="8340746" cy="830997"/>
          </a:xfrm>
          <a:prstGeom prst="rect">
            <a:avLst/>
          </a:prstGeom>
          <a:noFill/>
        </p:spPr>
        <p:txBody>
          <a:bodyPr wrap="square" rtlCol="0">
            <a:spAutoFit/>
          </a:bodyPr>
          <a:lstStyle/>
          <a:p>
            <a:pPr algn="ct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オフィスビルで働く</a:t>
            </a:r>
            <a:r>
              <a:rPr lang="ja-JP" altLang="en-US" sz="2400" b="1" dirty="0" smtClean="0">
                <a:solidFill>
                  <a:srgbClr val="0D920A"/>
                </a:solidFill>
                <a:latin typeface="メイリオ" panose="020B0604030504040204" pitchFamily="50" charset="-128"/>
                <a:ea typeface="メイリオ" panose="020B0604030504040204" pitchFamily="50" charset="-128"/>
                <a:cs typeface="メイリオ" panose="020B0604030504040204" pitchFamily="50" charset="-128"/>
              </a:rPr>
              <a:t>個人</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2400" b="1" dirty="0" smtClean="0">
                <a:solidFill>
                  <a:srgbClr val="0D920A"/>
                </a:solidFill>
                <a:latin typeface="メイリオ" panose="020B0604030504040204" pitchFamily="50" charset="-128"/>
                <a:ea typeface="メイリオ" panose="020B0604030504040204" pitchFamily="50" charset="-128"/>
                <a:cs typeface="メイリオ" panose="020B0604030504040204" pitchFamily="50" charset="-128"/>
              </a:rPr>
              <a:t>「自発的」</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に取り組むことで</a:t>
            </a:r>
            <a:endPar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このようなムーブメントが起きる</a:t>
            </a:r>
            <a:endPar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8" name="直線矢印コネクタ 17"/>
          <p:cNvCxnSpPr/>
          <p:nvPr/>
        </p:nvCxnSpPr>
        <p:spPr>
          <a:xfrm>
            <a:off x="1553028" y="2747468"/>
            <a:ext cx="411378" cy="0"/>
          </a:xfrm>
          <a:prstGeom prst="straightConnector1">
            <a:avLst/>
          </a:prstGeom>
          <a:ln w="38100">
            <a:solidFill>
              <a:srgbClr val="0D920A"/>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3425370" y="2750458"/>
            <a:ext cx="382245" cy="0"/>
          </a:xfrm>
          <a:prstGeom prst="straightConnector1">
            <a:avLst/>
          </a:prstGeom>
          <a:ln w="38100">
            <a:solidFill>
              <a:srgbClr val="0D920A"/>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5223799" y="2750458"/>
            <a:ext cx="481656" cy="0"/>
          </a:xfrm>
          <a:prstGeom prst="straightConnector1">
            <a:avLst/>
          </a:prstGeom>
          <a:ln w="38100">
            <a:solidFill>
              <a:srgbClr val="0D920A"/>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7184570" y="2750458"/>
            <a:ext cx="408132" cy="0"/>
          </a:xfrm>
          <a:prstGeom prst="straightConnector1">
            <a:avLst/>
          </a:prstGeom>
          <a:ln w="38100">
            <a:solidFill>
              <a:srgbClr val="0D920A"/>
            </a:solidFill>
            <a:tailEnd type="arrow"/>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2022852" y="2177807"/>
            <a:ext cx="1182668" cy="1117600"/>
          </a:xfrm>
          <a:prstGeom prst="rect">
            <a:avLst/>
          </a:prstGeom>
          <a:solidFill>
            <a:schemeClr val="accent3">
              <a:lumMod val="20000"/>
              <a:lumOff val="80000"/>
            </a:schemeClr>
          </a:solidFill>
          <a:ln w="38100">
            <a:solidFill>
              <a:srgbClr val="0D9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部署</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7670641" y="2188825"/>
            <a:ext cx="1182668" cy="1117600"/>
          </a:xfrm>
          <a:prstGeom prst="rect">
            <a:avLst/>
          </a:prstGeom>
          <a:solidFill>
            <a:schemeClr val="accent3">
              <a:lumMod val="20000"/>
              <a:lumOff val="80000"/>
            </a:schemeClr>
          </a:solidFill>
          <a:ln w="38100">
            <a:solidFill>
              <a:srgbClr val="0D9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区全体</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5839557" y="2195140"/>
            <a:ext cx="1182668" cy="1117600"/>
          </a:xfrm>
          <a:prstGeom prst="rect">
            <a:avLst/>
          </a:prstGeom>
          <a:solidFill>
            <a:schemeClr val="accent3">
              <a:lumMod val="20000"/>
              <a:lumOff val="80000"/>
            </a:schemeClr>
          </a:solidFill>
          <a:ln w="38100">
            <a:solidFill>
              <a:srgbClr val="0D9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多企業</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正方形/長方形 28"/>
          <p:cNvSpPr/>
          <p:nvPr/>
        </p:nvSpPr>
        <p:spPr>
          <a:xfrm>
            <a:off x="3987648" y="2177807"/>
            <a:ext cx="1182668" cy="1117600"/>
          </a:xfrm>
          <a:prstGeom prst="rect">
            <a:avLst/>
          </a:prstGeom>
          <a:solidFill>
            <a:schemeClr val="accent3">
              <a:lumMod val="20000"/>
              <a:lumOff val="80000"/>
            </a:schemeClr>
          </a:solidFill>
          <a:ln w="38100">
            <a:solidFill>
              <a:srgbClr val="0D9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一企業</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75665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6" presetClass="entr" presetSubtype="21"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barn(inVertical)">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arn(inVertical)">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barn(inVertical)">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animBg="1"/>
      <p:bldP spid="28" grpId="0" animBg="1"/>
      <p:bldP spid="2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09433" y="1969372"/>
            <a:ext cx="3739486" cy="3353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角丸四角形 2"/>
          <p:cNvSpPr/>
          <p:nvPr/>
        </p:nvSpPr>
        <p:spPr>
          <a:xfrm>
            <a:off x="4274547" y="1873836"/>
            <a:ext cx="4583567" cy="344879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553199" y="6249478"/>
            <a:ext cx="2133600" cy="365125"/>
          </a:xfrm>
        </p:spPr>
        <p:txBody>
          <a:bodyPr/>
          <a:lstStyle/>
          <a:p>
            <a:fld id="{A029391D-8E69-4E8B-A6ED-E20640875A7C}" type="slidenum">
              <a:rPr lang="ja-JP" altLang="en-US" smtClean="0">
                <a:solidFill>
                  <a:prstClr val="black">
                    <a:tint val="75000"/>
                  </a:prstClr>
                </a:solidFill>
              </a:rPr>
              <a:pPr/>
              <a:t>58</a:t>
            </a:fld>
            <a:endParaRPr lang="ja-JP" altLang="en-US" dirty="0">
              <a:solidFill>
                <a:prstClr val="black">
                  <a:tint val="75000"/>
                </a:prstClr>
              </a:solidFill>
            </a:endParaRPr>
          </a:p>
        </p:txBody>
      </p:sp>
      <p:sp>
        <p:nvSpPr>
          <p:cNvPr id="6" name="角丸四角形 5"/>
          <p:cNvSpPr/>
          <p:nvPr/>
        </p:nvSpPr>
        <p:spPr>
          <a:xfrm flipH="1">
            <a:off x="297757" y="192971"/>
            <a:ext cx="8560357" cy="765959"/>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どの</a:t>
            </a:r>
            <a:r>
              <a:rPr lang="ja-JP" altLang="en-US" sz="2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ように</a:t>
            </a:r>
            <a:r>
              <a:rPr lang="ja-JP" altLang="en-US" sz="2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オフィス・アンプラグド・キャンペーンへ参加させるか①</a:t>
            </a:r>
            <a:endParaRPr lang="ja-JP" altLang="en-US" sz="2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2" y="1066842"/>
            <a:ext cx="9144001" cy="707886"/>
          </a:xfrm>
          <a:prstGeom prst="rect">
            <a:avLst/>
          </a:prstGeom>
          <a:noFill/>
        </p:spPr>
        <p:txBody>
          <a:bodyPr wrap="square" rtlCol="0">
            <a:spAutoFit/>
          </a:bodyPr>
          <a:lstStyle/>
          <a:p>
            <a:pPr algn="ctr"/>
            <a:r>
              <a:rPr lang="ja-JP" altLang="en-US" sz="3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アンプラグドを広めるため</a:t>
            </a:r>
            <a:r>
              <a:rPr lang="ja-JP" altLang="en-US" sz="4000" b="1" u="sng"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ロゴ</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を作成する。</a:t>
            </a:r>
            <a:endParaRPr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0" y="5677469"/>
            <a:ext cx="9144000" cy="11805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5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様々</a:t>
            </a:r>
            <a:r>
              <a:rPr lang="ja-JP" altLang="en-US" sz="25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な人にロゴのデザインと意味を知っても</a:t>
            </a:r>
            <a:r>
              <a:rPr lang="ja-JP" altLang="en-US" sz="25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らうこと</a:t>
            </a:r>
            <a:r>
              <a:rPr lang="ja-JP" altLang="en-US" sz="25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が必要</a:t>
            </a:r>
            <a:endParaRPr lang="ja-JP" altLang="en-US" sz="25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3138771" y="2829915"/>
            <a:ext cx="6851176" cy="2369880"/>
          </a:xfrm>
          <a:prstGeom prst="rect">
            <a:avLst/>
          </a:prstGeom>
        </p:spPr>
        <p:txBody>
          <a:bodyPr wrap="square">
            <a:spAutoFit/>
          </a:bodyPr>
          <a:lstStyle/>
          <a:p>
            <a:pPr algn="ctr"/>
            <a:r>
              <a:rPr lang="ja-JP" altLang="en-US" sz="32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ステッカー</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や</a:t>
            </a:r>
            <a:endPar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2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ロゴ</a:t>
            </a:r>
            <a:r>
              <a:rPr lang="ja-JP" altLang="en-US" sz="32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入りの</a:t>
            </a:r>
            <a:r>
              <a:rPr lang="ja-JP" altLang="en-US" sz="32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物品</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提供</a:t>
            </a: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、参加者</a:t>
            </a: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に参加</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意思</a:t>
            </a: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表示と広報</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担ってもらう。</a:t>
            </a:r>
            <a:endParaRPr lang="en-US" altLang="ja-JP"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4274547" y="2200205"/>
            <a:ext cx="4869452" cy="523220"/>
          </a:xfrm>
          <a:prstGeom prst="rect">
            <a:avLst/>
          </a:prstGeom>
          <a:noFill/>
        </p:spPr>
        <p:txBody>
          <a:bodyPr wrap="square" rtlCol="0">
            <a:spAutoFit/>
          </a:bodyPr>
          <a:lstStyle/>
          <a:p>
            <a:r>
              <a:rPr lang="ja-JP" altLang="en-US" sz="2800" dirty="0" smtClean="0">
                <a:solidFill>
                  <a:prstClr val="black"/>
                </a:solidFill>
                <a:latin typeface="メイリオ" panose="020B0604030504040204" pitchFamily="50" charset="-128"/>
                <a:ea typeface="メイリオ" panose="020B0604030504040204" pitchFamily="50" charset="-128"/>
              </a:rPr>
              <a:t>ロゴの利用方法としては</a:t>
            </a:r>
            <a:r>
              <a:rPr lang="ja-JP" altLang="en-US" sz="2800" dirty="0">
                <a:solidFill>
                  <a:prstClr val="black"/>
                </a:solidFill>
                <a:latin typeface="メイリオ" panose="020B0604030504040204" pitchFamily="50" charset="-128"/>
                <a:ea typeface="メイリオ" panose="020B0604030504040204" pitchFamily="50" charset="-128"/>
              </a:rPr>
              <a:t>･･･</a:t>
            </a:r>
          </a:p>
        </p:txBody>
      </p:sp>
      <p:sp>
        <p:nvSpPr>
          <p:cNvPr id="10" name="テキスト ボックス 9"/>
          <p:cNvSpPr txBox="1"/>
          <p:nvPr/>
        </p:nvSpPr>
        <p:spPr>
          <a:xfrm>
            <a:off x="297757" y="1969372"/>
            <a:ext cx="1402618" cy="461665"/>
          </a:xfrm>
          <a:prstGeom prst="rect">
            <a:avLst/>
          </a:prstGeom>
          <a:noFill/>
        </p:spPr>
        <p:txBody>
          <a:bodyPr wrap="square" rtlCol="0">
            <a:spAutoFit/>
          </a:bodyPr>
          <a:lstStyle/>
          <a:p>
            <a:r>
              <a:rPr lang="en-US" altLang="ja-JP" sz="2400" dirty="0">
                <a:latin typeface="メイリオ" panose="020B0604030504040204" pitchFamily="50" charset="-128"/>
                <a:ea typeface="メイリオ" panose="020B0604030504040204" pitchFamily="50" charset="-128"/>
              </a:rPr>
              <a:t>【</a:t>
            </a:r>
            <a:r>
              <a:rPr kumimoji="1" lang="ja-JP" altLang="en-US" sz="2400" dirty="0" smtClean="0">
                <a:latin typeface="メイリオ" panose="020B0604030504040204" pitchFamily="50" charset="-128"/>
                <a:ea typeface="メイリオ" panose="020B0604030504040204" pitchFamily="50" charset="-128"/>
              </a:rPr>
              <a:t>例</a:t>
            </a:r>
            <a:r>
              <a:rPr kumimoji="1" lang="en-US" altLang="ja-JP" sz="2400" dirty="0" smtClean="0">
                <a:latin typeface="メイリオ" panose="020B0604030504040204" pitchFamily="50" charset="-128"/>
                <a:ea typeface="メイリオ" panose="020B0604030504040204" pitchFamily="50" charset="-128"/>
              </a:rPr>
              <a:t>】</a:t>
            </a:r>
            <a:endParaRPr kumimoji="1"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4178098"/>
      </p:ext>
    </p:extLst>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553199" y="6249478"/>
            <a:ext cx="2133600" cy="365125"/>
          </a:xfrm>
        </p:spPr>
        <p:txBody>
          <a:bodyPr/>
          <a:lstStyle/>
          <a:p>
            <a:fld id="{A029391D-8E69-4E8B-A6ED-E20640875A7C}" type="slidenum">
              <a:rPr lang="ja-JP" altLang="en-US" smtClean="0">
                <a:solidFill>
                  <a:prstClr val="black">
                    <a:tint val="75000"/>
                  </a:prstClr>
                </a:solidFill>
              </a:rPr>
              <a:pPr/>
              <a:t>59</a:t>
            </a:fld>
            <a:endParaRPr lang="ja-JP" altLang="en-US" dirty="0">
              <a:solidFill>
                <a:prstClr val="black">
                  <a:tint val="75000"/>
                </a:prstClr>
              </a:solidFill>
            </a:endParaRPr>
          </a:p>
        </p:txBody>
      </p:sp>
      <p:sp>
        <p:nvSpPr>
          <p:cNvPr id="6" name="角丸四角形 5"/>
          <p:cNvSpPr/>
          <p:nvPr/>
        </p:nvSpPr>
        <p:spPr>
          <a:xfrm flipH="1">
            <a:off x="297757" y="192971"/>
            <a:ext cx="8560357" cy="765959"/>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どの</a:t>
            </a:r>
            <a:r>
              <a:rPr lang="ja-JP" altLang="en-US" sz="2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ように</a:t>
            </a:r>
            <a:r>
              <a:rPr lang="ja-JP" altLang="en-US" sz="2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オフィス・アンプラグド・キャンペーンへ参加させるか②</a:t>
            </a:r>
            <a:endParaRPr lang="ja-JP" altLang="en-US" sz="2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0" y="1979123"/>
            <a:ext cx="9144000" cy="3323987"/>
          </a:xfrm>
          <a:prstGeom prst="rect">
            <a:avLst/>
          </a:prstGeom>
          <a:noFill/>
        </p:spPr>
        <p:txBody>
          <a:bodyPr wrap="square" rtlCol="0">
            <a:spAutoFit/>
          </a:bodyPr>
          <a:lstStyle/>
          <a:p>
            <a:pPr>
              <a:lnSpc>
                <a:spcPct val="150000"/>
              </a:lnSpc>
            </a:pP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2800" b="1" u="sng"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認知度を上げるため</a:t>
            </a:r>
            <a:endParaRPr lang="en-US" altLang="ja-JP"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☞キャンペーンを視覚的に</a:t>
            </a:r>
            <a:r>
              <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アピール</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することが可能。</a:t>
            </a:r>
            <a:endParaRPr lang="ja-JP" altLang="en-US"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２</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u="sng"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ロゴの使用でキャンペーンの参加者が一目でわかる</a:t>
            </a:r>
            <a:endParaRPr lang="en-US" altLang="ja-JP" sz="2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☞環境に配慮しているという他者からの</a:t>
            </a:r>
            <a:endPar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承認欲求</a:t>
            </a:r>
            <a:r>
              <a:rPr lang="ja-JP" altLang="en-US"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を満たすことに繋がる。</a:t>
            </a:r>
            <a:endParaRPr lang="en-US" altLang="ja-JP" sz="2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0" y="1314946"/>
            <a:ext cx="4981433" cy="537029"/>
          </a:xfrm>
          <a:prstGeom prst="rect">
            <a:avLst/>
          </a:prstGeom>
          <a:solidFill>
            <a:schemeClr val="accent1">
              <a:lumMod val="20000"/>
              <a:lumOff val="80000"/>
            </a:schemeClr>
          </a:solidFill>
          <a:ln w="38100">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なぜロゴマークが必要</a:t>
            </a:r>
            <a:r>
              <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なの</a:t>
            </a: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か？</a:t>
            </a:r>
            <a:endPar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5934" y="5453237"/>
            <a:ext cx="9138066" cy="140476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ロゴマークはキャンペーン</a:t>
            </a:r>
            <a:r>
              <a:rPr lang="ja-JP" altLang="en-US" sz="28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の参加を</a:t>
            </a:r>
            <a:endParaRPr lang="en-US" altLang="ja-JP" sz="28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視覚的</a:t>
            </a:r>
            <a:r>
              <a:rPr lang="ja-JP" altLang="en-US" sz="28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に伝えるものであり</a:t>
            </a:r>
          </a:p>
          <a:p>
            <a:pPr algn="ctr"/>
            <a:r>
              <a:rPr lang="ja-JP" altLang="en-US" sz="28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キャンペーンを行う上で最も重要で</a:t>
            </a:r>
            <a:r>
              <a:rPr lang="ja-JP" altLang="en-US" sz="28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ある。</a:t>
            </a:r>
            <a:endParaRPr lang="ja-JP" altLang="en-US" sz="28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6774699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user\Downloads\178798_m_wi\86ea33f989b7236092582ad1ca406b93_m.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6</a:t>
            </a:fld>
            <a:endParaRPr lang="ja-JP" altLang="en-US" dirty="0">
              <a:solidFill>
                <a:prstClr val="black">
                  <a:tint val="75000"/>
                </a:prstClr>
              </a:solidFill>
            </a:endParaRPr>
          </a:p>
        </p:txBody>
      </p:sp>
      <p:sp>
        <p:nvSpPr>
          <p:cNvPr id="5" name="角丸四角形 4"/>
          <p:cNvSpPr/>
          <p:nvPr/>
        </p:nvSpPr>
        <p:spPr>
          <a:xfrm>
            <a:off x="84042" y="337796"/>
            <a:ext cx="8975915" cy="961951"/>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prstClr val="white"/>
                </a:solidFill>
              </a:rPr>
              <a:t>千代田区の構想する（仮称）ちよだエコセンター</a:t>
            </a:r>
            <a:endParaRPr lang="ja-JP" altLang="en-US" sz="3200" b="1" dirty="0">
              <a:solidFill>
                <a:prstClr val="white"/>
              </a:solidFill>
            </a:endParaRPr>
          </a:p>
        </p:txBody>
      </p:sp>
      <p:sp>
        <p:nvSpPr>
          <p:cNvPr id="2" name="正方形/長方形 1"/>
          <p:cNvSpPr/>
          <p:nvPr/>
        </p:nvSpPr>
        <p:spPr>
          <a:xfrm>
            <a:off x="-60512" y="1680029"/>
            <a:ext cx="9204513" cy="349794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6" name="テキスト ボックス 5"/>
          <p:cNvSpPr txBox="1"/>
          <p:nvPr/>
        </p:nvSpPr>
        <p:spPr>
          <a:xfrm>
            <a:off x="-60515" y="2440593"/>
            <a:ext cx="9130554" cy="2308324"/>
          </a:xfrm>
          <a:prstGeom prst="rect">
            <a:avLst/>
          </a:prstGeom>
          <a:noFill/>
        </p:spPr>
        <p:txBody>
          <a:bodyPr wrap="square" rtlCol="0">
            <a:spAutoFit/>
          </a:bodyPr>
          <a:lstStyle/>
          <a:p>
            <a:pPr algn="ctr"/>
            <a:r>
              <a:rPr lang="ja-JP" altLang="en-US" sz="3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環境</a:t>
            </a:r>
            <a:r>
              <a:rPr lang="ja-JP" altLang="en-US" sz="3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学習の</a:t>
            </a:r>
            <a:r>
              <a:rPr lang="ja-JP" altLang="en-US" sz="3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拠点</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環境マネジメントシステム普及</a:t>
            </a:r>
            <a:r>
              <a:rPr lang="ja-JP" altLang="en-US" sz="3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3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拠点</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リサイクル</a:t>
            </a:r>
            <a:r>
              <a:rPr lang="ja-JP" altLang="en-US" sz="3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3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拠点</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環境</a:t>
            </a:r>
            <a:r>
              <a:rPr lang="ja-JP" altLang="en-US" sz="3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に関するネットワークの</a:t>
            </a:r>
            <a:r>
              <a:rPr lang="ja-JP" altLang="en-US" sz="3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拠点</a:t>
            </a:r>
            <a:endParaRPr lang="en-US" altLang="ja-JP" sz="3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0" y="5695114"/>
            <a:ext cx="9144001" cy="923400"/>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134473" y="5750571"/>
            <a:ext cx="9070039" cy="954107"/>
          </a:xfrm>
          <a:prstGeom prst="rect">
            <a:avLst/>
          </a:prstGeom>
          <a:noFill/>
        </p:spPr>
        <p:txBody>
          <a:bodyPr wrap="square" rtlCol="0">
            <a:spAutoFit/>
          </a:bodyPr>
          <a:lstStyle/>
          <a:p>
            <a:pPr algn="ctr"/>
            <a:r>
              <a:rPr lang="ja-JP" altLang="en-US" sz="2800" dirty="0" smtClean="0">
                <a:latin typeface="メイリオ" panose="020B0604030504040204" pitchFamily="50" charset="-128"/>
                <a:ea typeface="メイリオ" panose="020B0604030504040204" pitchFamily="50" charset="-128"/>
              </a:rPr>
              <a:t>環境分野に関する様々な機能を一つの拠点に</a:t>
            </a:r>
            <a:endParaRPr lang="en-US" altLang="ja-JP" sz="2800" dirty="0" smtClean="0">
              <a:latin typeface="メイリオ" panose="020B0604030504040204" pitchFamily="50" charset="-128"/>
              <a:ea typeface="メイリオ" panose="020B0604030504040204" pitchFamily="50" charset="-128"/>
            </a:endParaRPr>
          </a:p>
          <a:p>
            <a:pPr algn="ctr"/>
            <a:r>
              <a:rPr lang="ja-JP" altLang="en-US" sz="2800" dirty="0" smtClean="0">
                <a:latin typeface="メイリオ" panose="020B0604030504040204" pitchFamily="50" charset="-128"/>
                <a:ea typeface="メイリオ" panose="020B0604030504040204" pitchFamily="50" charset="-128"/>
              </a:rPr>
              <a:t>まとめることで、アクセス</a:t>
            </a:r>
            <a:r>
              <a:rPr lang="ja-JP" altLang="en-US" sz="2800" dirty="0">
                <a:latin typeface="メイリオ" panose="020B0604030504040204" pitchFamily="50" charset="-128"/>
                <a:ea typeface="メイリオ" panose="020B0604030504040204" pitchFamily="50" charset="-128"/>
              </a:rPr>
              <a:t>ポイント</a:t>
            </a:r>
            <a:r>
              <a:rPr lang="ja-JP" altLang="en-US" sz="2800" dirty="0" smtClean="0">
                <a:latin typeface="メイリオ" panose="020B0604030504040204" pitchFamily="50" charset="-128"/>
                <a:ea typeface="メイリオ" panose="020B0604030504040204" pitchFamily="50" charset="-128"/>
              </a:rPr>
              <a:t>が一つになる。</a:t>
            </a:r>
            <a:endParaRPr kumimoji="1" lang="ja-JP" altLang="en-US" sz="2800"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253811" y="1885295"/>
            <a:ext cx="4807726" cy="523220"/>
          </a:xfrm>
          <a:prstGeom prst="rect">
            <a:avLst/>
          </a:prstGeom>
          <a:noFill/>
        </p:spPr>
        <p:txBody>
          <a:bodyPr wrap="none" rtlCol="0">
            <a:spAutoFit/>
          </a:bodyPr>
          <a:lstStyle/>
          <a:p>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仮称</a:t>
            </a:r>
            <a:r>
              <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ちよだ</a:t>
            </a:r>
            <a:r>
              <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エコセンターを</a:t>
            </a:r>
            <a:endPar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4541742" y="4796502"/>
            <a:ext cx="4662770" cy="523220"/>
          </a:xfrm>
          <a:prstGeom prst="rect">
            <a:avLst/>
          </a:prstGeom>
          <a:noFill/>
        </p:spPr>
        <p:txBody>
          <a:bodyPr wrap="square" rtlCol="0">
            <a:spAutoFit/>
          </a:bodyPr>
          <a:lstStyle/>
          <a:p>
            <a:r>
              <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として設立を構想している。</a:t>
            </a:r>
            <a:endPar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671993096"/>
      </p:ext>
    </p:extLst>
  </p:cSld>
  <p:clrMapOvr>
    <a:masterClrMapping/>
  </p:clrMapOvr>
  <p:transition spd="slow">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59307" y="1859190"/>
            <a:ext cx="9526137" cy="1518532"/>
          </a:xfrm>
          <a:prstGeom prst="rect">
            <a:avLst/>
          </a:prstGeom>
          <a:solidFill>
            <a:schemeClr val="accent5">
              <a:lumMod val="20000"/>
              <a:lumOff val="8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①指定管理者制度の</a:t>
            </a:r>
            <a:r>
              <a:rPr lang="ja-JP" altLang="en-US"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採用</a:t>
            </a:r>
          </a:p>
        </p:txBody>
      </p:sp>
      <p:sp>
        <p:nvSpPr>
          <p:cNvPr id="13" name="角丸四角形 12"/>
          <p:cNvSpPr/>
          <p:nvPr/>
        </p:nvSpPr>
        <p:spPr>
          <a:xfrm>
            <a:off x="186989" y="245131"/>
            <a:ext cx="8734568" cy="138178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私たちが</a:t>
            </a:r>
            <a:r>
              <a:rPr lang="ja-JP" altLang="en-US"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考える</a:t>
            </a:r>
            <a:r>
              <a:rPr lang="en-US" altLang="ja-JP"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仮称</a:t>
            </a:r>
            <a:r>
              <a:rPr lang="en-US" altLang="ja-JP"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ちよだエコセンターに</a:t>
            </a:r>
            <a:endParaRPr lang="en-US" altLang="ja-JP"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適した運営形態と事業内容の提案</a:t>
            </a:r>
            <a:endParaRPr lang="ja-JP" altLang="en-US"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354842" y="5294124"/>
            <a:ext cx="9717206" cy="1518461"/>
          </a:xfrm>
          <a:prstGeom prst="rect">
            <a:avLst/>
          </a:prstGeom>
          <a:solidFill>
            <a:schemeClr val="accent5">
              <a:lumMod val="20000"/>
              <a:lumOff val="8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③省エネ型</a:t>
            </a:r>
            <a:r>
              <a:rPr lang="ja-JP" altLang="en-US"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ワークスタイル</a:t>
            </a:r>
            <a:r>
              <a:rPr lang="ja-JP" altLang="en-US"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の推奨と普及</a:t>
            </a:r>
            <a:endParaRPr lang="ja-JP" altLang="en-US"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60</a:t>
            </a:fld>
            <a:endParaRPr lang="ja-JP" altLang="en-US" dirty="0">
              <a:solidFill>
                <a:prstClr val="black">
                  <a:tint val="75000"/>
                </a:prstClr>
              </a:solidFill>
            </a:endParaRPr>
          </a:p>
        </p:txBody>
      </p:sp>
      <p:sp>
        <p:nvSpPr>
          <p:cNvPr id="17" name="正方形/長方形 16"/>
          <p:cNvSpPr/>
          <p:nvPr/>
        </p:nvSpPr>
        <p:spPr>
          <a:xfrm>
            <a:off x="-136478" y="3577086"/>
            <a:ext cx="9403308" cy="1518532"/>
          </a:xfrm>
          <a:prstGeom prst="rect">
            <a:avLst/>
          </a:prstGeom>
          <a:solidFill>
            <a:schemeClr val="accent5">
              <a:lumMod val="20000"/>
              <a:lumOff val="8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②千代田</a:t>
            </a:r>
            <a:r>
              <a:rPr lang="ja-JP" altLang="en-US"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区内・区外での</a:t>
            </a:r>
            <a:endParaRPr lang="en-US" altLang="ja-JP"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カーボン・オフセット</a:t>
            </a:r>
            <a:r>
              <a:rPr lang="ja-JP" altLang="en-US"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事業の推進</a:t>
            </a:r>
            <a:endParaRPr lang="ja-JP" altLang="en-US"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43514523"/>
      </p:ext>
    </p:extLst>
  </p:cSld>
  <p:clrMapOvr>
    <a:masterClrMapping/>
  </p:clrMapOvr>
  <p:transition spd="slow">
    <p:split orient="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8416" y="1022190"/>
            <a:ext cx="8229600" cy="5679056"/>
          </a:xfrm>
        </p:spPr>
        <p:txBody>
          <a:bodyPr>
            <a:noAutofit/>
          </a:bodyPr>
          <a:lstStyle/>
          <a:p>
            <a:pPr marL="0" lvl="0" indent="0">
              <a:buNone/>
            </a:pPr>
            <a:r>
              <a:rPr lang="ja-JP" altLang="en-US" sz="1800" b="1" dirty="0"/>
              <a:t>・</a:t>
            </a:r>
            <a:r>
              <a:rPr lang="ja-JP" altLang="ja-JP" sz="1800" b="1" dirty="0" smtClean="0"/>
              <a:t>品川区</a:t>
            </a:r>
            <a:r>
              <a:rPr lang="ja-JP" altLang="ja-JP" sz="1800" b="1" dirty="0"/>
              <a:t>環境情報活動センター </a:t>
            </a:r>
            <a:r>
              <a:rPr lang="ja-JP" altLang="en-US" sz="1800" b="1" dirty="0" smtClean="0"/>
              <a:t>　</a:t>
            </a:r>
            <a:r>
              <a:rPr lang="ja-JP" altLang="ja-JP" sz="1800" b="1" dirty="0" smtClean="0"/>
              <a:t>大島</a:t>
            </a:r>
            <a:r>
              <a:rPr lang="ja-JP" altLang="ja-JP" sz="1800" b="1" dirty="0"/>
              <a:t>正幸様（訪問日 </a:t>
            </a:r>
            <a:r>
              <a:rPr lang="en-US" altLang="ja-JP" sz="1800" b="1" dirty="0"/>
              <a:t>2015</a:t>
            </a:r>
            <a:r>
              <a:rPr lang="ja-JP" altLang="ja-JP" sz="1800" b="1" dirty="0"/>
              <a:t>年</a:t>
            </a:r>
            <a:r>
              <a:rPr lang="en-US" altLang="ja-JP" sz="1800" b="1" dirty="0"/>
              <a:t>5</a:t>
            </a:r>
            <a:r>
              <a:rPr lang="ja-JP" altLang="ja-JP" sz="1800" b="1" dirty="0"/>
              <a:t>月</a:t>
            </a:r>
            <a:r>
              <a:rPr lang="en-US" altLang="ja-JP" sz="1800" b="1" dirty="0"/>
              <a:t>2</a:t>
            </a:r>
            <a:r>
              <a:rPr lang="ja-JP" altLang="ja-JP" sz="1800" b="1" dirty="0"/>
              <a:t>日） </a:t>
            </a:r>
          </a:p>
          <a:p>
            <a:pPr marL="0" indent="0">
              <a:buNone/>
            </a:pPr>
            <a:r>
              <a:rPr lang="ja-JP" altLang="en-US" sz="1800" b="1" dirty="0" smtClean="0"/>
              <a:t>・</a:t>
            </a:r>
            <a:r>
              <a:rPr lang="ja-JP" altLang="ja-JP" sz="1800" b="1" dirty="0" smtClean="0"/>
              <a:t>中央</a:t>
            </a:r>
            <a:r>
              <a:rPr lang="ja-JP" altLang="ja-JP" sz="1800" b="1" dirty="0"/>
              <a:t>区立環境情報</a:t>
            </a:r>
            <a:r>
              <a:rPr lang="ja-JP" altLang="ja-JP" sz="1800" b="1" dirty="0" smtClean="0"/>
              <a:t>センター</a:t>
            </a:r>
            <a:r>
              <a:rPr lang="ja-JP" altLang="en-US" sz="1800" b="1" dirty="0" smtClean="0"/>
              <a:t>　</a:t>
            </a:r>
            <a:r>
              <a:rPr lang="ja-JP" altLang="ja-JP" sz="1800" b="1" dirty="0" smtClean="0"/>
              <a:t> </a:t>
            </a:r>
            <a:r>
              <a:rPr lang="ja-JP" altLang="ja-JP" sz="1800" b="1" dirty="0"/>
              <a:t>松田真実様（訪問日 </a:t>
            </a:r>
            <a:r>
              <a:rPr lang="en-US" altLang="ja-JP" sz="1800" b="1" dirty="0"/>
              <a:t>2015</a:t>
            </a:r>
            <a:r>
              <a:rPr lang="ja-JP" altLang="ja-JP" sz="1800" b="1" dirty="0"/>
              <a:t>年</a:t>
            </a:r>
            <a:r>
              <a:rPr lang="en-US" altLang="ja-JP" sz="1800" b="1" dirty="0"/>
              <a:t>5</a:t>
            </a:r>
            <a:r>
              <a:rPr lang="ja-JP" altLang="ja-JP" sz="1800" b="1" dirty="0"/>
              <a:t>月</a:t>
            </a:r>
            <a:r>
              <a:rPr lang="en-US" altLang="ja-JP" sz="1800" b="1" dirty="0"/>
              <a:t>18</a:t>
            </a:r>
            <a:r>
              <a:rPr lang="ja-JP" altLang="ja-JP" sz="1800" b="1" dirty="0"/>
              <a:t>日） </a:t>
            </a:r>
          </a:p>
          <a:p>
            <a:pPr marL="0" indent="0">
              <a:buNone/>
            </a:pPr>
            <a:r>
              <a:rPr lang="ja-JP" altLang="en-US" sz="1800" b="1" dirty="0" smtClean="0"/>
              <a:t>・</a:t>
            </a:r>
            <a:r>
              <a:rPr lang="ja-JP" altLang="ja-JP" sz="1800" b="1" dirty="0" smtClean="0"/>
              <a:t>エコギャラリー新宿（</a:t>
            </a:r>
            <a:r>
              <a:rPr lang="ja-JP" altLang="ja-JP" sz="1800" b="1" dirty="0"/>
              <a:t>訪問日 </a:t>
            </a:r>
            <a:r>
              <a:rPr lang="en-US" altLang="ja-JP" sz="1800" b="1" dirty="0"/>
              <a:t>2015</a:t>
            </a:r>
            <a:r>
              <a:rPr lang="ja-JP" altLang="ja-JP" sz="1800" b="1" dirty="0"/>
              <a:t>年</a:t>
            </a:r>
            <a:r>
              <a:rPr lang="en-US" altLang="ja-JP" sz="1800" b="1" dirty="0"/>
              <a:t>5</a:t>
            </a:r>
            <a:r>
              <a:rPr lang="ja-JP" altLang="ja-JP" sz="1800" b="1" dirty="0"/>
              <a:t>月</a:t>
            </a:r>
            <a:r>
              <a:rPr lang="en-US" altLang="ja-JP" sz="1800" b="1" dirty="0"/>
              <a:t>18</a:t>
            </a:r>
            <a:r>
              <a:rPr lang="ja-JP" altLang="ja-JP" sz="1800" b="1" dirty="0"/>
              <a:t>日） </a:t>
            </a:r>
          </a:p>
          <a:p>
            <a:pPr marL="0" indent="0">
              <a:buNone/>
            </a:pPr>
            <a:r>
              <a:rPr lang="ja-JP" altLang="en-US" sz="1800" b="1" dirty="0"/>
              <a:t>・</a:t>
            </a:r>
            <a:r>
              <a:rPr lang="ja-JP" altLang="ja-JP" sz="1800" b="1" dirty="0" smtClean="0"/>
              <a:t>群馬県</a:t>
            </a:r>
            <a:r>
              <a:rPr lang="ja-JP" altLang="ja-JP" sz="1800" b="1" dirty="0"/>
              <a:t>嬬恋村総合政策課</a:t>
            </a:r>
            <a:r>
              <a:rPr lang="ja-JP" altLang="ja-JP" sz="1800" b="1" dirty="0" smtClean="0"/>
              <a:t>課長</a:t>
            </a:r>
            <a:r>
              <a:rPr lang="ja-JP" altLang="en-US" sz="1800" b="1" dirty="0" smtClean="0"/>
              <a:t>　</a:t>
            </a:r>
            <a:r>
              <a:rPr lang="ja-JP" altLang="ja-JP" sz="1800" b="1" dirty="0" smtClean="0"/>
              <a:t>下谷</a:t>
            </a:r>
            <a:r>
              <a:rPr lang="ja-JP" altLang="ja-JP" sz="1800" b="1" dirty="0"/>
              <a:t>彰一様（訪問日 </a:t>
            </a:r>
            <a:r>
              <a:rPr lang="en-US" altLang="ja-JP" sz="1800" b="1" dirty="0"/>
              <a:t>2015</a:t>
            </a:r>
            <a:r>
              <a:rPr lang="ja-JP" altLang="ja-JP" sz="1800" b="1" dirty="0"/>
              <a:t>年</a:t>
            </a:r>
            <a:r>
              <a:rPr lang="en-US" altLang="ja-JP" sz="1800" b="1" dirty="0"/>
              <a:t>5</a:t>
            </a:r>
            <a:r>
              <a:rPr lang="ja-JP" altLang="ja-JP" sz="1800" b="1" dirty="0"/>
              <a:t>月</a:t>
            </a:r>
            <a:r>
              <a:rPr lang="en-US" altLang="ja-JP" sz="1800" b="1" dirty="0"/>
              <a:t>24</a:t>
            </a:r>
            <a:r>
              <a:rPr lang="ja-JP" altLang="ja-JP" sz="1800" b="1" dirty="0"/>
              <a:t>日） </a:t>
            </a:r>
          </a:p>
          <a:p>
            <a:pPr marL="0" indent="0">
              <a:buNone/>
            </a:pPr>
            <a:r>
              <a:rPr lang="ja-JP" altLang="en-US" sz="1800" b="1" dirty="0"/>
              <a:t>・</a:t>
            </a:r>
            <a:r>
              <a:rPr lang="ja-JP" altLang="ja-JP" sz="1800" b="1" dirty="0" smtClean="0"/>
              <a:t>港</a:t>
            </a:r>
            <a:r>
              <a:rPr lang="ja-JP" altLang="ja-JP" sz="1800" b="1" dirty="0"/>
              <a:t>区立エコプラザ </a:t>
            </a:r>
            <a:r>
              <a:rPr lang="ja-JP" altLang="en-US" sz="1800" b="1" dirty="0" smtClean="0"/>
              <a:t>　</a:t>
            </a:r>
            <a:r>
              <a:rPr lang="ja-JP" altLang="ja-JP" sz="1800" b="1" dirty="0" smtClean="0"/>
              <a:t>水野</a:t>
            </a:r>
            <a:r>
              <a:rPr lang="ja-JP" altLang="ja-JP" sz="1800" b="1" dirty="0"/>
              <a:t>さえ子</a:t>
            </a:r>
            <a:r>
              <a:rPr lang="ja-JP" altLang="ja-JP" sz="1800" b="1" dirty="0" smtClean="0"/>
              <a:t>様</a:t>
            </a:r>
            <a:r>
              <a:rPr lang="en-US" altLang="ja-JP" sz="1800" b="1" dirty="0" smtClean="0"/>
              <a:t>(</a:t>
            </a:r>
            <a:r>
              <a:rPr lang="ja-JP" altLang="ja-JP" sz="1800" b="1" dirty="0"/>
              <a:t>講演日</a:t>
            </a:r>
            <a:r>
              <a:rPr lang="en-US" altLang="ja-JP" sz="1800" b="1" dirty="0"/>
              <a:t>5</a:t>
            </a:r>
            <a:r>
              <a:rPr lang="ja-JP" altLang="ja-JP" sz="1800" b="1" dirty="0"/>
              <a:t>月</a:t>
            </a:r>
            <a:r>
              <a:rPr lang="en-US" altLang="ja-JP" sz="1800" b="1" dirty="0"/>
              <a:t>28</a:t>
            </a:r>
            <a:r>
              <a:rPr lang="ja-JP" altLang="ja-JP" sz="1800" b="1" dirty="0"/>
              <a:t>日</a:t>
            </a:r>
            <a:r>
              <a:rPr lang="en-US" altLang="ja-JP" sz="1800" b="1" dirty="0"/>
              <a:t>)</a:t>
            </a:r>
            <a:endParaRPr lang="ja-JP" altLang="ja-JP" sz="1800" b="1" dirty="0"/>
          </a:p>
          <a:p>
            <a:pPr marL="0" indent="0">
              <a:buNone/>
            </a:pPr>
            <a:r>
              <a:rPr lang="ja-JP" altLang="en-US" sz="1800" b="1" dirty="0" smtClean="0"/>
              <a:t>・</a:t>
            </a:r>
            <a:r>
              <a:rPr lang="ja-JP" altLang="ja-JP" sz="1800" b="1" dirty="0" smtClean="0"/>
              <a:t>かつ</a:t>
            </a:r>
            <a:r>
              <a:rPr lang="ja-JP" altLang="ja-JP" sz="1800" b="1" dirty="0"/>
              <a:t>しか</a:t>
            </a:r>
            <a:r>
              <a:rPr lang="ja-JP" altLang="ja-JP" sz="1800" b="1" dirty="0" smtClean="0"/>
              <a:t>エコライフプラザ（</a:t>
            </a:r>
            <a:r>
              <a:rPr lang="ja-JP" altLang="ja-JP" sz="1800" b="1" dirty="0"/>
              <a:t>訪問日 </a:t>
            </a:r>
            <a:r>
              <a:rPr lang="en-US" altLang="ja-JP" sz="1800" b="1" dirty="0"/>
              <a:t>2015</a:t>
            </a:r>
            <a:r>
              <a:rPr lang="ja-JP" altLang="ja-JP" sz="1800" b="1" dirty="0"/>
              <a:t>年</a:t>
            </a:r>
            <a:r>
              <a:rPr lang="en-US" altLang="ja-JP" sz="1800" b="1" dirty="0"/>
              <a:t>6</a:t>
            </a:r>
            <a:r>
              <a:rPr lang="ja-JP" altLang="ja-JP" sz="1800" b="1" dirty="0"/>
              <a:t>月</a:t>
            </a:r>
            <a:r>
              <a:rPr lang="en-US" altLang="ja-JP" sz="1800" b="1" dirty="0"/>
              <a:t>22</a:t>
            </a:r>
            <a:r>
              <a:rPr lang="ja-JP" altLang="ja-JP" sz="1800" b="1" dirty="0"/>
              <a:t>日） </a:t>
            </a:r>
          </a:p>
          <a:p>
            <a:pPr marL="0" indent="0">
              <a:buNone/>
            </a:pPr>
            <a:r>
              <a:rPr lang="ja-JP" altLang="en-US" sz="1800" b="1" dirty="0" smtClean="0"/>
              <a:t>・</a:t>
            </a:r>
            <a:r>
              <a:rPr lang="ja-JP" altLang="ja-JP" sz="1800" b="1" dirty="0" smtClean="0"/>
              <a:t>江東区</a:t>
            </a:r>
            <a:r>
              <a:rPr lang="ja-JP" altLang="ja-JP" sz="1800" b="1" dirty="0"/>
              <a:t>環境学習情報館（えこっくる江東</a:t>
            </a:r>
            <a:r>
              <a:rPr lang="ja-JP" altLang="ja-JP" sz="1800" b="1" dirty="0" smtClean="0"/>
              <a:t>）</a:t>
            </a:r>
            <a:r>
              <a:rPr lang="ja-JP" altLang="en-US" sz="1800" b="1" dirty="0" smtClean="0"/>
              <a:t>　</a:t>
            </a:r>
            <a:r>
              <a:rPr lang="ja-JP" altLang="ja-JP" sz="1800" b="1" dirty="0" smtClean="0"/>
              <a:t>上原</a:t>
            </a:r>
            <a:r>
              <a:rPr lang="ja-JP" altLang="ja-JP" sz="1800" b="1" dirty="0"/>
              <a:t>新次様</a:t>
            </a:r>
            <a:r>
              <a:rPr lang="en-US" altLang="ja-JP" sz="1800" b="1" dirty="0"/>
              <a:t>(</a:t>
            </a:r>
            <a:r>
              <a:rPr lang="ja-JP" altLang="ja-JP" sz="1800" b="1" dirty="0"/>
              <a:t>訪問日 </a:t>
            </a:r>
            <a:r>
              <a:rPr lang="en-US" altLang="ja-JP" sz="1800" b="1" dirty="0"/>
              <a:t>2015</a:t>
            </a:r>
            <a:r>
              <a:rPr lang="ja-JP" altLang="ja-JP" sz="1800" b="1" dirty="0"/>
              <a:t>年</a:t>
            </a:r>
            <a:r>
              <a:rPr lang="en-US" altLang="ja-JP" sz="1800" b="1" dirty="0"/>
              <a:t>6</a:t>
            </a:r>
            <a:r>
              <a:rPr lang="ja-JP" altLang="ja-JP" sz="1800" b="1" dirty="0"/>
              <a:t>月</a:t>
            </a:r>
            <a:r>
              <a:rPr lang="en-US" altLang="ja-JP" sz="1800" b="1" dirty="0"/>
              <a:t>23</a:t>
            </a:r>
            <a:r>
              <a:rPr lang="ja-JP" altLang="ja-JP" sz="1800" b="1" dirty="0"/>
              <a:t>日） </a:t>
            </a:r>
          </a:p>
          <a:p>
            <a:pPr marL="0" indent="0">
              <a:buNone/>
            </a:pPr>
            <a:r>
              <a:rPr lang="ja-JP" altLang="en-US" sz="1800" b="1" dirty="0"/>
              <a:t>・</a:t>
            </a:r>
            <a:r>
              <a:rPr lang="ja-JP" altLang="ja-JP" sz="1800" b="1" dirty="0" smtClean="0"/>
              <a:t>株式</a:t>
            </a:r>
            <a:r>
              <a:rPr lang="ja-JP" altLang="ja-JP" sz="1800" b="1" dirty="0"/>
              <a:t>会社オルナ </a:t>
            </a:r>
            <a:r>
              <a:rPr lang="ja-JP" altLang="en-US" sz="1800" b="1" dirty="0" smtClean="0"/>
              <a:t>　</a:t>
            </a:r>
            <a:r>
              <a:rPr lang="ja-JP" altLang="ja-JP" sz="1800" b="1" dirty="0" smtClean="0"/>
              <a:t>森</a:t>
            </a:r>
            <a:r>
              <a:rPr lang="ja-JP" altLang="ja-JP" sz="1800" b="1" dirty="0"/>
              <a:t>摂</a:t>
            </a:r>
            <a:r>
              <a:rPr lang="ja-JP" altLang="ja-JP" sz="1800" b="1" dirty="0" smtClean="0"/>
              <a:t>様</a:t>
            </a:r>
            <a:r>
              <a:rPr lang="en-US" altLang="ja-JP" sz="1800" b="1" dirty="0" smtClean="0"/>
              <a:t>(</a:t>
            </a:r>
            <a:r>
              <a:rPr lang="ja-JP" altLang="ja-JP" sz="1800" b="1" dirty="0"/>
              <a:t>講演日</a:t>
            </a:r>
            <a:r>
              <a:rPr lang="en-US" altLang="ja-JP" sz="1800" b="1" dirty="0"/>
              <a:t>2015</a:t>
            </a:r>
            <a:r>
              <a:rPr lang="ja-JP" altLang="ja-JP" sz="1800" b="1" dirty="0"/>
              <a:t>年</a:t>
            </a:r>
            <a:r>
              <a:rPr lang="en-US" altLang="ja-JP" sz="1800" b="1" dirty="0"/>
              <a:t>6</a:t>
            </a:r>
            <a:r>
              <a:rPr lang="ja-JP" altLang="ja-JP" sz="1800" b="1" dirty="0"/>
              <a:t>月</a:t>
            </a:r>
            <a:r>
              <a:rPr lang="en-US" altLang="ja-JP" sz="1800" b="1" dirty="0"/>
              <a:t>25</a:t>
            </a:r>
            <a:r>
              <a:rPr lang="ja-JP" altLang="ja-JP" sz="1800" b="1" dirty="0"/>
              <a:t>日</a:t>
            </a:r>
            <a:r>
              <a:rPr lang="en-US" altLang="ja-JP" sz="1800" b="1" dirty="0"/>
              <a:t>)</a:t>
            </a:r>
            <a:endParaRPr lang="ja-JP" altLang="ja-JP" sz="1800" b="1" dirty="0"/>
          </a:p>
          <a:p>
            <a:pPr marL="0" indent="0">
              <a:buNone/>
            </a:pPr>
            <a:r>
              <a:rPr lang="ja-JP" altLang="en-US" sz="1800" b="1" dirty="0" smtClean="0"/>
              <a:t>・</a:t>
            </a:r>
            <a:r>
              <a:rPr lang="ja-JP" altLang="ja-JP" sz="1800" b="1" dirty="0" smtClean="0"/>
              <a:t>目黒エコプラザ（</a:t>
            </a:r>
            <a:r>
              <a:rPr lang="ja-JP" altLang="ja-JP" sz="1800" b="1" dirty="0"/>
              <a:t>訪問日 </a:t>
            </a:r>
            <a:r>
              <a:rPr lang="en-US" altLang="ja-JP" sz="1800" b="1" dirty="0"/>
              <a:t>2015</a:t>
            </a:r>
            <a:r>
              <a:rPr lang="ja-JP" altLang="ja-JP" sz="1800" b="1" dirty="0"/>
              <a:t>年</a:t>
            </a:r>
            <a:r>
              <a:rPr lang="en-US" altLang="ja-JP" sz="1800" b="1" dirty="0"/>
              <a:t>7</a:t>
            </a:r>
            <a:r>
              <a:rPr lang="ja-JP" altLang="ja-JP" sz="1800" b="1" dirty="0"/>
              <a:t>月</a:t>
            </a:r>
            <a:r>
              <a:rPr lang="en-US" altLang="ja-JP" sz="1800" b="1" dirty="0"/>
              <a:t>23</a:t>
            </a:r>
            <a:r>
              <a:rPr lang="ja-JP" altLang="ja-JP" sz="1800" b="1" dirty="0"/>
              <a:t>日） </a:t>
            </a:r>
          </a:p>
          <a:p>
            <a:pPr marL="0" indent="0">
              <a:buNone/>
            </a:pPr>
            <a:r>
              <a:rPr lang="ja-JP" altLang="en-US" sz="1800" b="1" dirty="0"/>
              <a:t>・</a:t>
            </a:r>
            <a:r>
              <a:rPr lang="ja-JP" altLang="ja-JP" sz="1800" b="1" dirty="0" smtClean="0"/>
              <a:t>えどがわ</a:t>
            </a:r>
            <a:r>
              <a:rPr lang="ja-JP" altLang="ja-JP" sz="1800" b="1" dirty="0"/>
              <a:t>エコセンター </a:t>
            </a:r>
            <a:r>
              <a:rPr lang="ja-JP" altLang="en-US" sz="1800" b="1" dirty="0" smtClean="0"/>
              <a:t>　</a:t>
            </a:r>
            <a:r>
              <a:rPr lang="ja-JP" altLang="ja-JP" sz="1800" b="1" dirty="0" smtClean="0"/>
              <a:t>小林</a:t>
            </a:r>
            <a:r>
              <a:rPr lang="ja-JP" altLang="ja-JP" sz="1800" b="1" dirty="0"/>
              <a:t>豊</a:t>
            </a:r>
            <a:r>
              <a:rPr lang="ja-JP" altLang="ja-JP" sz="1800" b="1" dirty="0" smtClean="0"/>
              <a:t>様（</a:t>
            </a:r>
            <a:r>
              <a:rPr lang="ja-JP" altLang="ja-JP" sz="1800" b="1" dirty="0"/>
              <a:t>訪問日 </a:t>
            </a:r>
            <a:r>
              <a:rPr lang="en-US" altLang="ja-JP" sz="1800" b="1" dirty="0"/>
              <a:t>2015</a:t>
            </a:r>
            <a:r>
              <a:rPr lang="ja-JP" altLang="ja-JP" sz="1800" b="1" dirty="0"/>
              <a:t>年</a:t>
            </a:r>
            <a:r>
              <a:rPr lang="en-US" altLang="ja-JP" sz="1800" b="1" dirty="0"/>
              <a:t>7</a:t>
            </a:r>
            <a:r>
              <a:rPr lang="ja-JP" altLang="ja-JP" sz="1800" b="1" dirty="0"/>
              <a:t>月</a:t>
            </a:r>
            <a:r>
              <a:rPr lang="en-US" altLang="ja-JP" sz="1800" b="1" dirty="0"/>
              <a:t>23</a:t>
            </a:r>
            <a:r>
              <a:rPr lang="ja-JP" altLang="ja-JP" sz="1800" b="1" dirty="0"/>
              <a:t>日） </a:t>
            </a:r>
          </a:p>
          <a:p>
            <a:pPr marL="0" indent="0">
              <a:buNone/>
            </a:pPr>
            <a:r>
              <a:rPr lang="ja-JP" altLang="en-US" sz="1800" b="1" dirty="0" smtClean="0"/>
              <a:t>・</a:t>
            </a:r>
            <a:r>
              <a:rPr lang="ja-JP" altLang="ja-JP" sz="1800" b="1" dirty="0" smtClean="0"/>
              <a:t>あらかわエコセンター（</a:t>
            </a:r>
            <a:r>
              <a:rPr lang="ja-JP" altLang="ja-JP" sz="1800" b="1" dirty="0"/>
              <a:t>訪問日 </a:t>
            </a:r>
            <a:r>
              <a:rPr lang="en-US" altLang="ja-JP" sz="1800" b="1" dirty="0"/>
              <a:t>2015</a:t>
            </a:r>
            <a:r>
              <a:rPr lang="ja-JP" altLang="ja-JP" sz="1800" b="1" dirty="0"/>
              <a:t>年</a:t>
            </a:r>
            <a:r>
              <a:rPr lang="en-US" altLang="ja-JP" sz="1800" b="1" dirty="0"/>
              <a:t>7</a:t>
            </a:r>
            <a:r>
              <a:rPr lang="ja-JP" altLang="ja-JP" sz="1800" b="1" dirty="0"/>
              <a:t>月</a:t>
            </a:r>
            <a:r>
              <a:rPr lang="en-US" altLang="ja-JP" sz="1800" b="1" dirty="0"/>
              <a:t>29</a:t>
            </a:r>
            <a:r>
              <a:rPr lang="ja-JP" altLang="ja-JP" sz="1800" b="1" dirty="0"/>
              <a:t>日） </a:t>
            </a:r>
          </a:p>
          <a:p>
            <a:pPr marL="0" indent="0">
              <a:buNone/>
            </a:pPr>
            <a:r>
              <a:rPr lang="ja-JP" altLang="en-US" sz="1800" b="1" dirty="0" smtClean="0"/>
              <a:t>・</a:t>
            </a:r>
            <a:r>
              <a:rPr lang="ja-JP" altLang="ja-JP" sz="1800" b="1" dirty="0" smtClean="0"/>
              <a:t>カーボンフリーコンサルティング株式</a:t>
            </a:r>
            <a:r>
              <a:rPr lang="ja-JP" altLang="ja-JP" sz="1800" b="1" dirty="0"/>
              <a:t>会社 </a:t>
            </a:r>
            <a:r>
              <a:rPr lang="ja-JP" altLang="en-US" sz="1800" b="1" dirty="0" smtClean="0"/>
              <a:t>　</a:t>
            </a:r>
            <a:r>
              <a:rPr lang="ja-JP" altLang="ja-JP" sz="1800" b="1" dirty="0" smtClean="0"/>
              <a:t>池田陸郎様</a:t>
            </a:r>
            <a:r>
              <a:rPr lang="en-US" altLang="ja-JP" sz="1800" b="1" dirty="0" smtClean="0"/>
              <a:t>(</a:t>
            </a:r>
            <a:r>
              <a:rPr lang="ja-JP" altLang="ja-JP" sz="1800" b="1" dirty="0"/>
              <a:t>講演日</a:t>
            </a:r>
            <a:r>
              <a:rPr lang="en-US" altLang="ja-JP" sz="1800" b="1" dirty="0"/>
              <a:t>2015</a:t>
            </a:r>
            <a:r>
              <a:rPr lang="ja-JP" altLang="ja-JP" sz="1800" b="1" dirty="0"/>
              <a:t>年</a:t>
            </a:r>
            <a:r>
              <a:rPr lang="en-US" altLang="ja-JP" sz="1800" b="1" dirty="0"/>
              <a:t>7</a:t>
            </a:r>
            <a:r>
              <a:rPr lang="ja-JP" altLang="ja-JP" sz="1800" b="1" dirty="0"/>
              <a:t>月</a:t>
            </a:r>
            <a:r>
              <a:rPr lang="en-US" altLang="ja-JP" sz="1800" b="1" dirty="0"/>
              <a:t>31</a:t>
            </a:r>
            <a:r>
              <a:rPr lang="ja-JP" altLang="ja-JP" sz="1800" b="1" dirty="0"/>
              <a:t>日</a:t>
            </a:r>
            <a:r>
              <a:rPr lang="en-US" altLang="ja-JP" sz="1800" b="1" dirty="0"/>
              <a:t>)</a:t>
            </a:r>
            <a:endParaRPr lang="ja-JP" altLang="ja-JP" sz="1800" b="1" dirty="0"/>
          </a:p>
          <a:p>
            <a:pPr marL="0" indent="0">
              <a:buNone/>
            </a:pPr>
            <a:r>
              <a:rPr lang="ja-JP" altLang="en-US" sz="1800" b="1" dirty="0"/>
              <a:t>・</a:t>
            </a:r>
            <a:r>
              <a:rPr lang="ja-JP" altLang="ja-JP" sz="1800" b="1" dirty="0" smtClean="0"/>
              <a:t>株式</a:t>
            </a:r>
            <a:r>
              <a:rPr lang="ja-JP" altLang="ja-JP" sz="1800" b="1" dirty="0"/>
              <a:t>会社</a:t>
            </a:r>
            <a:r>
              <a:rPr lang="ja-JP" altLang="ja-JP" sz="1800" b="1" dirty="0" smtClean="0"/>
              <a:t>マルチメディアシステム</a:t>
            </a:r>
            <a:r>
              <a:rPr lang="ja-JP" altLang="en-US" sz="1800" b="1" dirty="0" smtClean="0"/>
              <a:t>　</a:t>
            </a:r>
            <a:r>
              <a:rPr lang="ja-JP" altLang="ja-JP" sz="1800" b="1" dirty="0" smtClean="0"/>
              <a:t>伊藤</a:t>
            </a:r>
            <a:r>
              <a:rPr lang="ja-JP" altLang="ja-JP" sz="1800" b="1" dirty="0"/>
              <a:t>裕様</a:t>
            </a:r>
            <a:r>
              <a:rPr lang="en-US" altLang="ja-JP" sz="1800" b="1" dirty="0"/>
              <a:t>(</a:t>
            </a:r>
            <a:r>
              <a:rPr lang="ja-JP" altLang="ja-JP" sz="1800" b="1" dirty="0"/>
              <a:t>講演日</a:t>
            </a:r>
            <a:r>
              <a:rPr lang="en-US" altLang="ja-JP" sz="1800" b="1" dirty="0"/>
              <a:t>2015</a:t>
            </a:r>
            <a:r>
              <a:rPr lang="ja-JP" altLang="ja-JP" sz="1800" b="1" dirty="0"/>
              <a:t>年</a:t>
            </a:r>
            <a:r>
              <a:rPr lang="en-US" altLang="ja-JP" sz="1800" b="1" dirty="0"/>
              <a:t>10</a:t>
            </a:r>
            <a:r>
              <a:rPr lang="ja-JP" altLang="ja-JP" sz="1800" b="1" dirty="0"/>
              <a:t>月</a:t>
            </a:r>
            <a:r>
              <a:rPr lang="en-US" altLang="ja-JP" sz="1800" b="1" dirty="0"/>
              <a:t>8</a:t>
            </a:r>
            <a:r>
              <a:rPr lang="ja-JP" altLang="ja-JP" sz="1800" b="1" dirty="0"/>
              <a:t>日</a:t>
            </a:r>
            <a:r>
              <a:rPr lang="en-US" altLang="ja-JP" sz="1800" b="1" dirty="0"/>
              <a:t>)</a:t>
            </a:r>
            <a:endParaRPr lang="ja-JP" altLang="ja-JP" sz="1800" b="1" dirty="0"/>
          </a:p>
          <a:p>
            <a:pPr marL="0" indent="0">
              <a:buNone/>
            </a:pPr>
            <a:r>
              <a:rPr lang="ja-JP" altLang="en-US" sz="1800" b="1" dirty="0"/>
              <a:t>・</a:t>
            </a:r>
            <a:r>
              <a:rPr lang="ja-JP" altLang="ja-JP" sz="1800" b="1" dirty="0" smtClean="0"/>
              <a:t>大成</a:t>
            </a:r>
            <a:r>
              <a:rPr lang="ja-JP" altLang="ja-JP" sz="1800" b="1" dirty="0"/>
              <a:t>建設株式</a:t>
            </a:r>
            <a:r>
              <a:rPr lang="ja-JP" altLang="ja-JP" sz="1800" b="1" dirty="0" smtClean="0"/>
              <a:t>会社</a:t>
            </a:r>
            <a:r>
              <a:rPr lang="en-US" altLang="ja-JP" sz="1800" b="1" dirty="0" smtClean="0"/>
              <a:t>(</a:t>
            </a:r>
            <a:r>
              <a:rPr lang="ja-JP" altLang="ja-JP" sz="1800" b="1" dirty="0"/>
              <a:t>訪問日</a:t>
            </a:r>
            <a:r>
              <a:rPr lang="en-US" altLang="ja-JP" sz="1800" b="1" dirty="0"/>
              <a:t>2015</a:t>
            </a:r>
            <a:r>
              <a:rPr lang="ja-JP" altLang="ja-JP" sz="1800" b="1" dirty="0"/>
              <a:t>年</a:t>
            </a:r>
            <a:r>
              <a:rPr lang="en-US" altLang="ja-JP" sz="1800" b="1" dirty="0"/>
              <a:t>11</a:t>
            </a:r>
            <a:r>
              <a:rPr lang="ja-JP" altLang="ja-JP" sz="1800" b="1" dirty="0"/>
              <a:t>月</a:t>
            </a:r>
            <a:r>
              <a:rPr lang="en-US" altLang="ja-JP" sz="1800" b="1" dirty="0"/>
              <a:t>6</a:t>
            </a:r>
            <a:r>
              <a:rPr lang="ja-JP" altLang="ja-JP" sz="1800" b="1" dirty="0"/>
              <a:t>日</a:t>
            </a:r>
            <a:r>
              <a:rPr lang="en-US" altLang="ja-JP" sz="1800" b="1" dirty="0"/>
              <a:t>)</a:t>
            </a:r>
            <a:endParaRPr lang="ja-JP" altLang="ja-JP" sz="1800" b="1" dirty="0"/>
          </a:p>
          <a:p>
            <a:pPr marL="0" indent="0">
              <a:buNone/>
            </a:pPr>
            <a:r>
              <a:rPr lang="ja-JP" altLang="en-US" sz="1800" b="1" dirty="0"/>
              <a:t>・</a:t>
            </a:r>
            <a:r>
              <a:rPr lang="ja-JP" altLang="ja-JP" sz="1800" b="1" dirty="0" smtClean="0"/>
              <a:t>千代田区</a:t>
            </a:r>
            <a:r>
              <a:rPr lang="ja-JP" altLang="ja-JP" sz="1800" b="1" dirty="0"/>
              <a:t>エコセンタービジョン検討会にご出席に</a:t>
            </a:r>
            <a:r>
              <a:rPr lang="ja-JP" altLang="ja-JP" sz="1800" b="1" dirty="0" smtClean="0"/>
              <a:t>皆様</a:t>
            </a:r>
            <a:endParaRPr lang="ja-JP" altLang="ja-JP" sz="1800" b="1" dirty="0"/>
          </a:p>
        </p:txBody>
      </p:sp>
      <p:sp>
        <p:nvSpPr>
          <p:cNvPr id="4" name="スライド番号プレースホルダー 3"/>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61</a:t>
            </a:fld>
            <a:endParaRPr lang="ja-JP" altLang="en-US" dirty="0">
              <a:solidFill>
                <a:prstClr val="black">
                  <a:tint val="75000"/>
                </a:prstClr>
              </a:solidFill>
            </a:endParaRPr>
          </a:p>
        </p:txBody>
      </p:sp>
      <p:sp>
        <p:nvSpPr>
          <p:cNvPr id="5" name="角丸四角形 4"/>
          <p:cNvSpPr/>
          <p:nvPr/>
        </p:nvSpPr>
        <p:spPr>
          <a:xfrm>
            <a:off x="274319" y="130629"/>
            <a:ext cx="8477795" cy="729983"/>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t>調査協力企業・</a:t>
            </a:r>
            <a:r>
              <a:rPr lang="ja-JP" altLang="en-US" sz="3600" b="1" dirty="0" smtClean="0"/>
              <a:t>団体・個人</a:t>
            </a:r>
            <a:endParaRPr kumimoji="1" lang="ja-JP" altLang="en-US" sz="3600" b="1" dirty="0"/>
          </a:p>
        </p:txBody>
      </p:sp>
    </p:spTree>
    <p:extLst>
      <p:ext uri="{BB962C8B-B14F-4D97-AF65-F5344CB8AC3E}">
        <p14:creationId xmlns:p14="http://schemas.microsoft.com/office/powerpoint/2010/main" val="242344491"/>
      </p:ext>
    </p:extLst>
  </p:cSld>
  <p:clrMapOvr>
    <a:masterClrMapping/>
  </p:clrMapOvr>
  <p:transition spd="slow">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70263" y="963960"/>
            <a:ext cx="8490858" cy="4979640"/>
          </a:xfrm>
        </p:spPr>
        <p:txBody>
          <a:bodyPr>
            <a:noAutofit/>
          </a:bodyPr>
          <a:lstStyle/>
          <a:p>
            <a:pPr marL="0" indent="0">
              <a:buNone/>
            </a:pPr>
            <a:r>
              <a:rPr lang="ja-JP" altLang="en-US" sz="1400" b="1" dirty="0" smtClean="0"/>
              <a:t>・</a:t>
            </a:r>
            <a:r>
              <a:rPr lang="ja-JP" altLang="ja-JP" sz="1400" b="1" dirty="0" smtClean="0"/>
              <a:t>千代田区</a:t>
            </a:r>
            <a:r>
              <a:rPr lang="en-US" altLang="ja-JP" sz="1400" dirty="0" smtClean="0"/>
              <a:t>(2015</a:t>
            </a:r>
            <a:r>
              <a:rPr lang="ja-JP" altLang="en-US" sz="1400" dirty="0" smtClean="0"/>
              <a:t>年</a:t>
            </a:r>
            <a:r>
              <a:rPr lang="en-US" altLang="ja-JP" sz="1400" dirty="0" smtClean="0"/>
              <a:t>9</a:t>
            </a:r>
            <a:r>
              <a:rPr lang="ja-JP" altLang="en-US" sz="1400" dirty="0" smtClean="0"/>
              <a:t>月</a:t>
            </a:r>
            <a:r>
              <a:rPr lang="en-US" altLang="ja-JP" sz="1400" dirty="0" smtClean="0"/>
              <a:t>16</a:t>
            </a:r>
            <a:r>
              <a:rPr lang="ja-JP" altLang="en-US" sz="1400" dirty="0" smtClean="0"/>
              <a:t>日閲覧</a:t>
            </a:r>
            <a:r>
              <a:rPr lang="en-US" altLang="ja-JP" sz="1400" dirty="0" smtClean="0"/>
              <a:t>)</a:t>
            </a:r>
          </a:p>
          <a:p>
            <a:pPr marL="0" indent="0">
              <a:buNone/>
            </a:pPr>
            <a:r>
              <a:rPr lang="ja-JP" altLang="en-US" sz="1400" dirty="0"/>
              <a:t>　</a:t>
            </a:r>
            <a:r>
              <a:rPr lang="en-US" altLang="ja-JP" sz="1400" dirty="0">
                <a:hlinkClick r:id="rId2"/>
              </a:rPr>
              <a:t>https://</a:t>
            </a:r>
            <a:r>
              <a:rPr lang="en-US" altLang="ja-JP" sz="1400" dirty="0" smtClean="0">
                <a:hlinkClick r:id="rId2"/>
              </a:rPr>
              <a:t>www.city.chiyoda.lg.jp/index.html</a:t>
            </a:r>
            <a:endParaRPr lang="en-US" altLang="ja-JP" sz="1400" dirty="0" smtClean="0"/>
          </a:p>
          <a:p>
            <a:pPr marL="0" indent="0">
              <a:buNone/>
            </a:pPr>
            <a:r>
              <a:rPr lang="ja-JP" altLang="en-US" sz="1400" b="1" dirty="0" smtClean="0"/>
              <a:t>・</a:t>
            </a:r>
            <a:r>
              <a:rPr lang="en-US" altLang="ja-JP" sz="1400" b="1" dirty="0" smtClean="0"/>
              <a:t> </a:t>
            </a:r>
            <a:r>
              <a:rPr lang="ja-JP" altLang="ja-JP" sz="1400" b="1" dirty="0" smtClean="0"/>
              <a:t>総務省統計局「平成</a:t>
            </a:r>
            <a:r>
              <a:rPr lang="en-US" altLang="ja-JP" sz="1400" b="1" dirty="0" smtClean="0"/>
              <a:t>22</a:t>
            </a:r>
            <a:r>
              <a:rPr lang="ja-JP" altLang="ja-JP" sz="1400" b="1" dirty="0" smtClean="0"/>
              <a:t>年国</a:t>
            </a:r>
            <a:r>
              <a:rPr lang="en-US" altLang="ja-JP" sz="1400" dirty="0" smtClean="0"/>
              <a:t>(2015</a:t>
            </a:r>
            <a:r>
              <a:rPr lang="ja-JP" altLang="en-US" sz="1400" dirty="0" smtClean="0"/>
              <a:t>年</a:t>
            </a:r>
            <a:r>
              <a:rPr lang="en-US" altLang="ja-JP" sz="1400" dirty="0" smtClean="0"/>
              <a:t>9</a:t>
            </a:r>
            <a:r>
              <a:rPr lang="ja-JP" altLang="en-US" sz="1400" dirty="0" smtClean="0"/>
              <a:t>月</a:t>
            </a:r>
            <a:r>
              <a:rPr lang="en-US" altLang="ja-JP" sz="1400" dirty="0" smtClean="0"/>
              <a:t>16</a:t>
            </a:r>
            <a:r>
              <a:rPr lang="ja-JP" altLang="en-US" sz="1400" dirty="0" smtClean="0"/>
              <a:t>日閲覧</a:t>
            </a:r>
            <a:r>
              <a:rPr lang="en-US" altLang="ja-JP" sz="1400" dirty="0" smtClean="0"/>
              <a:t>)</a:t>
            </a:r>
          </a:p>
          <a:p>
            <a:pPr marL="0" indent="0">
              <a:buNone/>
            </a:pPr>
            <a:r>
              <a:rPr lang="ja-JP" altLang="en-US" sz="1400" dirty="0" smtClean="0">
                <a:hlinkClick r:id="rId3"/>
              </a:rPr>
              <a:t>　</a:t>
            </a:r>
            <a:r>
              <a:rPr lang="en-US" altLang="ja-JP" sz="1400" u="sng" dirty="0" smtClean="0">
                <a:hlinkClick r:id="rId3"/>
              </a:rPr>
              <a:t>http://www.stat.go.jp/data/kokusei/2010/index.html</a:t>
            </a:r>
            <a:endParaRPr lang="ja-JP" altLang="ja-JP" sz="1400" dirty="0" smtClean="0"/>
          </a:p>
          <a:p>
            <a:pPr marL="0" indent="0">
              <a:buNone/>
            </a:pPr>
            <a:r>
              <a:rPr lang="ja-JP" altLang="en-US" sz="1400" b="1" dirty="0" smtClean="0"/>
              <a:t>・</a:t>
            </a:r>
            <a:r>
              <a:rPr lang="ja-JP" altLang="ja-JP" sz="1400" b="1" dirty="0" smtClean="0"/>
              <a:t>富士ゼロックス「</a:t>
            </a:r>
            <a:r>
              <a:rPr lang="ja-JP" altLang="ja-JP" sz="1400" b="1" dirty="0"/>
              <a:t>日本のオフィスの平均的ＣＯ２排出量試算と削減の可能性</a:t>
            </a:r>
            <a:r>
              <a:rPr lang="ja-JP" altLang="ja-JP" sz="1400" b="1" dirty="0" smtClean="0"/>
              <a:t>検討</a:t>
            </a:r>
            <a:r>
              <a:rPr lang="ja-JP" altLang="en-US" sz="1400" b="1" dirty="0" smtClean="0"/>
              <a:t>」</a:t>
            </a:r>
            <a:r>
              <a:rPr lang="en-US" altLang="ja-JP" sz="1400" dirty="0" smtClean="0"/>
              <a:t>(2015</a:t>
            </a:r>
            <a:r>
              <a:rPr lang="ja-JP" altLang="en-US" sz="1400" dirty="0" smtClean="0"/>
              <a:t>年</a:t>
            </a:r>
            <a:r>
              <a:rPr lang="en-US" altLang="ja-JP" sz="1400" dirty="0" smtClean="0"/>
              <a:t>9</a:t>
            </a:r>
            <a:r>
              <a:rPr lang="ja-JP" altLang="en-US" sz="1400" dirty="0" smtClean="0"/>
              <a:t>月</a:t>
            </a:r>
            <a:r>
              <a:rPr lang="en-US" altLang="ja-JP" sz="1400" dirty="0" smtClean="0"/>
              <a:t>23</a:t>
            </a:r>
            <a:r>
              <a:rPr lang="ja-JP" altLang="en-US" sz="1400" dirty="0" smtClean="0"/>
              <a:t>日閲覧</a:t>
            </a:r>
            <a:r>
              <a:rPr lang="en-US" altLang="ja-JP" sz="1400" dirty="0" smtClean="0"/>
              <a:t>)</a:t>
            </a:r>
          </a:p>
          <a:p>
            <a:pPr marL="0" indent="0">
              <a:buNone/>
            </a:pPr>
            <a:r>
              <a:rPr lang="ja-JP" altLang="en-US" sz="1400" dirty="0" smtClean="0"/>
              <a:t>　</a:t>
            </a:r>
            <a:r>
              <a:rPr lang="en-US" altLang="ja-JP" sz="1400" u="sng" dirty="0" smtClean="0">
                <a:hlinkClick r:id="rId4"/>
              </a:rPr>
              <a:t>http</a:t>
            </a:r>
            <a:r>
              <a:rPr lang="en-US" altLang="ja-JP" sz="1400" u="sng" dirty="0">
                <a:hlinkClick r:id="rId4"/>
              </a:rPr>
              <a:t>://www.fujixerox.co.jp/company/eco/office/solution/software/data/eco_software_</a:t>
            </a:r>
            <a:endParaRPr lang="ja-JP" altLang="ja-JP" sz="1400" dirty="0"/>
          </a:p>
          <a:p>
            <a:pPr marL="0" indent="0">
              <a:buNone/>
            </a:pPr>
            <a:r>
              <a:rPr lang="ja-JP" altLang="en-US" sz="1400" b="1" dirty="0"/>
              <a:t>・</a:t>
            </a:r>
            <a:r>
              <a:rPr lang="ja-JP" altLang="ja-JP" sz="1400" b="1" dirty="0" smtClean="0"/>
              <a:t>大成</a:t>
            </a:r>
            <a:r>
              <a:rPr lang="ja-JP" altLang="ja-JP" sz="1400" b="1" dirty="0"/>
              <a:t>建設「</a:t>
            </a:r>
            <a:r>
              <a:rPr lang="en-US" altLang="ja-JP" sz="1400" b="1" dirty="0"/>
              <a:t>ZEB</a:t>
            </a:r>
            <a:r>
              <a:rPr lang="ja-JP" altLang="ja-JP" sz="1400" b="1" dirty="0"/>
              <a:t>実証棟</a:t>
            </a:r>
            <a:r>
              <a:rPr lang="ja-JP" altLang="ja-JP" sz="1400" b="1" dirty="0" smtClean="0"/>
              <a:t>」</a:t>
            </a:r>
            <a:r>
              <a:rPr lang="en-US" altLang="ja-JP" sz="1400" dirty="0" smtClean="0"/>
              <a:t>(2015</a:t>
            </a:r>
            <a:r>
              <a:rPr lang="ja-JP" altLang="en-US" sz="1400" dirty="0" smtClean="0"/>
              <a:t>年</a:t>
            </a:r>
            <a:r>
              <a:rPr lang="en-US" altLang="ja-JP" sz="1400" dirty="0" smtClean="0"/>
              <a:t>11</a:t>
            </a:r>
            <a:r>
              <a:rPr lang="ja-JP" altLang="en-US" sz="1400" dirty="0" smtClean="0"/>
              <a:t>月</a:t>
            </a:r>
            <a:r>
              <a:rPr lang="en-US" altLang="ja-JP" sz="1400" dirty="0" smtClean="0"/>
              <a:t>2</a:t>
            </a:r>
            <a:r>
              <a:rPr lang="ja-JP" altLang="en-US" sz="1400" dirty="0" smtClean="0"/>
              <a:t>日閲覧</a:t>
            </a:r>
            <a:r>
              <a:rPr lang="en-US" altLang="ja-JP" sz="1400" dirty="0" smtClean="0"/>
              <a:t>)</a:t>
            </a:r>
            <a:endParaRPr lang="ja-JP" altLang="ja-JP" sz="1400" dirty="0"/>
          </a:p>
          <a:p>
            <a:pPr marL="0" indent="0">
              <a:buNone/>
            </a:pPr>
            <a:r>
              <a:rPr lang="ja-JP" altLang="en-US" sz="1400" dirty="0" smtClean="0">
                <a:hlinkClick r:id="rId5"/>
              </a:rPr>
              <a:t>　</a:t>
            </a:r>
            <a:r>
              <a:rPr lang="en-US" altLang="ja-JP" sz="1400" u="sng" dirty="0" smtClean="0">
                <a:hlinkClick r:id="rId5"/>
              </a:rPr>
              <a:t>http</a:t>
            </a:r>
            <a:r>
              <a:rPr lang="en-US" altLang="ja-JP" sz="1400" u="sng" dirty="0">
                <a:hlinkClick r:id="rId5"/>
              </a:rPr>
              <a:t>://www.taisei.co.jp/giken/topics/1353301853006.html</a:t>
            </a:r>
            <a:endParaRPr lang="ja-JP" altLang="ja-JP" sz="1400" dirty="0"/>
          </a:p>
          <a:p>
            <a:pPr marL="0" indent="0">
              <a:buNone/>
            </a:pPr>
            <a:r>
              <a:rPr lang="ja-JP" altLang="en-US" sz="1400" b="1" dirty="0"/>
              <a:t>・</a:t>
            </a:r>
            <a:r>
              <a:rPr lang="ja-JP" altLang="ja-JP" sz="1400" b="1" dirty="0" smtClean="0"/>
              <a:t>清水</a:t>
            </a:r>
            <a:r>
              <a:rPr lang="ja-JP" altLang="ja-JP" sz="1400" b="1" dirty="0"/>
              <a:t>建設「生長の家、森の中のオフィス</a:t>
            </a:r>
            <a:r>
              <a:rPr lang="ja-JP" altLang="ja-JP" sz="1400" b="1" dirty="0" smtClean="0"/>
              <a:t>」</a:t>
            </a:r>
            <a:r>
              <a:rPr lang="en-US" altLang="ja-JP" sz="1400" dirty="0" smtClean="0"/>
              <a:t>(2015</a:t>
            </a:r>
            <a:r>
              <a:rPr lang="ja-JP" altLang="en-US" sz="1400" dirty="0" smtClean="0"/>
              <a:t>年</a:t>
            </a:r>
            <a:r>
              <a:rPr lang="en-US" altLang="ja-JP" sz="1400" dirty="0" smtClean="0"/>
              <a:t>10</a:t>
            </a:r>
            <a:r>
              <a:rPr lang="ja-JP" altLang="en-US" sz="1400" dirty="0" smtClean="0"/>
              <a:t>月</a:t>
            </a:r>
            <a:r>
              <a:rPr lang="en-US" altLang="ja-JP" sz="1400" dirty="0" smtClean="0"/>
              <a:t>13</a:t>
            </a:r>
            <a:r>
              <a:rPr lang="ja-JP" altLang="en-US" sz="1400" dirty="0" smtClean="0"/>
              <a:t>日閲覧</a:t>
            </a:r>
            <a:r>
              <a:rPr lang="en-US" altLang="ja-JP" sz="1400" dirty="0" smtClean="0"/>
              <a:t>)</a:t>
            </a:r>
            <a:endParaRPr lang="ja-JP" altLang="ja-JP" sz="1400" dirty="0"/>
          </a:p>
          <a:p>
            <a:pPr marL="0" indent="0">
              <a:buNone/>
            </a:pPr>
            <a:r>
              <a:rPr lang="ja-JP" altLang="en-US" sz="1400" u="sng" dirty="0" smtClean="0">
                <a:hlinkClick r:id="rId6"/>
              </a:rPr>
              <a:t>　</a:t>
            </a:r>
            <a:r>
              <a:rPr lang="en-US" altLang="ja-JP" sz="1400" u="sng" dirty="0" smtClean="0">
                <a:hlinkClick r:id="rId6"/>
              </a:rPr>
              <a:t>http</a:t>
            </a:r>
            <a:r>
              <a:rPr lang="en-US" altLang="ja-JP" sz="1400" u="sng" dirty="0">
                <a:hlinkClick r:id="rId6"/>
              </a:rPr>
              <a:t>://www.shimz.co.jp/tw/works/01office/jp_off_201305_seichonoie.html</a:t>
            </a:r>
            <a:endParaRPr lang="ja-JP" altLang="ja-JP" sz="1400" dirty="0"/>
          </a:p>
          <a:p>
            <a:pPr marL="0" indent="0">
              <a:buNone/>
            </a:pPr>
            <a:r>
              <a:rPr lang="ja-JP" altLang="en-US" sz="1400" b="1" dirty="0"/>
              <a:t>・</a:t>
            </a:r>
            <a:r>
              <a:rPr lang="ja-JP" altLang="ja-JP" sz="1400" b="1" dirty="0" smtClean="0"/>
              <a:t>大林組</a:t>
            </a:r>
            <a:r>
              <a:rPr lang="ja-JP" altLang="ja-JP" sz="1400" b="1" dirty="0"/>
              <a:t>「本館テクノステーション</a:t>
            </a:r>
            <a:r>
              <a:rPr lang="ja-JP" altLang="ja-JP" sz="1400" b="1" dirty="0" smtClean="0"/>
              <a:t>」</a:t>
            </a:r>
            <a:r>
              <a:rPr lang="en-US" altLang="ja-JP" sz="1400" dirty="0" smtClean="0"/>
              <a:t>(2015</a:t>
            </a:r>
            <a:r>
              <a:rPr lang="ja-JP" altLang="en-US" sz="1400" dirty="0" smtClean="0"/>
              <a:t>年</a:t>
            </a:r>
            <a:r>
              <a:rPr lang="en-US" altLang="ja-JP" sz="1400" dirty="0" smtClean="0"/>
              <a:t>10</a:t>
            </a:r>
            <a:r>
              <a:rPr lang="ja-JP" altLang="en-US" sz="1400" dirty="0" smtClean="0"/>
              <a:t>月</a:t>
            </a:r>
            <a:r>
              <a:rPr lang="en-US" altLang="ja-JP" sz="1400" dirty="0" smtClean="0"/>
              <a:t>13</a:t>
            </a:r>
            <a:r>
              <a:rPr lang="ja-JP" altLang="en-US" sz="1400" dirty="0" smtClean="0"/>
              <a:t>日閲覧</a:t>
            </a:r>
            <a:r>
              <a:rPr lang="en-US" altLang="ja-JP" sz="1400" dirty="0" smtClean="0"/>
              <a:t>)</a:t>
            </a:r>
            <a:endParaRPr lang="ja-JP" altLang="ja-JP" sz="1400" dirty="0"/>
          </a:p>
          <a:p>
            <a:pPr marL="0" indent="0">
              <a:buNone/>
            </a:pPr>
            <a:r>
              <a:rPr lang="ja-JP" altLang="en-US" sz="1400" u="sng" dirty="0" smtClean="0">
                <a:hlinkClick r:id="rId7"/>
              </a:rPr>
              <a:t>　</a:t>
            </a:r>
            <a:r>
              <a:rPr lang="en-US" altLang="ja-JP" sz="1400" u="sng" dirty="0" smtClean="0">
                <a:hlinkClick r:id="rId7"/>
              </a:rPr>
              <a:t>https</a:t>
            </a:r>
            <a:r>
              <a:rPr lang="en-US" altLang="ja-JP" sz="1400" u="sng" dirty="0">
                <a:hlinkClick r:id="rId7"/>
              </a:rPr>
              <a:t>://www.obayashi.co.jp/tri/technostation/</a:t>
            </a:r>
            <a:endParaRPr lang="ja-JP" altLang="ja-JP" sz="1400" dirty="0"/>
          </a:p>
          <a:p>
            <a:pPr marL="0" indent="0">
              <a:buNone/>
            </a:pPr>
            <a:r>
              <a:rPr lang="ja-JP" altLang="en-US" sz="1400" b="1" dirty="0"/>
              <a:t>・</a:t>
            </a:r>
            <a:r>
              <a:rPr lang="ja-JP" altLang="ja-JP" sz="1400" b="1" dirty="0" smtClean="0"/>
              <a:t>三</a:t>
            </a:r>
            <a:r>
              <a:rPr lang="ja-JP" altLang="ja-JP" sz="1400" b="1" dirty="0"/>
              <a:t>建設備工業「つくば未来技術センター</a:t>
            </a:r>
            <a:r>
              <a:rPr lang="ja-JP" altLang="ja-JP" sz="1400" b="1" dirty="0" smtClean="0"/>
              <a:t>」</a:t>
            </a:r>
            <a:r>
              <a:rPr lang="en-US" altLang="ja-JP" sz="1400" dirty="0" smtClean="0"/>
              <a:t>(2015</a:t>
            </a:r>
            <a:r>
              <a:rPr lang="ja-JP" altLang="en-US" sz="1400" dirty="0" smtClean="0"/>
              <a:t>年</a:t>
            </a:r>
            <a:r>
              <a:rPr lang="en-US" altLang="ja-JP" sz="1400" dirty="0" smtClean="0"/>
              <a:t>10</a:t>
            </a:r>
            <a:r>
              <a:rPr lang="ja-JP" altLang="en-US" sz="1400" dirty="0" smtClean="0"/>
              <a:t>月</a:t>
            </a:r>
            <a:r>
              <a:rPr lang="en-US" altLang="ja-JP" sz="1400" dirty="0" smtClean="0"/>
              <a:t>13</a:t>
            </a:r>
            <a:r>
              <a:rPr lang="ja-JP" altLang="en-US" sz="1400" dirty="0" smtClean="0"/>
              <a:t>日閲覧</a:t>
            </a:r>
            <a:r>
              <a:rPr lang="en-US" altLang="ja-JP" sz="1400" dirty="0" smtClean="0"/>
              <a:t>)</a:t>
            </a:r>
            <a:endParaRPr lang="ja-JP" altLang="ja-JP" sz="1400" dirty="0"/>
          </a:p>
          <a:p>
            <a:pPr marL="0" indent="0">
              <a:buNone/>
            </a:pPr>
            <a:r>
              <a:rPr lang="ja-JP" altLang="en-US" sz="1400" u="sng" dirty="0" smtClean="0">
                <a:hlinkClick r:id="rId8"/>
              </a:rPr>
              <a:t>　</a:t>
            </a:r>
            <a:r>
              <a:rPr lang="en-US" altLang="ja-JP" sz="1400" u="sng" dirty="0" smtClean="0">
                <a:hlinkClick r:id="rId8"/>
              </a:rPr>
              <a:t>http</a:t>
            </a:r>
            <a:r>
              <a:rPr lang="en-US" altLang="ja-JP" sz="1400" u="sng" dirty="0">
                <a:hlinkClick r:id="rId8"/>
              </a:rPr>
              <a:t>://www.skk.jp/technology/tsukuba-mirai.html</a:t>
            </a:r>
            <a:endParaRPr lang="ja-JP" altLang="ja-JP" sz="1400" dirty="0"/>
          </a:p>
          <a:p>
            <a:pPr marL="0" indent="0">
              <a:buNone/>
            </a:pPr>
            <a:r>
              <a:rPr lang="ja-JP" altLang="en-US" sz="1400" b="1" dirty="0"/>
              <a:t>・</a:t>
            </a:r>
            <a:r>
              <a:rPr lang="ja-JP" altLang="ja-JP" sz="1400" b="1" dirty="0" smtClean="0"/>
              <a:t>省エネドットコム「</a:t>
            </a:r>
            <a:r>
              <a:rPr lang="ja-JP" altLang="ja-JP" sz="1400" b="1" dirty="0"/>
              <a:t>太陽光発電シミュレーション</a:t>
            </a:r>
            <a:r>
              <a:rPr lang="ja-JP" altLang="ja-JP" sz="1400" b="1" dirty="0" smtClean="0"/>
              <a:t>」</a:t>
            </a:r>
            <a:r>
              <a:rPr lang="en-US" altLang="ja-JP" sz="1400" dirty="0" smtClean="0"/>
              <a:t>(2015</a:t>
            </a:r>
            <a:r>
              <a:rPr lang="ja-JP" altLang="en-US" sz="1400" dirty="0" smtClean="0"/>
              <a:t>年</a:t>
            </a:r>
            <a:r>
              <a:rPr lang="en-US" altLang="ja-JP" sz="1400" dirty="0" smtClean="0"/>
              <a:t>11</a:t>
            </a:r>
            <a:r>
              <a:rPr lang="ja-JP" altLang="en-US" sz="1400" dirty="0" smtClean="0"/>
              <a:t>月</a:t>
            </a:r>
            <a:r>
              <a:rPr lang="en-US" altLang="ja-JP" sz="1400" dirty="0" smtClean="0"/>
              <a:t>10</a:t>
            </a:r>
            <a:r>
              <a:rPr lang="ja-JP" altLang="en-US" sz="1400" dirty="0" smtClean="0"/>
              <a:t>日閲覧</a:t>
            </a:r>
            <a:r>
              <a:rPr lang="en-US" altLang="ja-JP" sz="1400" dirty="0" smtClean="0"/>
              <a:t>)</a:t>
            </a:r>
            <a:endParaRPr lang="ja-JP" altLang="ja-JP" sz="1400" dirty="0"/>
          </a:p>
          <a:p>
            <a:pPr marL="0" indent="0">
              <a:buNone/>
            </a:pPr>
            <a:r>
              <a:rPr lang="ja-JP" altLang="en-US" sz="1400" u="sng" dirty="0" smtClean="0">
                <a:hlinkClick r:id="rId9"/>
              </a:rPr>
              <a:t>　</a:t>
            </a:r>
            <a:r>
              <a:rPr lang="en-US" altLang="ja-JP" sz="1400" u="sng" dirty="0" smtClean="0">
                <a:hlinkClick r:id="rId9"/>
              </a:rPr>
              <a:t>http</a:t>
            </a:r>
            <a:r>
              <a:rPr lang="en-US" altLang="ja-JP" sz="1400" u="sng" dirty="0">
                <a:hlinkClick r:id="rId9"/>
              </a:rPr>
              <a:t>://www.shouene.com/simulation/</a:t>
            </a:r>
            <a:endParaRPr lang="ja-JP" altLang="ja-JP" sz="1400" dirty="0"/>
          </a:p>
          <a:p>
            <a:pPr marL="0" indent="0">
              <a:buNone/>
            </a:pPr>
            <a:r>
              <a:rPr lang="ja-JP" altLang="en-US" sz="1400" b="1" dirty="0"/>
              <a:t>・</a:t>
            </a:r>
            <a:r>
              <a:rPr lang="ja-JP" altLang="ja-JP" sz="1400" b="1" dirty="0" smtClean="0"/>
              <a:t>高知県</a:t>
            </a:r>
            <a:r>
              <a:rPr lang="ja-JP" altLang="ja-JP" sz="1400" b="1" dirty="0"/>
              <a:t>林業環境</a:t>
            </a:r>
            <a:r>
              <a:rPr lang="ja-JP" altLang="ja-JP" sz="1400" b="1" dirty="0" smtClean="0"/>
              <a:t>政策課</a:t>
            </a:r>
            <a:r>
              <a:rPr lang="en-US" altLang="ja-JP" sz="1400" b="1" dirty="0" smtClean="0"/>
              <a:t>PDF</a:t>
            </a:r>
            <a:r>
              <a:rPr lang="ja-JP" altLang="ja-JP" sz="1400" b="1" dirty="0" smtClean="0"/>
              <a:t>「</a:t>
            </a:r>
            <a:r>
              <a:rPr lang="ja-JP" altLang="ja-JP" sz="1400" b="1" dirty="0"/>
              <a:t>森林吸収源対策等を推進するための税財源の確保</a:t>
            </a:r>
            <a:r>
              <a:rPr lang="ja-JP" altLang="ja-JP" sz="1400" b="1" dirty="0" smtClean="0"/>
              <a:t>」</a:t>
            </a:r>
            <a:r>
              <a:rPr lang="en-US" altLang="ja-JP" sz="1400" dirty="0" smtClean="0"/>
              <a:t>(2015</a:t>
            </a:r>
            <a:r>
              <a:rPr lang="ja-JP" altLang="en-US" sz="1400" dirty="0" smtClean="0"/>
              <a:t>年</a:t>
            </a:r>
            <a:r>
              <a:rPr lang="en-US" altLang="ja-JP" sz="1400" dirty="0" smtClean="0"/>
              <a:t>11</a:t>
            </a:r>
            <a:r>
              <a:rPr lang="ja-JP" altLang="en-US" sz="1400" dirty="0" smtClean="0"/>
              <a:t>月</a:t>
            </a:r>
            <a:r>
              <a:rPr lang="en-US" altLang="ja-JP" sz="1400" dirty="0" smtClean="0"/>
              <a:t>20</a:t>
            </a:r>
            <a:r>
              <a:rPr lang="ja-JP" altLang="en-US" sz="1400" dirty="0" smtClean="0"/>
              <a:t>日閲覧</a:t>
            </a:r>
            <a:r>
              <a:rPr lang="en-US" altLang="ja-JP" sz="1400" dirty="0" smtClean="0"/>
              <a:t>)</a:t>
            </a:r>
            <a:endParaRPr lang="ja-JP" altLang="ja-JP" sz="1400" dirty="0"/>
          </a:p>
          <a:p>
            <a:pPr marL="0" indent="0">
              <a:buNone/>
            </a:pPr>
            <a:r>
              <a:rPr lang="ja-JP" altLang="en-US" sz="1400" b="1" dirty="0"/>
              <a:t>・</a:t>
            </a:r>
            <a:r>
              <a:rPr lang="ja-JP" altLang="ja-JP" sz="1400" b="1" dirty="0" smtClean="0"/>
              <a:t>総務省</a:t>
            </a:r>
            <a:r>
              <a:rPr lang="ja-JP" altLang="ja-JP" sz="1400" b="1" dirty="0"/>
              <a:t>統計局「平成</a:t>
            </a:r>
            <a:r>
              <a:rPr lang="en-US" altLang="ja-JP" sz="1400" b="1" dirty="0"/>
              <a:t>24</a:t>
            </a:r>
            <a:r>
              <a:rPr lang="ja-JP" altLang="ja-JP" sz="1400" b="1" dirty="0"/>
              <a:t>年経済センサス</a:t>
            </a:r>
            <a:r>
              <a:rPr lang="ja-JP" altLang="ja-JP" sz="1400" b="1" dirty="0" smtClean="0"/>
              <a:t>」</a:t>
            </a:r>
            <a:r>
              <a:rPr lang="en-US" altLang="ja-JP" sz="1400" dirty="0" smtClean="0"/>
              <a:t>(2015</a:t>
            </a:r>
            <a:r>
              <a:rPr lang="ja-JP" altLang="en-US" sz="1400" dirty="0" smtClean="0"/>
              <a:t>年</a:t>
            </a:r>
            <a:r>
              <a:rPr lang="en-US" altLang="ja-JP" sz="1400" dirty="0" smtClean="0"/>
              <a:t>11</a:t>
            </a:r>
            <a:r>
              <a:rPr lang="ja-JP" altLang="en-US" sz="1400" dirty="0" smtClean="0"/>
              <a:t>月</a:t>
            </a:r>
            <a:r>
              <a:rPr lang="en-US" altLang="ja-JP" sz="1400" dirty="0" smtClean="0"/>
              <a:t>20</a:t>
            </a:r>
            <a:r>
              <a:rPr lang="ja-JP" altLang="en-US" sz="1400" dirty="0" smtClean="0"/>
              <a:t>日閲覧</a:t>
            </a:r>
            <a:r>
              <a:rPr lang="en-US" altLang="ja-JP" sz="1400" dirty="0" smtClean="0"/>
              <a:t>)</a:t>
            </a:r>
            <a:endParaRPr lang="ja-JP" altLang="ja-JP" sz="1400" dirty="0"/>
          </a:p>
          <a:p>
            <a:pPr marL="0" indent="0">
              <a:buNone/>
            </a:pPr>
            <a:r>
              <a:rPr lang="ja-JP" altLang="en-US" sz="1400" u="sng" dirty="0" smtClean="0">
                <a:hlinkClick r:id="rId10"/>
              </a:rPr>
              <a:t>　</a:t>
            </a:r>
            <a:r>
              <a:rPr lang="en-US" altLang="ja-JP" sz="1400" u="sng" dirty="0" smtClean="0">
                <a:hlinkClick r:id="rId10"/>
              </a:rPr>
              <a:t>http</a:t>
            </a:r>
            <a:r>
              <a:rPr lang="en-US" altLang="ja-JP" sz="1400" u="sng" dirty="0">
                <a:hlinkClick r:id="rId10"/>
              </a:rPr>
              <a:t>://www.stat.go.jp/data/e-census/2012/</a:t>
            </a:r>
            <a:endParaRPr lang="ja-JP" altLang="ja-JP" sz="1400" dirty="0"/>
          </a:p>
          <a:p>
            <a:pPr marL="0" indent="0">
              <a:buNone/>
            </a:pPr>
            <a:r>
              <a:rPr lang="ja-JP" altLang="en-US" sz="1400" b="1" dirty="0"/>
              <a:t>・</a:t>
            </a:r>
            <a:r>
              <a:rPr lang="ja-JP" altLang="ja-JP" sz="1400" b="1" dirty="0" smtClean="0"/>
              <a:t>日経アーキテクチュア「</a:t>
            </a:r>
            <a:r>
              <a:rPr lang="en-US" altLang="ja-JP" sz="1400" b="1" dirty="0"/>
              <a:t>23</a:t>
            </a:r>
            <a:r>
              <a:rPr lang="ja-JP" altLang="ja-JP" sz="1400" b="1" dirty="0"/>
              <a:t>区の大規模プロジェクト</a:t>
            </a:r>
            <a:r>
              <a:rPr lang="ja-JP" altLang="ja-JP" sz="1400" b="1" dirty="0" smtClean="0"/>
              <a:t>」</a:t>
            </a:r>
            <a:r>
              <a:rPr lang="en-US" altLang="ja-JP" sz="1400" dirty="0" smtClean="0"/>
              <a:t>(2015</a:t>
            </a:r>
            <a:r>
              <a:rPr lang="ja-JP" altLang="en-US" sz="1400" dirty="0" smtClean="0"/>
              <a:t>年</a:t>
            </a:r>
            <a:r>
              <a:rPr lang="en-US" altLang="ja-JP" sz="1400" dirty="0" smtClean="0"/>
              <a:t>11</a:t>
            </a:r>
            <a:r>
              <a:rPr lang="ja-JP" altLang="en-US" sz="1400" dirty="0" smtClean="0"/>
              <a:t>月</a:t>
            </a:r>
            <a:r>
              <a:rPr lang="en-US" altLang="ja-JP" sz="1400" dirty="0" smtClean="0"/>
              <a:t>27</a:t>
            </a:r>
            <a:r>
              <a:rPr lang="ja-JP" altLang="en-US" sz="1400" dirty="0" smtClean="0"/>
              <a:t>日閲覧</a:t>
            </a:r>
            <a:r>
              <a:rPr lang="en-US" altLang="ja-JP" sz="1400" dirty="0" smtClean="0"/>
              <a:t>)</a:t>
            </a:r>
            <a:endParaRPr lang="ja-JP" altLang="ja-JP" sz="1400" dirty="0"/>
          </a:p>
          <a:p>
            <a:pPr marL="0" indent="0">
              <a:buNone/>
            </a:pPr>
            <a:r>
              <a:rPr lang="ja-JP" altLang="en-US" sz="1400" u="sng" dirty="0" smtClean="0">
                <a:hlinkClick r:id="rId11"/>
              </a:rPr>
              <a:t>　</a:t>
            </a:r>
            <a:r>
              <a:rPr lang="en-US" altLang="ja-JP" sz="1400" u="sng" dirty="0" smtClean="0">
                <a:hlinkClick r:id="rId11"/>
              </a:rPr>
              <a:t>http</a:t>
            </a:r>
            <a:r>
              <a:rPr lang="en-US" altLang="ja-JP" sz="1400" u="sng" dirty="0">
                <a:hlinkClick r:id="rId11"/>
              </a:rPr>
              <a:t>://www.nikkei.com/article/DGXMZO85942340R20C15A4000000/</a:t>
            </a:r>
            <a:endParaRPr lang="ja-JP" altLang="ja-JP" sz="1400" dirty="0"/>
          </a:p>
          <a:p>
            <a:pPr marL="0" indent="0">
              <a:buNone/>
            </a:pPr>
            <a:r>
              <a:rPr lang="ja-JP" altLang="en-US" sz="1400" b="1" dirty="0"/>
              <a:t>・</a:t>
            </a:r>
            <a:r>
              <a:rPr lang="ja-JP" altLang="ja-JP" sz="1400" b="1" dirty="0" smtClean="0"/>
              <a:t>経済産業省</a:t>
            </a:r>
            <a:r>
              <a:rPr lang="en-US" altLang="ja-JP" sz="1400" b="1" dirty="0" smtClean="0"/>
              <a:t>PDF</a:t>
            </a:r>
            <a:r>
              <a:rPr lang="ja-JP" altLang="ja-JP" sz="1400" b="1" dirty="0" smtClean="0"/>
              <a:t>「</a:t>
            </a:r>
            <a:r>
              <a:rPr lang="ja-JP" altLang="ja-JP" sz="1400" b="1" dirty="0"/>
              <a:t>夏季最大電力使用日の需要構造推計</a:t>
            </a:r>
            <a:r>
              <a:rPr lang="ja-JP" altLang="ja-JP" sz="1400" b="1" dirty="0" smtClean="0"/>
              <a:t>」</a:t>
            </a:r>
            <a:r>
              <a:rPr lang="en-US" altLang="ja-JP" sz="1400" dirty="0" smtClean="0"/>
              <a:t>(2015</a:t>
            </a:r>
            <a:r>
              <a:rPr lang="ja-JP" altLang="en-US" sz="1400" dirty="0" smtClean="0"/>
              <a:t>年</a:t>
            </a:r>
            <a:r>
              <a:rPr lang="en-US" altLang="ja-JP" sz="1400" dirty="0" smtClean="0"/>
              <a:t>11</a:t>
            </a:r>
            <a:r>
              <a:rPr lang="ja-JP" altLang="en-US" sz="1400" dirty="0" smtClean="0"/>
              <a:t>月</a:t>
            </a:r>
            <a:r>
              <a:rPr lang="en-US" altLang="ja-JP" sz="1400" dirty="0" smtClean="0"/>
              <a:t>27</a:t>
            </a:r>
            <a:r>
              <a:rPr lang="ja-JP" altLang="en-US" sz="1400" dirty="0" smtClean="0"/>
              <a:t>日閲覧</a:t>
            </a:r>
            <a:r>
              <a:rPr lang="en-US" altLang="ja-JP" sz="1400" dirty="0" smtClean="0"/>
              <a:t>)</a:t>
            </a:r>
            <a:endParaRPr lang="ja-JP" altLang="ja-JP" sz="1400" dirty="0"/>
          </a:p>
        </p:txBody>
      </p:sp>
      <p:sp>
        <p:nvSpPr>
          <p:cNvPr id="4" name="スライド番号プレースホルダー 3"/>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62</a:t>
            </a:fld>
            <a:endParaRPr lang="ja-JP" altLang="en-US">
              <a:solidFill>
                <a:prstClr val="black">
                  <a:tint val="75000"/>
                </a:prstClr>
              </a:solidFill>
            </a:endParaRPr>
          </a:p>
        </p:txBody>
      </p:sp>
      <p:sp>
        <p:nvSpPr>
          <p:cNvPr id="5" name="角丸四角形 4"/>
          <p:cNvSpPr/>
          <p:nvPr/>
        </p:nvSpPr>
        <p:spPr>
          <a:xfrm>
            <a:off x="470263" y="104503"/>
            <a:ext cx="8242663" cy="7315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smtClean="0"/>
              <a:t>参考</a:t>
            </a:r>
            <a:r>
              <a:rPr kumimoji="1" lang="en-US" altLang="ja-JP" sz="4400" b="1" dirty="0" smtClean="0"/>
              <a:t>URL</a:t>
            </a:r>
            <a:endParaRPr kumimoji="1" lang="ja-JP" altLang="en-US" sz="4400" b="1" dirty="0"/>
          </a:p>
        </p:txBody>
      </p:sp>
    </p:spTree>
    <p:extLst>
      <p:ext uri="{BB962C8B-B14F-4D97-AF65-F5344CB8AC3E}">
        <p14:creationId xmlns:p14="http://schemas.microsoft.com/office/powerpoint/2010/main" val="267736046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26406" y="1743086"/>
            <a:ext cx="9594375" cy="1518532"/>
          </a:xfrm>
          <a:prstGeom prst="rect">
            <a:avLst/>
          </a:prstGeom>
          <a:solidFill>
            <a:schemeClr val="accent5">
              <a:lumMod val="20000"/>
              <a:lumOff val="8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①指定管理者制度の採用</a:t>
            </a:r>
            <a:endParaRPr lang="ja-JP" altLang="en-US"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p:cNvSpPr/>
          <p:nvPr/>
        </p:nvSpPr>
        <p:spPr>
          <a:xfrm>
            <a:off x="-238495" y="1735486"/>
            <a:ext cx="9594374" cy="151846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a:t>
            </a:r>
            <a:r>
              <a:rPr lang="en-US" altLang="ja-JP"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仮称</a:t>
            </a:r>
            <a:r>
              <a:rPr lang="en-US" altLang="ja-JP"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ちよだエコセンターに適した運営形態</a:t>
            </a:r>
            <a:endParaRPr lang="en-US" altLang="ja-JP" sz="3200" dirty="0">
              <a:solidFill>
                <a:prstClr val="black"/>
              </a:solidFill>
              <a:latin typeface="メイリオ" panose="020B0604030504040204" pitchFamily="50" charset="-128"/>
              <a:ea typeface="メイリオ" panose="020B0604030504040204" pitchFamily="50" charset="-128"/>
            </a:endParaRPr>
          </a:p>
        </p:txBody>
      </p:sp>
      <p:sp>
        <p:nvSpPr>
          <p:cNvPr id="4" name="角丸四角形 3"/>
          <p:cNvSpPr/>
          <p:nvPr/>
        </p:nvSpPr>
        <p:spPr>
          <a:xfrm>
            <a:off x="203498" y="215839"/>
            <a:ext cx="8734568" cy="1389382"/>
          </a:xfrm>
          <a:prstGeom prst="roundRect">
            <a:avLst>
              <a:gd name="adj" fmla="val 21610"/>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私たちが考える</a:t>
            </a:r>
            <a:endParaRPr lang="en-US" altLang="ja-JP"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（仮称）ちよだエコセンター</a:t>
            </a:r>
            <a:r>
              <a:rPr lang="ja-JP" altLang="en-US"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必要なこと</a:t>
            </a:r>
            <a:endParaRPr lang="ja-JP" altLang="en-US" sz="3600" b="1" u="sng"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 12"/>
          <p:cNvSpPr/>
          <p:nvPr/>
        </p:nvSpPr>
        <p:spPr>
          <a:xfrm>
            <a:off x="203498" y="288572"/>
            <a:ext cx="8734568" cy="1381782"/>
          </a:xfrm>
          <a:prstGeom prst="roundRect">
            <a:avLst>
              <a:gd name="adj" fmla="val 2173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私たちが</a:t>
            </a: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考える</a:t>
            </a:r>
            <a:r>
              <a:rPr lang="en-US" altLang="ja-JP"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仮称</a:t>
            </a:r>
            <a:r>
              <a:rPr lang="en-US" altLang="ja-JP"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ちよだエコセンターに</a:t>
            </a:r>
            <a:endParaRPr lang="en-US" altLang="ja-JP"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適した運営形態と事業内容の提案</a:t>
            </a:r>
            <a:endParaRPr lang="ja-JP" altLang="en-US" sz="28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626439" y="5168943"/>
            <a:ext cx="10402302" cy="1518461"/>
          </a:xfrm>
          <a:prstGeom prst="rect">
            <a:avLst/>
          </a:prstGeom>
          <a:solidFill>
            <a:schemeClr val="accent5">
              <a:lumMod val="20000"/>
              <a:lumOff val="8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③省エネ型</a:t>
            </a:r>
            <a:r>
              <a:rPr lang="ja-JP" altLang="en-US"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ワークスタイル</a:t>
            </a:r>
            <a:r>
              <a:rPr lang="ja-JP" altLang="en-US"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の推奨と普及</a:t>
            </a:r>
            <a:endParaRPr lang="ja-JP" altLang="en-US"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A029391D-8E69-4E8B-A6ED-E20640875A7C}" type="slidenum">
              <a:rPr lang="ja-JP" altLang="en-US" smtClean="0">
                <a:solidFill>
                  <a:prstClr val="black">
                    <a:tint val="75000"/>
                  </a:prstClr>
                </a:solidFill>
              </a:rPr>
              <a:pPr/>
              <a:t>7</a:t>
            </a:fld>
            <a:endParaRPr lang="ja-JP" altLang="en-US" dirty="0">
              <a:solidFill>
                <a:prstClr val="black">
                  <a:tint val="75000"/>
                </a:prstClr>
              </a:solidFill>
            </a:endParaRPr>
          </a:p>
        </p:txBody>
      </p:sp>
      <p:sp>
        <p:nvSpPr>
          <p:cNvPr id="17" name="正方形/長方形 16"/>
          <p:cNvSpPr/>
          <p:nvPr/>
        </p:nvSpPr>
        <p:spPr>
          <a:xfrm>
            <a:off x="-349417" y="3438926"/>
            <a:ext cx="9640744" cy="1518532"/>
          </a:xfrm>
          <a:prstGeom prst="rect">
            <a:avLst/>
          </a:prstGeom>
          <a:solidFill>
            <a:schemeClr val="accent5">
              <a:lumMod val="20000"/>
              <a:lumOff val="8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②千代田</a:t>
            </a:r>
            <a:r>
              <a:rPr lang="ja-JP" altLang="en-US"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区内・区外での</a:t>
            </a:r>
            <a:endParaRPr lang="en-US" altLang="ja-JP"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カーボン・オフセット</a:t>
            </a:r>
            <a:r>
              <a:rPr lang="ja-JP" altLang="en-US"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事業の推進</a:t>
            </a:r>
            <a:endParaRPr lang="ja-JP" altLang="en-US" sz="2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正方形/長方形 18"/>
          <p:cNvSpPr/>
          <p:nvPr/>
        </p:nvSpPr>
        <p:spPr>
          <a:xfrm>
            <a:off x="-401296" y="3441294"/>
            <a:ext cx="9744501" cy="1518532"/>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②区に適した</a:t>
            </a:r>
            <a:r>
              <a:rPr lang="en-US" altLang="ja-JP"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CO2</a:t>
            </a:r>
            <a:r>
              <a:rPr lang="ja-JP" altLang="en-US" sz="3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削減事業の実施</a:t>
            </a:r>
            <a:endParaRPr lang="ja-JP" altLang="en-US"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668783" y="5168943"/>
            <a:ext cx="10279473" cy="1518461"/>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　</a:t>
            </a:r>
            <a:r>
              <a:rPr lang="ja-JP" altLang="en-US" sz="3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③区内で働く人に環境配慮活動を促すこと</a:t>
            </a:r>
          </a:p>
        </p:txBody>
      </p:sp>
    </p:spTree>
    <p:extLst>
      <p:ext uri="{BB962C8B-B14F-4D97-AF65-F5344CB8AC3E}">
        <p14:creationId xmlns:p14="http://schemas.microsoft.com/office/powerpoint/2010/main" val="13293384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6"/>
                                        </p:tgtEl>
                                      </p:cBhvr>
                                    </p:animEffect>
                                    <p:animScale>
                                      <p:cBhvr>
                                        <p:cTn id="2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P spid="13" grpId="0" animBg="1"/>
      <p:bldP spid="19"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46274" y="6072190"/>
            <a:ext cx="2133600" cy="365125"/>
          </a:xfrm>
        </p:spPr>
        <p:txBody>
          <a:bodyPr/>
          <a:lstStyle/>
          <a:p>
            <a:fld id="{A029391D-8E69-4E8B-A6ED-E20640875A7C}" type="slidenum">
              <a:rPr lang="ja-JP" altLang="en-US" smtClean="0">
                <a:solidFill>
                  <a:prstClr val="black">
                    <a:tint val="75000"/>
                  </a:prstClr>
                </a:solidFill>
              </a:rPr>
              <a:pPr/>
              <a:t>8</a:t>
            </a:fld>
            <a:endParaRPr lang="ja-JP" altLang="en-US">
              <a:solidFill>
                <a:prstClr val="black">
                  <a:tint val="75000"/>
                </a:prstClr>
              </a:solidFill>
            </a:endParaRPr>
          </a:p>
        </p:txBody>
      </p:sp>
      <p:sp>
        <p:nvSpPr>
          <p:cNvPr id="3" name="角丸四角形 2"/>
          <p:cNvSpPr/>
          <p:nvPr/>
        </p:nvSpPr>
        <p:spPr>
          <a:xfrm>
            <a:off x="773723" y="187570"/>
            <a:ext cx="7666891" cy="66821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smtClean="0">
                <a:latin typeface="メイリオ" panose="020B0604030504040204" pitchFamily="50" charset="-128"/>
                <a:ea typeface="メイリオ" panose="020B0604030504040204" pitchFamily="50" charset="-128"/>
                <a:cs typeface="メイリオ" panose="020B0604030504040204" pitchFamily="50" charset="-128"/>
              </a:rPr>
              <a:t>指定管理者制度の</a:t>
            </a:r>
            <a:r>
              <a:rPr lang="ja-JP" altLang="en-US" sz="4000" b="1" dirty="0">
                <a:latin typeface="メイリオ" panose="020B0604030504040204" pitchFamily="50" charset="-128"/>
                <a:ea typeface="メイリオ" panose="020B0604030504040204" pitchFamily="50" charset="-128"/>
                <a:cs typeface="メイリオ" panose="020B0604030504040204" pitchFamily="50" charset="-128"/>
              </a:rPr>
              <a:t>採用</a:t>
            </a:r>
            <a:endParaRPr kumimoji="1" lang="ja-JP" altLang="en-US" sz="4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234461" y="1185954"/>
            <a:ext cx="8745413" cy="3262432"/>
          </a:xfrm>
          <a:prstGeom prst="rect">
            <a:avLst/>
          </a:prstGeom>
          <a:solidFill>
            <a:schemeClr val="bg1"/>
          </a:solidFill>
        </p:spPr>
        <p:txBody>
          <a:bodyPr wrap="square" rtlCol="0">
            <a:spAutoFit/>
          </a:bodyPr>
          <a:lstStyle/>
          <a:p>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仮称</a:t>
            </a:r>
            <a:r>
              <a:rPr kumimoji="1"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ちよだエコセンターに</a:t>
            </a:r>
            <a:endParaRPr kumimoji="1"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最も適している運営形態は、</a:t>
            </a:r>
            <a:endParaRPr kumimoji="1"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60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指定管理者制度</a:t>
            </a:r>
            <a:endParaRPr lang="en-US" altLang="ja-JP" sz="60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endParaRPr>
          </a:p>
          <a:p>
            <a:pPr algn="r"/>
            <a:endParaRPr lang="en-US" altLang="ja-JP" sz="4000" dirty="0">
              <a:latin typeface="メイリオ" panose="020B0604030504040204" pitchFamily="50" charset="-128"/>
              <a:ea typeface="メイリオ" panose="020B0604030504040204" pitchFamily="50" charset="-128"/>
              <a:cs typeface="メイリオ" panose="020B0604030504040204" pitchFamily="50" charset="-128"/>
            </a:endParaRPr>
          </a:p>
          <a:p>
            <a:pPr algn="r"/>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を利用した委託運営である。</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 5"/>
          <p:cNvSpPr/>
          <p:nvPr/>
        </p:nvSpPr>
        <p:spPr>
          <a:xfrm>
            <a:off x="354842" y="4478907"/>
            <a:ext cx="8393373" cy="2115403"/>
          </a:xfrm>
          <a:prstGeom prst="roundRect">
            <a:avLst/>
          </a:prstGeom>
          <a:solidFill>
            <a:schemeClr val="tx2">
              <a:alpha val="15000"/>
            </a:schemeClr>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527535" y="4653155"/>
            <a:ext cx="7967843" cy="1769715"/>
          </a:xfrm>
          <a:prstGeom prst="rect">
            <a:avLst/>
          </a:prstGeom>
          <a:noFill/>
        </p:spPr>
        <p:txBody>
          <a:bodyPr wrap="square" rtlCol="0">
            <a:spAutoFit/>
          </a:bodyPr>
          <a:lstStyle/>
          <a:p>
            <a:r>
              <a:rPr kumimoji="1"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指定管理者制度</a:t>
            </a:r>
            <a:endParaRPr kumimoji="1"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公的施設</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の管理を地方公共団体</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指定</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する者（指定</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管理者）が管理を代行する制度</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市民サービスの向上と経費削減を目的としてつくられた。</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 name="直線コネクタ 7"/>
          <p:cNvCxnSpPr/>
          <p:nvPr/>
        </p:nvCxnSpPr>
        <p:spPr>
          <a:xfrm>
            <a:off x="1891788" y="3098042"/>
            <a:ext cx="5430760" cy="13648"/>
          </a:xfrm>
          <a:prstGeom prst="line">
            <a:avLst/>
          </a:prstGeom>
          <a:ln w="57150">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681083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6033533" y="6396350"/>
            <a:ext cx="181393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フロアの参加者</a:t>
            </a:r>
            <a:endParaRPr kumimoji="1" lang="ja-JP" altLang="en-US"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949867" y="6396350"/>
            <a:ext cx="272382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パネルディスカッション</a:t>
            </a:r>
            <a:endParaRPr kumimoji="1" lang="ja-JP" altLang="en-US"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6553200" y="6322496"/>
            <a:ext cx="2133600" cy="365125"/>
          </a:xfrm>
        </p:spPr>
        <p:txBody>
          <a:bodyPr/>
          <a:lstStyle/>
          <a:p>
            <a:fld id="{A029391D-8E69-4E8B-A6ED-E20640875A7C}" type="slidenum">
              <a:rPr lang="ja-JP" altLang="en-US" smtClean="0">
                <a:solidFill>
                  <a:prstClr val="black">
                    <a:tint val="75000"/>
                  </a:prstClr>
                </a:solidFill>
              </a:rPr>
              <a:pPr/>
              <a:t>9</a:t>
            </a:fld>
            <a:endParaRPr lang="ja-JP" altLang="en-US" dirty="0">
              <a:solidFill>
                <a:prstClr val="black">
                  <a:tint val="75000"/>
                </a:prstClr>
              </a:solidFill>
            </a:endParaRPr>
          </a:p>
        </p:txBody>
      </p:sp>
      <p:sp>
        <p:nvSpPr>
          <p:cNvPr id="5" name="角丸四角形 4"/>
          <p:cNvSpPr/>
          <p:nvPr/>
        </p:nvSpPr>
        <p:spPr>
          <a:xfrm>
            <a:off x="388961" y="163772"/>
            <a:ext cx="8366078" cy="70968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大森ゼミ主催のシンポジウムの開催</a:t>
            </a:r>
            <a:endParaRPr kumimoji="1" lang="ja-JP" altLang="en-US" sz="3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279779" y="2481249"/>
            <a:ext cx="8734567" cy="954107"/>
          </a:xfrm>
          <a:prstGeom prst="rect">
            <a:avLst/>
          </a:prstGeom>
          <a:noFill/>
          <a:ln w="38100">
            <a:noFill/>
          </a:ln>
        </p:spPr>
        <p:txBody>
          <a:bodyPr wrap="square" rtlCol="0">
            <a:spAutoFit/>
          </a:bodyPr>
          <a:lstStyle/>
          <a:p>
            <a:pPr algn="ct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都内各区における環境配慮活動の拠点の</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運営形態に関する</a:t>
            </a:r>
            <a:r>
              <a:rPr lang="ja-JP" altLang="en-US" sz="2800" b="1" dirty="0" smtClean="0">
                <a:latin typeface="メイリオ" panose="020B0604030504040204" pitchFamily="50" charset="-128"/>
                <a:ea typeface="メイリオ" panose="020B0604030504040204" pitchFamily="50" charset="-128"/>
                <a:cs typeface="メイリオ" panose="020B0604030504040204" pitchFamily="50" charset="-128"/>
              </a:rPr>
              <a:t>シンポジウムを開催</a:t>
            </a:r>
            <a:endParaRPr lang="en-US" altLang="ja-JP" sz="28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0" y="1408410"/>
            <a:ext cx="9143998" cy="954107"/>
          </a:xfrm>
          <a:prstGeom prst="rect">
            <a:avLst/>
          </a:prstGeom>
          <a:solidFill>
            <a:schemeClr val="tx2">
              <a:alpha val="31000"/>
            </a:schemeClr>
          </a:solidFill>
        </p:spPr>
        <p:txBody>
          <a:bodyPr wrap="square" rtlCol="0">
            <a:spAutoFit/>
          </a:bodyPr>
          <a:lstStyle/>
          <a:p>
            <a:pPr algn="ct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シンポジウム「都市部におけるエコ活動拠点のあり方」</a:t>
            </a:r>
          </a:p>
          <a:p>
            <a:pPr algn="ctr"/>
            <a:r>
              <a:rPr lang="en-US" altLang="ja-JP" sz="28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dirty="0">
                <a:latin typeface="メイリオ" panose="020B0604030504040204" pitchFamily="50" charset="-128"/>
                <a:ea typeface="メイリオ" panose="020B0604030504040204" pitchFamily="50" charset="-128"/>
                <a:cs typeface="メイリオ" panose="020B0604030504040204" pitchFamily="50" charset="-128"/>
              </a:rPr>
              <a:t>低炭素コミュニティの協創に向けて</a:t>
            </a:r>
            <a:r>
              <a:rPr lang="en-US" altLang="ja-JP" sz="2800" b="1" dirty="0">
                <a:latin typeface="メイリオ" panose="020B0604030504040204" pitchFamily="50" charset="-128"/>
                <a:ea typeface="メイリオ" panose="020B0604030504040204" pitchFamily="50" charset="-128"/>
                <a:cs typeface="メイリオ" panose="020B0604030504040204" pitchFamily="50" charset="-128"/>
              </a:rPr>
              <a:t>-</a:t>
            </a:r>
          </a:p>
        </p:txBody>
      </p:sp>
      <p:pic>
        <p:nvPicPr>
          <p:cNvPr id="2050" name="Picture 2" descr="C:\Users\user\Desktop\IMG_176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779" y="3577719"/>
            <a:ext cx="4064000" cy="2692400"/>
          </a:xfrm>
          <a:prstGeom prst="rect">
            <a:avLst/>
          </a:prstGeom>
          <a:noFill/>
          <a:ln w="50800">
            <a:solidFill>
              <a:schemeClr val="tx1"/>
            </a:solidFill>
          </a:ln>
          <a:extLst>
            <a:ext uri="{909E8E84-426E-40DD-AFC4-6F175D3DCCD1}">
              <a14:hiddenFill xmlns:a14="http://schemas.microsoft.com/office/drawing/2010/main">
                <a:solidFill>
                  <a:srgbClr val="FFFFFF"/>
                </a:solidFill>
              </a14:hiddenFill>
            </a:ext>
          </a:extLst>
        </p:spPr>
      </p:pic>
      <p:pic>
        <p:nvPicPr>
          <p:cNvPr id="2051" name="Picture 3" descr="C:\Users\user\Desktop\IMG_176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8839" y="3577719"/>
            <a:ext cx="4089028" cy="2721759"/>
          </a:xfrm>
          <a:prstGeom prst="rect">
            <a:avLst/>
          </a:prstGeom>
          <a:noFill/>
          <a:ln w="50800">
            <a:solidFill>
              <a:schemeClr val="tx1"/>
            </a:solidFill>
          </a:ln>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75063" y="933098"/>
            <a:ext cx="5668539" cy="461665"/>
          </a:xfrm>
          <a:prstGeom prst="rect">
            <a:avLst/>
          </a:prstGeom>
        </p:spPr>
        <p:txBody>
          <a:bodyPr wrap="none">
            <a:spAutoFit/>
          </a:bodyPr>
          <a:lstStyle/>
          <a:p>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11/14 (</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土</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明治</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大学 駿河台キャンパス</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91368289"/>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１０１３">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１０１３</Template>
  <TotalTime>8097</TotalTime>
  <Words>4001</Words>
  <Application>Microsoft Office PowerPoint</Application>
  <PresentationFormat>画面に合わせる (4:3)</PresentationFormat>
  <Paragraphs>793</Paragraphs>
  <Slides>62</Slides>
  <Notes>1</Notes>
  <HiddenSlides>0</HiddenSlides>
  <MMClips>0</MMClips>
  <ScaleCrop>false</ScaleCrop>
  <HeadingPairs>
    <vt:vector size="8" baseType="variant">
      <vt:variant>
        <vt:lpstr>使用されているフォント</vt:lpstr>
      </vt:variant>
      <vt:variant>
        <vt:i4>4</vt:i4>
      </vt:variant>
      <vt:variant>
        <vt:lpstr>テーマ</vt:lpstr>
      </vt:variant>
      <vt:variant>
        <vt:i4>2</vt:i4>
      </vt:variant>
      <vt:variant>
        <vt:lpstr>埋め込まれた OLE サーバー</vt:lpstr>
      </vt:variant>
      <vt:variant>
        <vt:i4>1</vt:i4>
      </vt:variant>
      <vt:variant>
        <vt:lpstr>スライド タイトル</vt:lpstr>
      </vt:variant>
      <vt:variant>
        <vt:i4>62</vt:i4>
      </vt:variant>
    </vt:vector>
  </HeadingPairs>
  <TitlesOfParts>
    <vt:vector size="69" baseType="lpstr">
      <vt:lpstr>ＭＳ Ｐゴシック</vt:lpstr>
      <vt:lpstr>メイリオ</vt:lpstr>
      <vt:lpstr>Arial</vt:lpstr>
      <vt:lpstr>Calibri</vt:lpstr>
      <vt:lpstr>3_Office ​​テーマ</vt:lpstr>
      <vt:lpstr>１０１３</vt:lpstr>
      <vt:lpstr>ワークシート</vt:lpstr>
      <vt:lpstr>千代田区における 環境配慮活動の拠点構想</vt:lpstr>
      <vt:lpstr>PowerPoint プレゼンテーション</vt:lpstr>
      <vt:lpstr>はじめに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千代田区における 環境配慮活動の拠点構想</dc:title>
  <dc:creator>user</dc:creator>
  <cp:lastModifiedBy>明治大学</cp:lastModifiedBy>
  <cp:revision>471</cp:revision>
  <dcterms:created xsi:type="dcterms:W3CDTF">2015-10-13T06:30:36Z</dcterms:created>
  <dcterms:modified xsi:type="dcterms:W3CDTF">2017-05-12T05:34:28Z</dcterms:modified>
</cp:coreProperties>
</file>