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 id="2147483744" r:id="rId6"/>
    <p:sldMasterId id="2147483756" r:id="rId7"/>
    <p:sldMasterId id="2147483804" r:id="rId8"/>
    <p:sldMasterId id="2147483816" r:id="rId9"/>
    <p:sldMasterId id="2147483840" r:id="rId10"/>
  </p:sldMasterIdLst>
  <p:notesMasterIdLst>
    <p:notesMasterId r:id="rId64"/>
  </p:notesMasterIdLst>
  <p:sldIdLst>
    <p:sldId id="266" r:id="rId11"/>
    <p:sldId id="267" r:id="rId12"/>
    <p:sldId id="268" r:id="rId13"/>
    <p:sldId id="269" r:id="rId14"/>
    <p:sldId id="270" r:id="rId15"/>
    <p:sldId id="271" r:id="rId16"/>
    <p:sldId id="272" r:id="rId17"/>
    <p:sldId id="304" r:id="rId18"/>
    <p:sldId id="273" r:id="rId19"/>
    <p:sldId id="274" r:id="rId20"/>
    <p:sldId id="275" r:id="rId21"/>
    <p:sldId id="276" r:id="rId22"/>
    <p:sldId id="277" r:id="rId23"/>
    <p:sldId id="278" r:id="rId24"/>
    <p:sldId id="279" r:id="rId25"/>
    <p:sldId id="280" r:id="rId26"/>
    <p:sldId id="281" r:id="rId27"/>
    <p:sldId id="325" r:id="rId28"/>
    <p:sldId id="283" r:id="rId29"/>
    <p:sldId id="284" r:id="rId30"/>
    <p:sldId id="285" r:id="rId31"/>
    <p:sldId id="287" r:id="rId32"/>
    <p:sldId id="288" r:id="rId33"/>
    <p:sldId id="289" r:id="rId34"/>
    <p:sldId id="290" r:id="rId35"/>
    <p:sldId id="293" r:id="rId36"/>
    <p:sldId id="313" r:id="rId37"/>
    <p:sldId id="324" r:id="rId38"/>
    <p:sldId id="258" r:id="rId39"/>
    <p:sldId id="260" r:id="rId40"/>
    <p:sldId id="261" r:id="rId41"/>
    <p:sldId id="262" r:id="rId42"/>
    <p:sldId id="314" r:id="rId43"/>
    <p:sldId id="326" r:id="rId44"/>
    <p:sldId id="316" r:id="rId45"/>
    <p:sldId id="317" r:id="rId46"/>
    <p:sldId id="318" r:id="rId47"/>
    <p:sldId id="319" r:id="rId48"/>
    <p:sldId id="320" r:id="rId49"/>
    <p:sldId id="301" r:id="rId50"/>
    <p:sldId id="315" r:id="rId51"/>
    <p:sldId id="323" r:id="rId52"/>
    <p:sldId id="339" r:id="rId53"/>
    <p:sldId id="327" r:id="rId54"/>
    <p:sldId id="328" r:id="rId55"/>
    <p:sldId id="329" r:id="rId56"/>
    <p:sldId id="332" r:id="rId57"/>
    <p:sldId id="333" r:id="rId58"/>
    <p:sldId id="334" r:id="rId59"/>
    <p:sldId id="336" r:id="rId60"/>
    <p:sldId id="338" r:id="rId61"/>
    <p:sldId id="302" r:id="rId62"/>
    <p:sldId id="303" r:id="rId6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FF6600"/>
    <a:srgbClr val="EFF2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8381" autoAdjust="0"/>
  </p:normalViewPr>
  <p:slideViewPr>
    <p:cSldViewPr>
      <p:cViewPr varScale="1">
        <p:scale>
          <a:sx n="87" d="100"/>
          <a:sy n="87" d="100"/>
        </p:scale>
        <p:origin x="1242" y="60"/>
      </p:cViewPr>
      <p:guideLst>
        <p:guide orient="horz" pos="2160"/>
        <p:guide pos="2880"/>
      </p:guideLst>
    </p:cSldViewPr>
  </p:slideViewPr>
  <p:outlineViewPr>
    <p:cViewPr>
      <p:scale>
        <a:sx n="33" d="100"/>
        <a:sy n="33" d="100"/>
      </p:scale>
      <p:origin x="0" y="6600"/>
    </p:cViewPr>
  </p:outlineViewPr>
  <p:notesTextViewPr>
    <p:cViewPr>
      <p:scale>
        <a:sx n="125" d="100"/>
        <a:sy n="125" d="100"/>
      </p:scale>
      <p:origin x="0" y="0"/>
    </p:cViewPr>
  </p:notesTextViewPr>
  <p:sorterViewPr>
    <p:cViewPr>
      <p:scale>
        <a:sx n="66" d="100"/>
        <a:sy n="66" d="100"/>
      </p:scale>
      <p:origin x="0" y="52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335919683402267E-2"/>
          <c:y val="2.4886034044025011E-2"/>
          <c:w val="0.92327935784912785"/>
          <c:h val="0.84880041509075621"/>
        </c:manualLayout>
      </c:layout>
      <c:lineChart>
        <c:grouping val="standard"/>
        <c:varyColors val="0"/>
        <c:ser>
          <c:idx val="0"/>
          <c:order val="0"/>
          <c:tx>
            <c:strRef>
              <c:f>Sheet1!$B$1</c:f>
              <c:strCache>
                <c:ptCount val="1"/>
                <c:pt idx="0">
                  <c:v>列1</c:v>
                </c:pt>
              </c:strCache>
            </c:strRef>
          </c:tx>
          <c:spPr>
            <a:ln w="57150">
              <a:solidFill>
                <a:schemeClr val="accent1"/>
              </a:solidFill>
            </a:ln>
          </c:spPr>
          <c:marker>
            <c:symbol val="none"/>
          </c:marker>
          <c:dPt>
            <c:idx val="0"/>
            <c:bubble3D val="0"/>
            <c:spPr>
              <a:ln w="57150">
                <a:solidFill>
                  <a:schemeClr val="tx2">
                    <a:lumMod val="60000"/>
                    <a:lumOff val="40000"/>
                  </a:schemeClr>
                </a:solidFill>
              </a:ln>
            </c:spPr>
            <c:extLst xmlns:c16r2="http://schemas.microsoft.com/office/drawing/2015/06/chart">
              <c:ext xmlns:c16="http://schemas.microsoft.com/office/drawing/2014/chart" uri="{C3380CC4-5D6E-409C-BE32-E72D297353CC}">
                <c16:uniqueId val="{00000001-45B6-41C6-B4D3-F557D1AE8D59}"/>
              </c:ext>
            </c:extLst>
          </c:dPt>
          <c:dPt>
            <c:idx val="1"/>
            <c:bubble3D val="0"/>
            <c:spPr>
              <a:ln w="57150">
                <a:solidFill>
                  <a:schemeClr val="tx2">
                    <a:lumMod val="75000"/>
                  </a:schemeClr>
                </a:solidFill>
              </a:ln>
            </c:spPr>
            <c:extLst xmlns:c16r2="http://schemas.microsoft.com/office/drawing/2015/06/chart">
              <c:ext xmlns:c16="http://schemas.microsoft.com/office/drawing/2014/chart" uri="{C3380CC4-5D6E-409C-BE32-E72D297353CC}">
                <c16:uniqueId val="{00000003-45B6-41C6-B4D3-F557D1AE8D59}"/>
              </c:ext>
            </c:extLst>
          </c:dPt>
          <c:dPt>
            <c:idx val="2"/>
            <c:bubble3D val="0"/>
            <c:spPr>
              <a:ln w="57150">
                <a:solidFill>
                  <a:schemeClr val="tx2">
                    <a:lumMod val="75000"/>
                  </a:schemeClr>
                </a:solidFill>
              </a:ln>
            </c:spPr>
            <c:extLst xmlns:c16r2="http://schemas.microsoft.com/office/drawing/2015/06/chart">
              <c:ext xmlns:c16="http://schemas.microsoft.com/office/drawing/2014/chart" uri="{C3380CC4-5D6E-409C-BE32-E72D297353CC}">
                <c16:uniqueId val="{00000005-45B6-41C6-B4D3-F557D1AE8D59}"/>
              </c:ext>
            </c:extLst>
          </c:dPt>
          <c:dPt>
            <c:idx val="3"/>
            <c:bubble3D val="0"/>
            <c:spPr>
              <a:ln w="57150">
                <a:solidFill>
                  <a:schemeClr val="tx2">
                    <a:lumMod val="75000"/>
                  </a:schemeClr>
                </a:solidFill>
              </a:ln>
            </c:spPr>
            <c:extLst xmlns:c16r2="http://schemas.microsoft.com/office/drawing/2015/06/chart">
              <c:ext xmlns:c16="http://schemas.microsoft.com/office/drawing/2014/chart" uri="{C3380CC4-5D6E-409C-BE32-E72D297353CC}">
                <c16:uniqueId val="{00000007-45B6-41C6-B4D3-F557D1AE8D59}"/>
              </c:ext>
            </c:extLst>
          </c:dPt>
          <c:dPt>
            <c:idx val="4"/>
            <c:bubble3D val="0"/>
            <c:spPr>
              <a:ln w="57150">
                <a:solidFill>
                  <a:schemeClr val="tx2">
                    <a:lumMod val="75000"/>
                  </a:schemeClr>
                </a:solidFill>
              </a:ln>
            </c:spPr>
            <c:extLst xmlns:c16r2="http://schemas.microsoft.com/office/drawing/2015/06/chart">
              <c:ext xmlns:c16="http://schemas.microsoft.com/office/drawing/2014/chart" uri="{C3380CC4-5D6E-409C-BE32-E72D297353CC}">
                <c16:uniqueId val="{00000009-45B6-41C6-B4D3-F557D1AE8D59}"/>
              </c:ext>
            </c:extLst>
          </c:dPt>
          <c:dPt>
            <c:idx val="5"/>
            <c:bubble3D val="0"/>
            <c:spPr>
              <a:ln w="57150">
                <a:solidFill>
                  <a:schemeClr val="tx2">
                    <a:lumMod val="75000"/>
                  </a:schemeClr>
                </a:solidFill>
              </a:ln>
            </c:spPr>
            <c:extLst xmlns:c16r2="http://schemas.microsoft.com/office/drawing/2015/06/chart">
              <c:ext xmlns:c16="http://schemas.microsoft.com/office/drawing/2014/chart" uri="{C3380CC4-5D6E-409C-BE32-E72D297353CC}">
                <c16:uniqueId val="{0000000B-45B6-41C6-B4D3-F557D1AE8D59}"/>
              </c:ext>
            </c:extLst>
          </c:dPt>
          <c:dPt>
            <c:idx val="6"/>
            <c:bubble3D val="0"/>
            <c:spPr>
              <a:ln w="57150">
                <a:solidFill>
                  <a:schemeClr val="tx2">
                    <a:lumMod val="75000"/>
                  </a:schemeClr>
                </a:solidFill>
              </a:ln>
            </c:spPr>
            <c:extLst xmlns:c16r2="http://schemas.microsoft.com/office/drawing/2015/06/chart">
              <c:ext xmlns:c16="http://schemas.microsoft.com/office/drawing/2014/chart" uri="{C3380CC4-5D6E-409C-BE32-E72D297353CC}">
                <c16:uniqueId val="{0000000D-45B6-41C6-B4D3-F557D1AE8D59}"/>
              </c:ext>
            </c:extLst>
          </c:dPt>
          <c:dPt>
            <c:idx val="7"/>
            <c:bubble3D val="0"/>
            <c:spPr>
              <a:ln w="57150">
                <a:solidFill>
                  <a:schemeClr val="tx2">
                    <a:lumMod val="75000"/>
                  </a:schemeClr>
                </a:solidFill>
              </a:ln>
            </c:spPr>
            <c:extLst xmlns:c16r2="http://schemas.microsoft.com/office/drawing/2015/06/chart">
              <c:ext xmlns:c16="http://schemas.microsoft.com/office/drawing/2014/chart" uri="{C3380CC4-5D6E-409C-BE32-E72D297353CC}">
                <c16:uniqueId val="{0000000F-45B6-41C6-B4D3-F557D1AE8D59}"/>
              </c:ext>
            </c:extLst>
          </c:dPt>
          <c:dPt>
            <c:idx val="8"/>
            <c:bubble3D val="0"/>
            <c:spPr>
              <a:ln w="57150">
                <a:solidFill>
                  <a:schemeClr val="accent3">
                    <a:lumMod val="75000"/>
                  </a:schemeClr>
                </a:solidFill>
              </a:ln>
            </c:spPr>
            <c:extLst xmlns:c16r2="http://schemas.microsoft.com/office/drawing/2015/06/chart">
              <c:ext xmlns:c16="http://schemas.microsoft.com/office/drawing/2014/chart" uri="{C3380CC4-5D6E-409C-BE32-E72D297353CC}">
                <c16:uniqueId val="{00000011-45B6-41C6-B4D3-F557D1AE8D59}"/>
              </c:ext>
            </c:extLst>
          </c:dPt>
          <c:dPt>
            <c:idx val="9"/>
            <c:bubble3D val="0"/>
            <c:spPr>
              <a:ln w="57150">
                <a:solidFill>
                  <a:schemeClr val="accent3">
                    <a:lumMod val="75000"/>
                  </a:schemeClr>
                </a:solidFill>
              </a:ln>
            </c:spPr>
            <c:extLst xmlns:c16r2="http://schemas.microsoft.com/office/drawing/2015/06/chart">
              <c:ext xmlns:c16="http://schemas.microsoft.com/office/drawing/2014/chart" uri="{C3380CC4-5D6E-409C-BE32-E72D297353CC}">
                <c16:uniqueId val="{00000013-45B6-41C6-B4D3-F557D1AE8D59}"/>
              </c:ext>
            </c:extLst>
          </c:dPt>
          <c:dPt>
            <c:idx val="10"/>
            <c:bubble3D val="0"/>
            <c:spPr>
              <a:ln w="57150">
                <a:solidFill>
                  <a:schemeClr val="accent3">
                    <a:lumMod val="75000"/>
                  </a:schemeClr>
                </a:solidFill>
              </a:ln>
            </c:spPr>
            <c:extLst xmlns:c16r2="http://schemas.microsoft.com/office/drawing/2015/06/chart">
              <c:ext xmlns:c16="http://schemas.microsoft.com/office/drawing/2014/chart" uri="{C3380CC4-5D6E-409C-BE32-E72D297353CC}">
                <c16:uniqueId val="{00000015-45B6-41C6-B4D3-F557D1AE8D59}"/>
              </c:ext>
            </c:extLst>
          </c:dPt>
          <c:dPt>
            <c:idx val="11"/>
            <c:bubble3D val="0"/>
            <c:spPr>
              <a:ln w="57150">
                <a:solidFill>
                  <a:schemeClr val="accent6">
                    <a:lumMod val="75000"/>
                  </a:schemeClr>
                </a:solidFill>
                <a:prstDash val="sysDash"/>
              </a:ln>
            </c:spPr>
            <c:extLst xmlns:c16r2="http://schemas.microsoft.com/office/drawing/2015/06/chart">
              <c:ext xmlns:c16="http://schemas.microsoft.com/office/drawing/2014/chart" uri="{C3380CC4-5D6E-409C-BE32-E72D297353CC}">
                <c16:uniqueId val="{00000017-45B6-41C6-B4D3-F557D1AE8D59}"/>
              </c:ext>
            </c:extLst>
          </c:dPt>
          <c:dPt>
            <c:idx val="12"/>
            <c:bubble3D val="0"/>
            <c:spPr>
              <a:ln w="57150">
                <a:solidFill>
                  <a:srgbClr val="FF6600"/>
                </a:solidFill>
                <a:prstDash val="sysDash"/>
              </a:ln>
            </c:spPr>
            <c:extLst xmlns:c16r2="http://schemas.microsoft.com/office/drawing/2015/06/chart">
              <c:ext xmlns:c16="http://schemas.microsoft.com/office/drawing/2014/chart" uri="{C3380CC4-5D6E-409C-BE32-E72D297353CC}">
                <c16:uniqueId val="{00000019-45B6-41C6-B4D3-F557D1AE8D59}"/>
              </c:ext>
            </c:extLst>
          </c:dPt>
          <c:dPt>
            <c:idx val="13"/>
            <c:bubble3D val="0"/>
            <c:spPr>
              <a:ln w="57150">
                <a:solidFill>
                  <a:srgbClr val="FF6600"/>
                </a:solidFill>
                <a:prstDash val="sysDash"/>
              </a:ln>
            </c:spPr>
            <c:extLst xmlns:c16r2="http://schemas.microsoft.com/office/drawing/2015/06/chart">
              <c:ext xmlns:c16="http://schemas.microsoft.com/office/drawing/2014/chart" uri="{C3380CC4-5D6E-409C-BE32-E72D297353CC}">
                <c16:uniqueId val="{0000001B-45B6-41C6-B4D3-F557D1AE8D59}"/>
              </c:ext>
            </c:extLst>
          </c:dPt>
          <c:dPt>
            <c:idx val="14"/>
            <c:bubble3D val="0"/>
            <c:spPr>
              <a:ln w="57150">
                <a:solidFill>
                  <a:srgbClr val="FF6600"/>
                </a:solidFill>
                <a:prstDash val="sysDash"/>
              </a:ln>
            </c:spPr>
            <c:extLst xmlns:c16r2="http://schemas.microsoft.com/office/drawing/2015/06/chart">
              <c:ext xmlns:c16="http://schemas.microsoft.com/office/drawing/2014/chart" uri="{C3380CC4-5D6E-409C-BE32-E72D297353CC}">
                <c16:uniqueId val="{0000001D-45B6-41C6-B4D3-F557D1AE8D59}"/>
              </c:ext>
            </c:extLst>
          </c:dPt>
          <c:dPt>
            <c:idx val="15"/>
            <c:bubble3D val="0"/>
            <c:spPr>
              <a:ln w="57150">
                <a:solidFill>
                  <a:srgbClr val="FF6600"/>
                </a:solidFill>
                <a:prstDash val="sysDash"/>
              </a:ln>
            </c:spPr>
            <c:extLst xmlns:c16r2="http://schemas.microsoft.com/office/drawing/2015/06/chart">
              <c:ext xmlns:c16="http://schemas.microsoft.com/office/drawing/2014/chart" uri="{C3380CC4-5D6E-409C-BE32-E72D297353CC}">
                <c16:uniqueId val="{0000001F-45B6-41C6-B4D3-F557D1AE8D59}"/>
              </c:ext>
            </c:extLst>
          </c:dPt>
          <c:dPt>
            <c:idx val="16"/>
            <c:bubble3D val="0"/>
            <c:spPr>
              <a:ln w="57150">
                <a:solidFill>
                  <a:srgbClr val="FF6600"/>
                </a:solidFill>
                <a:prstDash val="sysDash"/>
              </a:ln>
            </c:spPr>
            <c:extLst xmlns:c16r2="http://schemas.microsoft.com/office/drawing/2015/06/chart">
              <c:ext xmlns:c16="http://schemas.microsoft.com/office/drawing/2014/chart" uri="{C3380CC4-5D6E-409C-BE32-E72D297353CC}">
                <c16:uniqueId val="{00000021-45B6-41C6-B4D3-F557D1AE8D59}"/>
              </c:ext>
            </c:extLst>
          </c:dPt>
          <c:dPt>
            <c:idx val="17"/>
            <c:bubble3D val="0"/>
            <c:spPr>
              <a:ln w="57150">
                <a:solidFill>
                  <a:srgbClr val="FF6600"/>
                </a:solidFill>
                <a:prstDash val="sysDash"/>
              </a:ln>
            </c:spPr>
            <c:extLst xmlns:c16r2="http://schemas.microsoft.com/office/drawing/2015/06/chart">
              <c:ext xmlns:c16="http://schemas.microsoft.com/office/drawing/2014/chart" uri="{C3380CC4-5D6E-409C-BE32-E72D297353CC}">
                <c16:uniqueId val="{00000023-45B6-41C6-B4D3-F557D1AE8D59}"/>
              </c:ext>
            </c:extLst>
          </c:dPt>
          <c:dPt>
            <c:idx val="18"/>
            <c:bubble3D val="0"/>
            <c:spPr>
              <a:ln w="57150">
                <a:solidFill>
                  <a:srgbClr val="FF6600"/>
                </a:solidFill>
                <a:prstDash val="sysDash"/>
              </a:ln>
            </c:spPr>
            <c:extLst xmlns:c16r2="http://schemas.microsoft.com/office/drawing/2015/06/chart">
              <c:ext xmlns:c16="http://schemas.microsoft.com/office/drawing/2014/chart" uri="{C3380CC4-5D6E-409C-BE32-E72D297353CC}">
                <c16:uniqueId val="{00000025-45B6-41C6-B4D3-F557D1AE8D59}"/>
              </c:ext>
            </c:extLst>
          </c:dPt>
          <c:dPt>
            <c:idx val="19"/>
            <c:bubble3D val="0"/>
            <c:spPr>
              <a:ln w="57150">
                <a:solidFill>
                  <a:srgbClr val="FF6600"/>
                </a:solidFill>
                <a:prstDash val="sysDash"/>
              </a:ln>
            </c:spPr>
            <c:extLst xmlns:c16r2="http://schemas.microsoft.com/office/drawing/2015/06/chart">
              <c:ext xmlns:c16="http://schemas.microsoft.com/office/drawing/2014/chart" uri="{C3380CC4-5D6E-409C-BE32-E72D297353CC}">
                <c16:uniqueId val="{00000027-45B6-41C6-B4D3-F557D1AE8D59}"/>
              </c:ext>
            </c:extLst>
          </c:dPt>
          <c:dPt>
            <c:idx val="20"/>
            <c:bubble3D val="0"/>
            <c:spPr>
              <a:ln w="57150">
                <a:solidFill>
                  <a:srgbClr val="FF6600"/>
                </a:solidFill>
                <a:prstDash val="sysDash"/>
              </a:ln>
            </c:spPr>
            <c:extLst xmlns:c16r2="http://schemas.microsoft.com/office/drawing/2015/06/chart">
              <c:ext xmlns:c16="http://schemas.microsoft.com/office/drawing/2014/chart" uri="{C3380CC4-5D6E-409C-BE32-E72D297353CC}">
                <c16:uniqueId val="{00000029-45B6-41C6-B4D3-F557D1AE8D59}"/>
              </c:ext>
            </c:extLst>
          </c:dPt>
          <c:cat>
            <c:numRef>
              <c:f>Sheet1!$A$2:$A$22</c:f>
              <c:numCache>
                <c:formatCode>General</c:formatCode>
                <c:ptCount val="21"/>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pt idx="17">
                  <c:v>2026</c:v>
                </c:pt>
                <c:pt idx="18">
                  <c:v>2027</c:v>
                </c:pt>
                <c:pt idx="19">
                  <c:v>2028</c:v>
                </c:pt>
                <c:pt idx="20">
                  <c:v>2029</c:v>
                </c:pt>
              </c:numCache>
            </c:numRef>
          </c:cat>
          <c:val>
            <c:numRef>
              <c:f>Sheet1!$B$2:$B$22</c:f>
              <c:numCache>
                <c:formatCode>General</c:formatCode>
                <c:ptCount val="21"/>
                <c:pt idx="0">
                  <c:v>20.37</c:v>
                </c:pt>
                <c:pt idx="1">
                  <c:v>20.23</c:v>
                </c:pt>
                <c:pt idx="2">
                  <c:v>21.259999999999987</c:v>
                </c:pt>
                <c:pt idx="3">
                  <c:v>22.330000000000005</c:v>
                </c:pt>
                <c:pt idx="4">
                  <c:v>24.330000000000005</c:v>
                </c:pt>
                <c:pt idx="5">
                  <c:v>25</c:v>
                </c:pt>
                <c:pt idx="6">
                  <c:v>25.36</c:v>
                </c:pt>
                <c:pt idx="7">
                  <c:v>26</c:v>
                </c:pt>
                <c:pt idx="8">
                  <c:v>26.3</c:v>
                </c:pt>
                <c:pt idx="9">
                  <c:v>27.4</c:v>
                </c:pt>
                <c:pt idx="10">
                  <c:v>28.1</c:v>
                </c:pt>
                <c:pt idx="11">
                  <c:v>30</c:v>
                </c:pt>
                <c:pt idx="12">
                  <c:v>33</c:v>
                </c:pt>
                <c:pt idx="13">
                  <c:v>35</c:v>
                </c:pt>
                <c:pt idx="14">
                  <c:v>37</c:v>
                </c:pt>
                <c:pt idx="15">
                  <c:v>38</c:v>
                </c:pt>
                <c:pt idx="16">
                  <c:v>39</c:v>
                </c:pt>
                <c:pt idx="17">
                  <c:v>40</c:v>
                </c:pt>
                <c:pt idx="18">
                  <c:v>42</c:v>
                </c:pt>
                <c:pt idx="19">
                  <c:v>43</c:v>
                </c:pt>
                <c:pt idx="20">
                  <c:v>46</c:v>
                </c:pt>
              </c:numCache>
            </c:numRef>
          </c:val>
          <c:smooth val="0"/>
          <c:extLst xmlns:c16r2="http://schemas.microsoft.com/office/drawing/2015/06/chart">
            <c:ext xmlns:c16="http://schemas.microsoft.com/office/drawing/2014/chart" uri="{C3380CC4-5D6E-409C-BE32-E72D297353CC}">
              <c16:uniqueId val="{0000002A-45B6-41C6-B4D3-F557D1AE8D59}"/>
            </c:ext>
          </c:extLst>
        </c:ser>
        <c:dLbls>
          <c:showLegendKey val="0"/>
          <c:showVal val="0"/>
          <c:showCatName val="0"/>
          <c:showSerName val="0"/>
          <c:showPercent val="0"/>
          <c:showBubbleSize val="0"/>
        </c:dLbls>
        <c:smooth val="0"/>
        <c:axId val="227701488"/>
        <c:axId val="227702048"/>
      </c:lineChart>
      <c:catAx>
        <c:axId val="227701488"/>
        <c:scaling>
          <c:orientation val="minMax"/>
        </c:scaling>
        <c:delete val="0"/>
        <c:axPos val="b"/>
        <c:numFmt formatCode="General" sourceLinked="1"/>
        <c:majorTickMark val="out"/>
        <c:minorTickMark val="none"/>
        <c:tickLblPos val="nextTo"/>
        <c:txPr>
          <a:bodyPr/>
          <a:lstStyle/>
          <a:p>
            <a:pPr>
              <a:defRPr sz="1050" b="1">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227702048"/>
        <c:crosses val="autoZero"/>
        <c:auto val="1"/>
        <c:lblAlgn val="ctr"/>
        <c:lblOffset val="100"/>
        <c:noMultiLvlLbl val="0"/>
      </c:catAx>
      <c:valAx>
        <c:axId val="227702048"/>
        <c:scaling>
          <c:orientation val="minMax"/>
          <c:min val="20"/>
        </c:scaling>
        <c:delete val="0"/>
        <c:axPos val="l"/>
        <c:majorGridlines/>
        <c:numFmt formatCode="General" sourceLinked="1"/>
        <c:majorTickMark val="out"/>
        <c:minorTickMark val="none"/>
        <c:tickLblPos val="nextTo"/>
        <c:txPr>
          <a:bodyPr/>
          <a:lstStyle/>
          <a:p>
            <a:pPr>
              <a:defRPr sz="1200" b="1">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227701488"/>
        <c:crosses val="autoZero"/>
        <c:crossBetween val="between"/>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0.59259</cdr:x>
      <cdr:y>0.63768</cdr:y>
    </cdr:from>
    <cdr:to>
      <cdr:x>0.94291</cdr:x>
      <cdr:y>0.84058</cdr:y>
    </cdr:to>
    <cdr:sp macro="" textlink="">
      <cdr:nvSpPr>
        <cdr:cNvPr id="3" name="テキスト ボックス 2"/>
        <cdr:cNvSpPr txBox="1"/>
      </cdr:nvSpPr>
      <cdr:spPr>
        <a:xfrm xmlns:a="http://schemas.openxmlformats.org/drawingml/2006/main">
          <a:off x="4608512" y="3168352"/>
          <a:ext cx="2724338" cy="10081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2800" b="1" dirty="0">
              <a:latin typeface="メイリオ" pitchFamily="50" charset="-128"/>
              <a:ea typeface="メイリオ" pitchFamily="50" charset="-128"/>
              <a:cs typeface="メイリオ" pitchFamily="50" charset="-128"/>
            </a:rPr>
            <a:t>電力料金に</a:t>
          </a:r>
          <a:endParaRPr lang="en-US" altLang="ja-JP" sz="2800" b="1" dirty="0">
            <a:latin typeface="メイリオ" pitchFamily="50" charset="-128"/>
            <a:ea typeface="メイリオ" pitchFamily="50" charset="-128"/>
            <a:cs typeface="メイリオ" pitchFamily="50" charset="-128"/>
          </a:endParaRPr>
        </a:p>
        <a:p xmlns:a="http://schemas.openxmlformats.org/drawingml/2006/main">
          <a:pPr algn="ctr"/>
          <a:r>
            <a:rPr lang="ja-JP" altLang="en-US" sz="2800" b="1" dirty="0">
              <a:latin typeface="メイリオ" pitchFamily="50" charset="-128"/>
              <a:ea typeface="メイリオ" pitchFamily="50" charset="-128"/>
              <a:cs typeface="メイリオ" pitchFamily="50" charset="-128"/>
            </a:rPr>
            <a:t>廃炉費用が加算</a:t>
          </a:r>
        </a:p>
      </cdr:txBody>
    </cdr:sp>
  </cdr:relSizeAnchor>
  <cdr:relSizeAnchor xmlns:cdr="http://schemas.openxmlformats.org/drawingml/2006/chartDrawing">
    <cdr:from>
      <cdr:x>0.54476</cdr:x>
      <cdr:y>0.63744</cdr:y>
    </cdr:from>
    <cdr:to>
      <cdr:x>0.62809</cdr:x>
      <cdr:y>0.69541</cdr:y>
    </cdr:to>
    <cdr:cxnSp macro="">
      <cdr:nvCxnSpPr>
        <cdr:cNvPr id="5" name="直線矢印コネクタ 4"/>
        <cdr:cNvCxnSpPr/>
      </cdr:nvCxnSpPr>
      <cdr:spPr>
        <a:xfrm xmlns:a="http://schemas.openxmlformats.org/drawingml/2006/main" flipH="1" flipV="1">
          <a:off x="4236506" y="3167133"/>
          <a:ext cx="648047" cy="288027"/>
        </a:xfrm>
        <a:prstGeom xmlns:a="http://schemas.openxmlformats.org/drawingml/2006/main" prst="straightConnector1">
          <a:avLst/>
        </a:prstGeom>
        <a:ln xmlns:a="http://schemas.openxmlformats.org/drawingml/2006/main" w="25400">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0.25405</cdr:x>
      <cdr:y>0.67243</cdr:y>
    </cdr:from>
    <cdr:to>
      <cdr:x>0.25405</cdr:x>
      <cdr:y>0.75938</cdr:y>
    </cdr:to>
    <cdr:cxnSp macro="">
      <cdr:nvCxnSpPr>
        <cdr:cNvPr id="6" name="直線コネクタ 5"/>
        <cdr:cNvCxnSpPr/>
      </cdr:nvCxnSpPr>
      <cdr:spPr>
        <a:xfrm xmlns:a="http://schemas.openxmlformats.org/drawingml/2006/main" flipV="1">
          <a:off x="2045201" y="3402222"/>
          <a:ext cx="0" cy="439934"/>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0.22722</cdr:x>
      <cdr:y>0.67243</cdr:y>
    </cdr:from>
    <cdr:to>
      <cdr:x>0.255</cdr:x>
      <cdr:y>0.67243</cdr:y>
    </cdr:to>
    <cdr:cxnSp macro="">
      <cdr:nvCxnSpPr>
        <cdr:cNvPr id="8" name="直線コネクタ 7"/>
        <cdr:cNvCxnSpPr/>
      </cdr:nvCxnSpPr>
      <cdr:spPr>
        <a:xfrm xmlns:a="http://schemas.openxmlformats.org/drawingml/2006/main" flipH="1">
          <a:off x="1829177" y="3402222"/>
          <a:ext cx="223639"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0.05727</cdr:x>
      <cdr:y>0.65819</cdr:y>
    </cdr:from>
    <cdr:to>
      <cdr:x>0.24245</cdr:x>
      <cdr:y>0.70167</cdr:y>
    </cdr:to>
    <cdr:sp macro="" textlink="">
      <cdr:nvSpPr>
        <cdr:cNvPr id="12" name="テキスト ボックス 11"/>
        <cdr:cNvSpPr txBox="1"/>
      </cdr:nvSpPr>
      <cdr:spPr>
        <a:xfrm xmlns:a="http://schemas.openxmlformats.org/drawingml/2006/main">
          <a:off x="461025" y="3330214"/>
          <a:ext cx="1490804" cy="2199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050" b="1" dirty="0">
              <a:latin typeface="メイリオ" pitchFamily="50" charset="-128"/>
              <a:ea typeface="メイリオ" pitchFamily="50" charset="-128"/>
              <a:cs typeface="メイリオ" pitchFamily="50" charset="-128"/>
            </a:rPr>
            <a:t>これまでの電力料金</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F470BF-FAAF-4B81-B7C9-ED51E6822656}" type="datetimeFigureOut">
              <a:rPr kumimoji="1" lang="ja-JP" altLang="en-US" smtClean="0"/>
              <a:pPr/>
              <a:t>2017/5/12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E1837D-74DE-4F7A-A85B-6AC7B65C7D34}" type="slidenum">
              <a:rPr kumimoji="1" lang="ja-JP" altLang="en-US" smtClean="0"/>
              <a:pPr/>
              <a:t>‹#›</a:t>
            </a:fld>
            <a:endParaRPr kumimoji="1" lang="ja-JP" altLang="en-US"/>
          </a:p>
        </p:txBody>
      </p:sp>
    </p:spTree>
    <p:extLst>
      <p:ext uri="{BB962C8B-B14F-4D97-AF65-F5344CB8AC3E}">
        <p14:creationId xmlns:p14="http://schemas.microsoft.com/office/powerpoint/2010/main" val="20944747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それでは大森ゼミナール蓄電池班　「</a:t>
            </a:r>
            <a:r>
              <a:rPr kumimoji="1" lang="en-US" altLang="ja-JP" dirty="0"/>
              <a:t>FIT</a:t>
            </a:r>
            <a:r>
              <a:rPr kumimoji="1" lang="ja-JP" altLang="en-US" dirty="0"/>
              <a:t>制度の終焉と同制度を代替する蓄電池の普及政策」についての発表を始めます。</a:t>
            </a:r>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1</a:t>
            </a:fld>
            <a:endParaRPr kumimoji="1" lang="ja-JP" altLang="en-US" dirty="0"/>
          </a:p>
        </p:txBody>
      </p:sp>
    </p:spTree>
    <p:extLst>
      <p:ext uri="{BB962C8B-B14F-4D97-AF65-F5344CB8AC3E}">
        <p14:creationId xmlns:p14="http://schemas.microsoft.com/office/powerpoint/2010/main" val="756854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2020</a:t>
            </a:r>
            <a:r>
              <a:rPr kumimoji="1" lang="ja-JP" altLang="en-US" dirty="0"/>
              <a:t>年までに</a:t>
            </a:r>
            <a:r>
              <a:rPr kumimoji="1" lang="en-US" altLang="ja-JP" dirty="0"/>
              <a:t>1kw</a:t>
            </a:r>
            <a:r>
              <a:rPr kumimoji="1" lang="ja-JP" altLang="en-US" dirty="0"/>
              <a:t>あたり</a:t>
            </a:r>
            <a:r>
              <a:rPr kumimoji="1" lang="en-US" altLang="ja-JP" dirty="0"/>
              <a:t>15</a:t>
            </a:r>
            <a:r>
              <a:rPr kumimoji="1" lang="ja-JP" altLang="en-US" dirty="0"/>
              <a:t>万円まで低下するだろうと私たちは考えています。</a:t>
            </a:r>
            <a:endParaRPr kumimoji="1" lang="en-US" altLang="ja-JP" dirty="0"/>
          </a:p>
          <a:p>
            <a:r>
              <a:rPr kumimoji="1" lang="ja-JP" altLang="en-US" dirty="0"/>
              <a:t>ここで本研究の仮説です</a:t>
            </a:r>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11</a:t>
            </a:fld>
            <a:endParaRPr kumimoji="1" lang="ja-JP" altLang="en-US"/>
          </a:p>
        </p:txBody>
      </p:sp>
    </p:spTree>
    <p:extLst>
      <p:ext uri="{BB962C8B-B14F-4D97-AF65-F5344CB8AC3E}">
        <p14:creationId xmlns:p14="http://schemas.microsoft.com/office/powerpoint/2010/main" val="144466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本研究の仮説は技術革新による価格低下があっても、補助金は必要で、その際の補助金は太陽光発電の補助額か率を参考にするべきである。</a:t>
            </a:r>
            <a:endParaRPr kumimoji="1" lang="en-US" altLang="ja-JP" dirty="0"/>
          </a:p>
          <a:p>
            <a:r>
              <a:rPr kumimoji="1" lang="ja-JP" altLang="en-US" dirty="0"/>
              <a:t>というものです</a:t>
            </a:r>
            <a:endParaRPr kumimoji="1" lang="en-US" altLang="ja-JP" dirty="0"/>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12</a:t>
            </a:fld>
            <a:endParaRPr kumimoji="1" lang="ja-JP" altLang="en-US"/>
          </a:p>
        </p:txBody>
      </p:sp>
    </p:spTree>
    <p:extLst>
      <p:ext uri="{BB962C8B-B14F-4D97-AF65-F5344CB8AC3E}">
        <p14:creationId xmlns:p14="http://schemas.microsoft.com/office/powerpoint/2010/main" val="544092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結論としては、蓄電池導入への補助金は</a:t>
            </a:r>
            <a:r>
              <a:rPr kumimoji="1" lang="en-US" altLang="ja-JP" dirty="0"/>
              <a:t>2009</a:t>
            </a:r>
            <a:r>
              <a:rPr kumimoji="1" lang="ja-JP" altLang="en-US" dirty="0"/>
              <a:t>年の太陽光発電の１ｋｗあたり</a:t>
            </a:r>
            <a:r>
              <a:rPr kumimoji="1" lang="en-US" altLang="ja-JP" dirty="0"/>
              <a:t>7</a:t>
            </a:r>
            <a:r>
              <a:rPr kumimoji="1" lang="ja-JP" altLang="en-US" dirty="0"/>
              <a:t>万円の補助額を参考にするべきだということです</a:t>
            </a:r>
            <a:endParaRPr kumimoji="1" lang="en-US" altLang="ja-JP" dirty="0"/>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13</a:t>
            </a:fld>
            <a:endParaRPr kumimoji="1" lang="ja-JP" altLang="en-US"/>
          </a:p>
        </p:txBody>
      </p:sp>
    </p:spTree>
    <p:extLst>
      <p:ext uri="{BB962C8B-B14F-4D97-AF65-F5344CB8AC3E}">
        <p14:creationId xmlns:p14="http://schemas.microsoft.com/office/powerpoint/2010/main" val="4243296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1</a:t>
            </a:r>
            <a:r>
              <a:rPr kumimoji="1" lang="ja-JP" altLang="en-US" dirty="0"/>
              <a:t>章として、太陽光発電の継続の場合を検討してみます</a:t>
            </a:r>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14</a:t>
            </a:fld>
            <a:endParaRPr kumimoji="1" lang="ja-JP" altLang="en-US"/>
          </a:p>
        </p:txBody>
      </p:sp>
    </p:spTree>
    <p:extLst>
      <p:ext uri="{BB962C8B-B14F-4D97-AF65-F5344CB8AC3E}">
        <p14:creationId xmlns:p14="http://schemas.microsoft.com/office/powerpoint/2010/main" val="153601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まず、保証期間終了後</a:t>
            </a:r>
            <a:r>
              <a:rPr kumimoji="1" lang="en-US" altLang="ja-JP" dirty="0"/>
              <a:t>FIT</a:t>
            </a:r>
            <a:r>
              <a:rPr kumimoji="1" lang="ja-JP" altLang="en-US" dirty="0"/>
              <a:t>制度を利用していた住宅は蓄電池を導入する場合以外で２つ選択肢があります</a:t>
            </a:r>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15</a:t>
            </a:fld>
            <a:endParaRPr kumimoji="1" lang="ja-JP" altLang="en-US"/>
          </a:p>
        </p:txBody>
      </p:sp>
    </p:spTree>
    <p:extLst>
      <p:ext uri="{BB962C8B-B14F-4D97-AF65-F5344CB8AC3E}">
        <p14:creationId xmlns:p14="http://schemas.microsoft.com/office/powerpoint/2010/main" val="1947839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選択肢として売電を継続するかしないかです。結論から言うと売電するほうが</a:t>
            </a:r>
            <a:r>
              <a:rPr kumimoji="1" lang="en-US" altLang="ja-JP" dirty="0"/>
              <a:t>15</a:t>
            </a:r>
            <a:r>
              <a:rPr kumimoji="1" lang="ja-JP" altLang="en-US" dirty="0"/>
              <a:t>年間で最大で</a:t>
            </a:r>
            <a:r>
              <a:rPr kumimoji="1" lang="en-US" altLang="ja-JP" dirty="0"/>
              <a:t>14</a:t>
            </a:r>
            <a:r>
              <a:rPr kumimoji="1" lang="ja-JP" altLang="en-US" dirty="0"/>
              <a:t>万円得になります。</a:t>
            </a:r>
            <a:endParaRPr kumimoji="1" lang="en-US" altLang="ja-JP" dirty="0"/>
          </a:p>
          <a:p>
            <a:r>
              <a:rPr kumimoji="1" lang="ja-JP" altLang="en-US" dirty="0"/>
              <a:t>売電を継続した時、</a:t>
            </a:r>
            <a:r>
              <a:rPr kumimoji="1" lang="en-US" altLang="ja-JP" dirty="0"/>
              <a:t>2019</a:t>
            </a:r>
            <a:r>
              <a:rPr kumimoji="1" lang="ja-JP" altLang="en-US" dirty="0"/>
              <a:t>年からは経産省の予測の</a:t>
            </a:r>
            <a:r>
              <a:rPr kumimoji="1" lang="en-US" altLang="ja-JP" dirty="0"/>
              <a:t>1kw</a:t>
            </a:r>
            <a:r>
              <a:rPr kumimoji="1" lang="ja-JP" altLang="en-US" dirty="0"/>
              <a:t>あたり</a:t>
            </a:r>
            <a:r>
              <a:rPr kumimoji="1" lang="en-US" altLang="ja-JP" dirty="0"/>
              <a:t>11</a:t>
            </a:r>
            <a:r>
              <a:rPr kumimoji="1" lang="ja-JP" altLang="en-US" dirty="0"/>
              <a:t>円で売ることができます。電力を売りながら、必要な電力を購入することになります。しかし、売電を継続するために必要なパワーコンディショナーがちょうど</a:t>
            </a:r>
            <a:r>
              <a:rPr kumimoji="1" lang="en-US" altLang="ja-JP" dirty="0"/>
              <a:t>10</a:t>
            </a:r>
            <a:r>
              <a:rPr kumimoji="1" lang="ja-JP" altLang="en-US" dirty="0"/>
              <a:t>年で耐用年数を終え、買い替えたうえで売電を行います。</a:t>
            </a:r>
            <a:r>
              <a:rPr kumimoji="1" lang="en-US" altLang="ja-JP" dirty="0"/>
              <a:t>15</a:t>
            </a:r>
            <a:r>
              <a:rPr kumimoji="1" lang="ja-JP" altLang="en-US" dirty="0"/>
              <a:t>年間で</a:t>
            </a:r>
            <a:r>
              <a:rPr kumimoji="1" lang="en-US" altLang="ja-JP" dirty="0"/>
              <a:t>194</a:t>
            </a:r>
            <a:r>
              <a:rPr kumimoji="1" lang="ja-JP" altLang="en-US" dirty="0"/>
              <a:t>万円の費用がかかる計算です。しかし電力会社には電力を買い取る義務がなくなり、買取の拒否を行う事が出来ます。つまり、電力を売れなくなるリスクがあるということです</a:t>
            </a:r>
            <a:endParaRPr kumimoji="1" lang="en-US" altLang="ja-JP" dirty="0"/>
          </a:p>
          <a:p>
            <a:r>
              <a:rPr kumimoji="1" lang="ja-JP" altLang="en-US" dirty="0"/>
              <a:t>一方で売電をやめると、全消費電力を購入します。費用としては</a:t>
            </a:r>
            <a:r>
              <a:rPr kumimoji="1" lang="en-US" altLang="ja-JP" dirty="0"/>
              <a:t>208</a:t>
            </a:r>
            <a:r>
              <a:rPr kumimoji="1" lang="ja-JP" altLang="en-US" dirty="0"/>
              <a:t>万円になります。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16</a:t>
            </a:fld>
            <a:endParaRPr kumimoji="1" lang="ja-JP" altLang="en-US"/>
          </a:p>
        </p:txBody>
      </p:sp>
    </p:spTree>
    <p:extLst>
      <p:ext uri="{BB962C8B-B14F-4D97-AF65-F5344CB8AC3E}">
        <p14:creationId xmlns:p14="http://schemas.microsoft.com/office/powerpoint/2010/main" val="1170076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14</a:t>
            </a:r>
            <a:r>
              <a:rPr kumimoji="1" lang="ja-JP" altLang="en-US" dirty="0"/>
              <a:t>万円の利益を示したグラフです。売電の有無で最大で年間</a:t>
            </a:r>
            <a:r>
              <a:rPr kumimoji="1" lang="en-US" altLang="ja-JP" dirty="0"/>
              <a:t>7000</a:t>
            </a:r>
            <a:r>
              <a:rPr kumimoji="1" lang="ja-JP" altLang="en-US" dirty="0"/>
              <a:t>円の差しか出ません。</a:t>
            </a:r>
            <a:endParaRPr kumimoji="1" lang="en-US" altLang="ja-JP" dirty="0"/>
          </a:p>
          <a:p>
            <a:endParaRPr kumimoji="1" lang="en-US" altLang="ja-JP" dirty="0"/>
          </a:p>
          <a:p>
            <a:r>
              <a:rPr kumimoji="1" lang="ja-JP" altLang="en-US" dirty="0"/>
              <a:t>もし、</a:t>
            </a:r>
            <a:r>
              <a:rPr kumimoji="1" lang="en-US" altLang="ja-JP" dirty="0"/>
              <a:t>2</a:t>
            </a:r>
            <a:r>
              <a:rPr kumimoji="1" lang="ja-JP" altLang="en-US" dirty="0" err="1"/>
              <a:t>つの</a:t>
            </a:r>
            <a:r>
              <a:rPr kumimoji="1" lang="ja-JP" altLang="en-US" dirty="0"/>
              <a:t>選択肢しかなければ、あなたはどちらを選ぶでしょうか。</a:t>
            </a:r>
            <a:endParaRPr kumimoji="1" lang="en-US" altLang="ja-JP" dirty="0"/>
          </a:p>
          <a:p>
            <a:r>
              <a:rPr kumimoji="1" lang="ja-JP" altLang="en-US" dirty="0"/>
              <a:t>私たちは、おそらく売電をやめ、太陽光発電をやめる選択を取ると考えています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17</a:t>
            </a:fld>
            <a:endParaRPr kumimoji="1" lang="ja-JP" altLang="en-US"/>
          </a:p>
        </p:txBody>
      </p:sp>
    </p:spTree>
    <p:extLst>
      <p:ext uri="{BB962C8B-B14F-4D97-AF65-F5344CB8AC3E}">
        <p14:creationId xmlns:p14="http://schemas.microsoft.com/office/powerpoint/2010/main" val="3721689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en-US" altLang="ja-JP" dirty="0"/>
              <a:t>FIT</a:t>
            </a:r>
            <a:r>
              <a:rPr kumimoji="1" lang="ja-JP" altLang="en-US" dirty="0"/>
              <a:t>保証が順次終了し、★家庭が太陽光発電をやめてしまった場合、</a:t>
            </a:r>
            <a:endParaRPr kumimoji="1" lang="en-US" altLang="ja-JP" dirty="0"/>
          </a:p>
          <a:p>
            <a:r>
              <a:rPr kumimoji="1" lang="en-US" altLang="ja-JP" dirty="0"/>
              <a:t>2035</a:t>
            </a:r>
            <a:r>
              <a:rPr kumimoji="1" lang="ja-JP" altLang="en-US" dirty="0"/>
              <a:t>年までに約</a:t>
            </a:r>
            <a:r>
              <a:rPr kumimoji="1" lang="en-US" altLang="ja-JP" dirty="0"/>
              <a:t>1000</a:t>
            </a:r>
            <a:r>
              <a:rPr kumimoji="1" lang="ja-JP" altLang="en-US" dirty="0"/>
              <a:t>万</a:t>
            </a:r>
            <a:r>
              <a:rPr kumimoji="1" lang="en-US" altLang="ja-JP" dirty="0"/>
              <a:t>KW</a:t>
            </a:r>
            <a:r>
              <a:rPr kumimoji="1" lang="ja-JP" altLang="en-US" dirty="0" err="1"/>
              <a:t>の太</a:t>
            </a:r>
            <a:r>
              <a:rPr kumimoji="1" lang="ja-JP" altLang="en-US" dirty="0"/>
              <a:t>陽光パネルがなくなります。</a:t>
            </a:r>
            <a:endParaRPr kumimoji="1" lang="en-US" altLang="ja-JP" dirty="0"/>
          </a:p>
          <a:p>
            <a:r>
              <a:rPr kumimoji="1" lang="ja-JP" altLang="en-US" dirty="0"/>
              <a:t>そこで蓄電池を活用すること★でこれらの太陽光の喪失を防ぐことが出来ます。</a:t>
            </a:r>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18</a:t>
            </a:fld>
            <a:endParaRPr kumimoji="1" lang="ja-JP" altLang="en-US"/>
          </a:p>
        </p:txBody>
      </p:sp>
    </p:spTree>
    <p:extLst>
      <p:ext uri="{BB962C8B-B14F-4D97-AF65-F5344CB8AC3E}">
        <p14:creationId xmlns:p14="http://schemas.microsoft.com/office/powerpoint/2010/main" val="1126755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しかし、</a:t>
            </a:r>
            <a:r>
              <a:rPr kumimoji="1" lang="en-US" altLang="ja-JP" dirty="0"/>
              <a:t>FIT</a:t>
            </a:r>
            <a:r>
              <a:rPr kumimoji="1" lang="ja-JP" altLang="en-US" dirty="0"/>
              <a:t>活用住宅が蓄電池を導入するメリットはなにがあるのでしょうか？</a:t>
            </a:r>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19</a:t>
            </a:fld>
            <a:endParaRPr kumimoji="1" lang="ja-JP" altLang="en-US"/>
          </a:p>
        </p:txBody>
      </p:sp>
    </p:spTree>
    <p:extLst>
      <p:ext uri="{BB962C8B-B14F-4D97-AF65-F5344CB8AC3E}">
        <p14:creationId xmlns:p14="http://schemas.microsoft.com/office/powerpoint/2010/main" val="2439806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太陽光発電と蓄電池を組み合わせることで</a:t>
            </a:r>
            <a:endParaRPr kumimoji="1" lang="en-US" altLang="ja-JP" dirty="0"/>
          </a:p>
          <a:p>
            <a:r>
              <a:rPr kumimoji="1" lang="ja-JP" altLang="en-US" dirty="0"/>
              <a:t>昼間太陽光発電で消費電力を賄いながら余剰電力を蓄電池に貯めます。そして電力消費が多い時間帯である夜間にその電力使う事で</a:t>
            </a:r>
            <a:endParaRPr kumimoji="1" lang="en-US" altLang="ja-JP" dirty="0"/>
          </a:p>
          <a:p>
            <a:r>
              <a:rPr kumimoji="1" lang="ja-JP" altLang="en-US" dirty="0"/>
              <a:t>住宅内の電力をすべて賄う事が出来ます。</a:t>
            </a:r>
            <a:endParaRPr kumimoji="1" lang="en-US" altLang="ja-JP" dirty="0"/>
          </a:p>
          <a:p>
            <a:r>
              <a:rPr kumimoji="1" lang="ja-JP" altLang="en-US" dirty="0"/>
              <a:t>つまり、★光熱費の削減に貢献できます</a:t>
            </a:r>
            <a:endParaRPr kumimoji="1" lang="en-US" altLang="ja-JP" dirty="0"/>
          </a:p>
          <a:p>
            <a:endParaRPr kumimoji="1" lang="en-US" altLang="ja-JP" dirty="0"/>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20</a:t>
            </a:fld>
            <a:endParaRPr kumimoji="1" lang="ja-JP" altLang="en-US"/>
          </a:p>
        </p:txBody>
      </p:sp>
    </p:spTree>
    <p:extLst>
      <p:ext uri="{BB962C8B-B14F-4D97-AF65-F5344CB8AC3E}">
        <p14:creationId xmlns:p14="http://schemas.microsoft.com/office/powerpoint/2010/main" val="3386583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目次です</a:t>
            </a:r>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2</a:t>
            </a:fld>
            <a:endParaRPr kumimoji="1" lang="ja-JP" altLang="en-US" dirty="0"/>
          </a:p>
        </p:txBody>
      </p:sp>
    </p:spTree>
    <p:extLst>
      <p:ext uri="{BB962C8B-B14F-4D97-AF65-F5344CB8AC3E}">
        <p14:creationId xmlns:p14="http://schemas.microsoft.com/office/powerpoint/2010/main" val="1236219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蓄電池のメリットは経済面では年間で</a:t>
            </a:r>
            <a:r>
              <a:rPr kumimoji="1" lang="en-US" altLang="ja-JP" dirty="0"/>
              <a:t>14</a:t>
            </a:r>
            <a:r>
              <a:rPr kumimoji="1" lang="ja-JP" altLang="en-US" dirty="0"/>
              <a:t>万円の光熱費を削減し、</a:t>
            </a:r>
            <a:endParaRPr kumimoji="1" lang="en-US" altLang="ja-JP" dirty="0"/>
          </a:p>
          <a:p>
            <a:r>
              <a:rPr kumimoji="1" lang="ja-JP" altLang="en-US" dirty="0"/>
              <a:t>環境面では</a:t>
            </a:r>
            <a:r>
              <a:rPr kumimoji="1" lang="en-US" altLang="ja-JP" dirty="0"/>
              <a:t>1000</a:t>
            </a:r>
            <a:r>
              <a:rPr kumimoji="1" lang="ja-JP" altLang="en-US" dirty="0"/>
              <a:t>万</a:t>
            </a:r>
            <a:r>
              <a:rPr kumimoji="1" lang="en-US" altLang="ja-JP" dirty="0"/>
              <a:t>kW</a:t>
            </a:r>
            <a:r>
              <a:rPr kumimoji="1" lang="ja-JP" altLang="en-US" dirty="0" err="1"/>
              <a:t>の太</a:t>
            </a:r>
            <a:r>
              <a:rPr kumimoji="1" lang="ja-JP" altLang="en-US" dirty="0"/>
              <a:t>陽光発電の継続を可能にします。つまり、</a:t>
            </a:r>
            <a:r>
              <a:rPr kumimoji="1" lang="en-US" altLang="ja-JP" dirty="0"/>
              <a:t>FIT</a:t>
            </a:r>
            <a:r>
              <a:rPr kumimoji="1" lang="ja-JP" altLang="en-US" dirty="0"/>
              <a:t>住宅に順次導入された時、年間</a:t>
            </a:r>
            <a:r>
              <a:rPr kumimoji="1" lang="en-US" altLang="ja-JP" dirty="0"/>
              <a:t>382</a:t>
            </a:r>
            <a:r>
              <a:rPr kumimoji="1" lang="ja-JP" altLang="en-US" dirty="0"/>
              <a:t>万トンの</a:t>
            </a:r>
            <a:r>
              <a:rPr kumimoji="1" lang="en-US" altLang="ja-JP" dirty="0"/>
              <a:t>CO2</a:t>
            </a:r>
            <a:r>
              <a:rPr kumimoji="1" lang="ja-JP" altLang="en-US" dirty="0"/>
              <a:t>削減に繋がります</a:t>
            </a:r>
            <a:endParaRPr kumimoji="1" lang="en-US" altLang="ja-JP" dirty="0"/>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21</a:t>
            </a:fld>
            <a:endParaRPr kumimoji="1" lang="ja-JP" altLang="en-US"/>
          </a:p>
        </p:txBody>
      </p:sp>
    </p:spTree>
    <p:extLst>
      <p:ext uri="{BB962C8B-B14F-4D97-AF65-F5344CB8AC3E}">
        <p14:creationId xmlns:p14="http://schemas.microsoft.com/office/powerpoint/2010/main" val="2955169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まず、適切な助成制度がない場合の蓄電池導入を検討します</a:t>
            </a:r>
            <a:endParaRPr kumimoji="1" lang="en-US" altLang="ja-JP" dirty="0"/>
          </a:p>
          <a:p>
            <a:r>
              <a:rPr kumimoji="1" lang="ja-JP" altLang="en-US" dirty="0"/>
              <a:t>現状の価格で蓄電池を導入しても</a:t>
            </a:r>
            <a:r>
              <a:rPr kumimoji="1" lang="en-US" altLang="ja-JP" dirty="0"/>
              <a:t>15</a:t>
            </a:r>
            <a:r>
              <a:rPr kumimoji="1" lang="ja-JP" altLang="en-US" dirty="0"/>
              <a:t>年間で</a:t>
            </a:r>
            <a:r>
              <a:rPr kumimoji="1" lang="en-US" altLang="ja-JP" dirty="0"/>
              <a:t>16</a:t>
            </a:r>
            <a:r>
              <a:rPr kumimoji="1" lang="ja-JP" altLang="en-US" dirty="0"/>
              <a:t>万円の利益です</a:t>
            </a:r>
            <a:endParaRPr kumimoji="1" lang="en-US" altLang="ja-JP" dirty="0"/>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22</a:t>
            </a:fld>
            <a:endParaRPr kumimoji="1" lang="ja-JP" altLang="en-US"/>
          </a:p>
        </p:txBody>
      </p:sp>
    </p:spTree>
    <p:extLst>
      <p:ext uri="{BB962C8B-B14F-4D97-AF65-F5344CB8AC3E}">
        <p14:creationId xmlns:p14="http://schemas.microsoft.com/office/powerpoint/2010/main" val="1929836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一方、先ほど述べたように、売電を行った場合では、</a:t>
            </a:r>
            <a:endParaRPr kumimoji="1" lang="en-US" altLang="ja-JP" dirty="0"/>
          </a:p>
          <a:p>
            <a:r>
              <a:rPr kumimoji="1" lang="en-US" altLang="ja-JP" dirty="0"/>
              <a:t>20</a:t>
            </a:r>
            <a:r>
              <a:rPr kumimoji="1" lang="ja-JP" altLang="en-US" dirty="0"/>
              <a:t>年間で</a:t>
            </a:r>
            <a:r>
              <a:rPr kumimoji="1" lang="en-US" altLang="ja-JP" dirty="0"/>
              <a:t>14</a:t>
            </a:r>
            <a:r>
              <a:rPr kumimoji="1" lang="ja-JP" altLang="en-US" dirty="0"/>
              <a:t>万円の利益しか生み出しません。助成制度なしでも蓄電池を導入したほうが得です。</a:t>
            </a:r>
            <a:endParaRPr kumimoji="1" lang="en-US" altLang="ja-JP" dirty="0"/>
          </a:p>
          <a:p>
            <a:r>
              <a:rPr kumimoji="1" lang="ja-JP" altLang="en-US"/>
              <a:t>しかし、それほど利益差はないため、助成制度は必要です</a:t>
            </a:r>
            <a:endParaRPr kumimoji="1" lang="ja-JP" altLang="en-US" dirty="0"/>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23</a:t>
            </a:fld>
            <a:endParaRPr kumimoji="1" lang="ja-JP" altLang="en-US"/>
          </a:p>
        </p:txBody>
      </p:sp>
    </p:spTree>
    <p:extLst>
      <p:ext uri="{BB962C8B-B14F-4D97-AF65-F5344CB8AC3E}">
        <p14:creationId xmlns:p14="http://schemas.microsoft.com/office/powerpoint/2010/main" val="779336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現状の価格で蓄電池を導入すると年間</a:t>
            </a:r>
            <a:r>
              <a:rPr kumimoji="1" lang="en-US" altLang="ja-JP" dirty="0"/>
              <a:t>1.06</a:t>
            </a:r>
            <a:r>
              <a:rPr kumimoji="1" lang="ja-JP" altLang="en-US" dirty="0"/>
              <a:t>万円の利益しかありません。</a:t>
            </a:r>
            <a:endParaRPr kumimoji="1" lang="en-US" altLang="ja-JP" dirty="0"/>
          </a:p>
          <a:p>
            <a:r>
              <a:rPr kumimoji="1" lang="ja-JP" altLang="en-US" dirty="0"/>
              <a:t>しかし</a:t>
            </a:r>
            <a:r>
              <a:rPr kumimoji="1" lang="en-US" altLang="ja-JP" dirty="0"/>
              <a:t>FIT</a:t>
            </a:r>
            <a:r>
              <a:rPr kumimoji="1" lang="ja-JP" altLang="en-US" dirty="0"/>
              <a:t>制度で得られた売電の利益は年間</a:t>
            </a:r>
            <a:r>
              <a:rPr kumimoji="1" lang="en-US" altLang="ja-JP" dirty="0"/>
              <a:t>8</a:t>
            </a:r>
            <a:r>
              <a:rPr kumimoji="1" lang="ja-JP" altLang="en-US" dirty="0"/>
              <a:t>万円です。</a:t>
            </a:r>
            <a:endParaRPr kumimoji="1" lang="en-US" altLang="ja-JP" dirty="0"/>
          </a:p>
          <a:p>
            <a:r>
              <a:rPr kumimoji="1" lang="ja-JP" altLang="en-US" dirty="0"/>
              <a:t>これを考慮すると、現状の価格では蓄電池は</a:t>
            </a:r>
            <a:r>
              <a:rPr kumimoji="1" lang="en-US" altLang="ja-JP" dirty="0"/>
              <a:t>FIT</a:t>
            </a:r>
            <a:r>
              <a:rPr kumimoji="1" lang="ja-JP" altLang="en-US" dirty="0"/>
              <a:t>活用住宅へ普及しません。</a:t>
            </a:r>
            <a:endParaRPr kumimoji="1" lang="en-US" altLang="ja-JP" dirty="0"/>
          </a:p>
          <a:p>
            <a:r>
              <a:rPr kumimoji="1" lang="ja-JP" altLang="en-US" dirty="0"/>
              <a:t>ではどうすれば、蓄電池は普及するのでしょうか？</a:t>
            </a:r>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24</a:t>
            </a:fld>
            <a:endParaRPr kumimoji="1" lang="ja-JP" altLang="en-US"/>
          </a:p>
        </p:txBody>
      </p:sp>
    </p:spTree>
    <p:extLst>
      <p:ext uri="{BB962C8B-B14F-4D97-AF65-F5344CB8AC3E}">
        <p14:creationId xmlns:p14="http://schemas.microsoft.com/office/powerpoint/2010/main" val="2815578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a:t>FIT</a:t>
            </a:r>
            <a:r>
              <a:rPr kumimoji="1" lang="ja-JP" altLang="en-US" dirty="0"/>
              <a:t>制度の同等以上の利益が得られれば蓄電池は普及するのではないでしょうか</a:t>
            </a:r>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25</a:t>
            </a:fld>
            <a:endParaRPr kumimoji="1" lang="ja-JP" altLang="en-US"/>
          </a:p>
        </p:txBody>
      </p:sp>
    </p:spTree>
    <p:extLst>
      <p:ext uri="{BB962C8B-B14F-4D97-AF65-F5344CB8AC3E}">
        <p14:creationId xmlns:p14="http://schemas.microsoft.com/office/powerpoint/2010/main" val="143841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私たちは、検証の結果、</a:t>
            </a:r>
            <a:endParaRPr kumimoji="1" lang="en-US" altLang="ja-JP" dirty="0"/>
          </a:p>
          <a:p>
            <a:r>
              <a:rPr kumimoji="1" lang="ja-JP" altLang="en-US" dirty="0"/>
              <a:t>価格が１ｋｗあたり</a:t>
            </a:r>
            <a:r>
              <a:rPr kumimoji="1" lang="en-US" altLang="ja-JP" dirty="0"/>
              <a:t>9</a:t>
            </a:r>
            <a:r>
              <a:rPr kumimoji="1" lang="ja-JP" altLang="en-US" dirty="0" err="1"/>
              <a:t>．</a:t>
            </a:r>
            <a:r>
              <a:rPr kumimoji="1" lang="en-US" altLang="ja-JP" dirty="0"/>
              <a:t>6</a:t>
            </a:r>
            <a:r>
              <a:rPr kumimoji="1" lang="ja-JP" altLang="en-US" dirty="0"/>
              <a:t>万円以下になれば年間</a:t>
            </a:r>
            <a:r>
              <a:rPr kumimoji="1" lang="en-US" altLang="ja-JP" dirty="0"/>
              <a:t>8</a:t>
            </a:r>
            <a:r>
              <a:rPr kumimoji="1" lang="ja-JP" altLang="en-US" dirty="0"/>
              <a:t>万円の利益を達成できます</a:t>
            </a:r>
            <a:endParaRPr kumimoji="1"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26</a:t>
            </a:fld>
            <a:endParaRPr kumimoji="1" lang="ja-JP" altLang="en-US"/>
          </a:p>
        </p:txBody>
      </p:sp>
    </p:spTree>
    <p:extLst>
      <p:ext uri="{BB962C8B-B14F-4D97-AF65-F5344CB8AC3E}">
        <p14:creationId xmlns:p14="http://schemas.microsoft.com/office/powerpoint/2010/main" val="2178303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これまで述べたように蓄電池の普及には補助金が必要です</a:t>
            </a:r>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27</a:t>
            </a:fld>
            <a:endParaRPr kumimoji="1" lang="ja-JP" altLang="en-US"/>
          </a:p>
        </p:txBody>
      </p:sp>
    </p:spTree>
    <p:extLst>
      <p:ext uri="{BB962C8B-B14F-4D97-AF65-F5344CB8AC3E}">
        <p14:creationId xmlns:p14="http://schemas.microsoft.com/office/powerpoint/2010/main" val="279470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私たちの認識として、経産省の蓄電池価格１ｋｗあたり</a:t>
            </a:r>
            <a:r>
              <a:rPr kumimoji="1" lang="en-US" altLang="ja-JP" dirty="0"/>
              <a:t>20</a:t>
            </a:r>
            <a:r>
              <a:rPr kumimoji="1" lang="ja-JP" altLang="en-US" dirty="0"/>
              <a:t>万から</a:t>
            </a:r>
            <a:r>
              <a:rPr kumimoji="1" lang="en-US" altLang="ja-JP" dirty="0"/>
              <a:t>10</a:t>
            </a:r>
            <a:r>
              <a:rPr kumimoji="1" lang="ja-JP" altLang="en-US" dirty="0"/>
              <a:t>万円への価格低下は困難であります。</a:t>
            </a:r>
            <a:endParaRPr kumimoji="1" lang="en-US" altLang="ja-JP" dirty="0"/>
          </a:p>
          <a:p>
            <a:r>
              <a:rPr kumimoji="1" lang="ja-JP" altLang="en-US" dirty="0"/>
              <a:t>しかし</a:t>
            </a:r>
            <a:r>
              <a:rPr kumimoji="1" lang="en-US" altLang="ja-JP" dirty="0"/>
              <a:t>15</a:t>
            </a:r>
            <a:r>
              <a:rPr kumimoji="1" lang="ja-JP" altLang="en-US" dirty="0"/>
              <a:t>万円までは低下すると考えています。つまり補助金は不可欠です。いくらの補助金が必要</a:t>
            </a:r>
            <a:endParaRPr kumimoji="1"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E8E1837D-74DE-4F7A-A85B-6AC7B65C7D34}"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507106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蓄電池の補助金は</a:t>
            </a:r>
            <a:r>
              <a:rPr kumimoji="1" lang="en-US" altLang="ja-JP" dirty="0"/>
              <a:t>1kw</a:t>
            </a:r>
            <a:r>
              <a:rPr kumimoji="1" lang="ja-JP" altLang="en-US" dirty="0"/>
              <a:t>あたり</a:t>
            </a:r>
            <a:r>
              <a:rPr kumimoji="1" lang="en-US" altLang="ja-JP" dirty="0"/>
              <a:t>5.4</a:t>
            </a:r>
            <a:r>
              <a:rPr kumimoji="1" lang="ja-JP" altLang="en-US" dirty="0"/>
              <a:t>万円が必要になります。</a:t>
            </a:r>
            <a:endParaRPr kumimoji="1" lang="en-US" altLang="ja-JP" dirty="0"/>
          </a:p>
          <a:p>
            <a:r>
              <a:rPr kumimoji="1" lang="ja-JP" altLang="en-US" dirty="0"/>
              <a:t>この補助金は補助率でみると</a:t>
            </a:r>
            <a:r>
              <a:rPr kumimoji="1" lang="en-US" altLang="ja-JP" dirty="0"/>
              <a:t>35%</a:t>
            </a:r>
            <a:r>
              <a:rPr kumimoji="1" lang="ja-JP" altLang="en-US" dirty="0" err="1"/>
              <a:t>です</a:t>
            </a:r>
            <a:endParaRPr kumimoji="1" lang="en-US" altLang="ja-JP" dirty="0"/>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29</a:t>
            </a:fld>
            <a:endParaRPr kumimoji="1" lang="ja-JP" altLang="en-US"/>
          </a:p>
        </p:txBody>
      </p:sp>
    </p:spTree>
    <p:extLst>
      <p:ext uri="{BB962C8B-B14F-4D97-AF65-F5344CB8AC3E}">
        <p14:creationId xmlns:p14="http://schemas.microsoft.com/office/powerpoint/2010/main" val="378468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このグラフは</a:t>
            </a:r>
            <a:r>
              <a:rPr kumimoji="1" lang="en-US" altLang="ja-JP" dirty="0"/>
              <a:t>FIT</a:t>
            </a:r>
            <a:r>
              <a:rPr kumimoji="1" lang="ja-JP" altLang="en-US" dirty="0"/>
              <a:t>住宅への蓄電池導入費用のシフトを示すグラフです</a:t>
            </a:r>
            <a:endParaRPr kumimoji="1" lang="en-US" altLang="ja-JP" dirty="0"/>
          </a:p>
          <a:p>
            <a:r>
              <a:rPr kumimoji="1" lang="ja-JP" altLang="en-US" dirty="0"/>
              <a:t>現状の価格では</a:t>
            </a:r>
            <a:r>
              <a:rPr kumimoji="1" lang="en-US" altLang="ja-JP" dirty="0"/>
              <a:t>15</a:t>
            </a:r>
            <a:r>
              <a:rPr kumimoji="1" lang="ja-JP" altLang="en-US" dirty="0"/>
              <a:t>年間で</a:t>
            </a:r>
            <a:r>
              <a:rPr kumimoji="1" lang="en-US" altLang="ja-JP" dirty="0"/>
              <a:t>16</a:t>
            </a:r>
            <a:r>
              <a:rPr kumimoji="1" lang="ja-JP" altLang="en-US" dirty="0"/>
              <a:t>万円の利益しかありません。</a:t>
            </a:r>
            <a:endParaRPr kumimoji="1" lang="en-US" altLang="ja-JP" dirty="0"/>
          </a:p>
          <a:p>
            <a:r>
              <a:rPr kumimoji="1" lang="en-US" altLang="ja-JP" dirty="0"/>
              <a:t>2019</a:t>
            </a:r>
            <a:r>
              <a:rPr kumimoji="1" lang="ja-JP" altLang="en-US" dirty="0"/>
              <a:t>年にはおそらく</a:t>
            </a:r>
            <a:r>
              <a:rPr kumimoji="1" lang="en-US" altLang="ja-JP" dirty="0"/>
              <a:t>1kw</a:t>
            </a:r>
            <a:r>
              <a:rPr kumimoji="1" lang="ja-JP" altLang="en-US" dirty="0"/>
              <a:t>あたり</a:t>
            </a:r>
            <a:r>
              <a:rPr kumimoji="1" lang="en-US" altLang="ja-JP" dirty="0"/>
              <a:t>15</a:t>
            </a:r>
            <a:r>
              <a:rPr kumimoji="1" lang="ja-JP" altLang="en-US" dirty="0"/>
              <a:t>万円の価格になり★、グラフは上に</a:t>
            </a:r>
            <a:r>
              <a:rPr kumimoji="1" lang="en-US" altLang="ja-JP" dirty="0"/>
              <a:t>1</a:t>
            </a:r>
            <a:r>
              <a:rPr kumimoji="1" lang="ja-JP" altLang="en-US" dirty="0"/>
              <a:t>段階シフトし、点線のグラフになります。</a:t>
            </a:r>
            <a:endParaRPr kumimoji="1" lang="en-US" altLang="ja-JP" dirty="0"/>
          </a:p>
          <a:p>
            <a:r>
              <a:rPr kumimoji="1" lang="ja-JP" altLang="en-US" dirty="0"/>
              <a:t>この状態では</a:t>
            </a:r>
            <a:r>
              <a:rPr kumimoji="1" lang="en-US" altLang="ja-JP" dirty="0"/>
              <a:t>66</a:t>
            </a:r>
            <a:r>
              <a:rPr kumimoji="1" lang="ja-JP" altLang="en-US" dirty="0"/>
              <a:t>万円の利益がありますが、年間</a:t>
            </a:r>
            <a:r>
              <a:rPr kumimoji="1" lang="en-US" altLang="ja-JP" dirty="0"/>
              <a:t>8</a:t>
            </a:r>
            <a:r>
              <a:rPr kumimoji="1" lang="ja-JP" altLang="en-US" dirty="0"/>
              <a:t>万円の利益には程遠い状態です</a:t>
            </a:r>
            <a:endParaRPr kumimoji="1" lang="en-US" altLang="ja-JP" dirty="0"/>
          </a:p>
          <a:p>
            <a:r>
              <a:rPr kumimoji="1" lang="ja-JP" altLang="en-US" dirty="0"/>
              <a:t>そこで、補助金を設けることで★さらにグラフを上にシフトさせ、年間</a:t>
            </a:r>
            <a:r>
              <a:rPr kumimoji="1" lang="en-US" altLang="ja-JP" dirty="0"/>
              <a:t>8</a:t>
            </a:r>
            <a:r>
              <a:rPr kumimoji="1" lang="ja-JP" altLang="en-US" dirty="0"/>
              <a:t>万円の利益を達成できます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30</a:t>
            </a:fld>
            <a:endParaRPr kumimoji="1" lang="ja-JP" altLang="en-US"/>
          </a:p>
        </p:txBody>
      </p:sp>
    </p:spTree>
    <p:extLst>
      <p:ext uri="{BB962C8B-B14F-4D97-AF65-F5344CB8AC3E}">
        <p14:creationId xmlns:p14="http://schemas.microsoft.com/office/powerpoint/2010/main" val="178580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はじめに、日本は京都議定書で</a:t>
            </a:r>
            <a:r>
              <a:rPr kumimoji="1" lang="en-US" altLang="ja-JP" dirty="0"/>
              <a:t>CO2</a:t>
            </a:r>
            <a:r>
              <a:rPr kumimoji="1" lang="ja-JP" altLang="en-US" dirty="0"/>
              <a:t>削減目標を設定しました。目標達成のため様々な温暖化対策を日本は実行しています。</a:t>
            </a:r>
            <a:endParaRPr kumimoji="1" lang="en-US" altLang="ja-JP" dirty="0"/>
          </a:p>
          <a:p>
            <a:r>
              <a:rPr kumimoji="1" lang="ja-JP" altLang="en-US" dirty="0"/>
              <a:t>その中で太陽光発電のはじめとした再生可能エネルギーの普及を目指した</a:t>
            </a:r>
            <a:r>
              <a:rPr kumimoji="1" lang="en-US" altLang="ja-JP" dirty="0"/>
              <a:t>FIT</a:t>
            </a:r>
            <a:r>
              <a:rPr kumimoji="1" lang="ja-JP" altLang="en-US" dirty="0"/>
              <a:t>制度を</a:t>
            </a:r>
            <a:r>
              <a:rPr kumimoji="1" lang="en-US" altLang="ja-JP" dirty="0"/>
              <a:t>2009</a:t>
            </a:r>
            <a:r>
              <a:rPr kumimoji="1" lang="ja-JP" altLang="en-US" dirty="0"/>
              <a:t>年から試行しました。</a:t>
            </a:r>
            <a:r>
              <a:rPr lang="en-US" altLang="ja-JP" sz="1200" b="1" dirty="0">
                <a:ln>
                  <a:solidFill>
                    <a:prstClr val="black"/>
                  </a:solidFill>
                </a:ln>
                <a:solidFill>
                  <a:prstClr val="white"/>
                </a:solidFill>
                <a:latin typeface="メイリオ" panose="020B0604030504040204" pitchFamily="50" charset="-128"/>
                <a:ea typeface="メイリオ" panose="020B0604030504040204" pitchFamily="50" charset="-128"/>
              </a:rPr>
              <a:t>FIT</a:t>
            </a:r>
            <a:r>
              <a:rPr lang="ja-JP" altLang="en-US" sz="1200" b="1" dirty="0">
                <a:ln>
                  <a:solidFill>
                    <a:prstClr val="black"/>
                  </a:solidFill>
                </a:ln>
                <a:solidFill>
                  <a:prstClr val="white"/>
                </a:solidFill>
                <a:latin typeface="メイリオ" panose="020B0604030504040204" pitchFamily="50" charset="-128"/>
                <a:ea typeface="メイリオ" panose="020B0604030504040204" pitchFamily="50" charset="-128"/>
              </a:rPr>
              <a:t>制度とは</a:t>
            </a:r>
            <a:endParaRPr lang="en-US" altLang="ja-JP" sz="1200" b="1" dirty="0">
              <a:ln>
                <a:solidFill>
                  <a:prstClr val="black"/>
                </a:solidFill>
              </a:ln>
              <a:solidFill>
                <a:prstClr val="white"/>
              </a:solidFill>
              <a:latin typeface="メイリオ" panose="020B0604030504040204" pitchFamily="50" charset="-128"/>
              <a:ea typeface="メイリオ" panose="020B0604030504040204" pitchFamily="50" charset="-128"/>
            </a:endParaRPr>
          </a:p>
          <a:p>
            <a:r>
              <a:rPr lang="ja-JP" altLang="en-US" sz="1200" b="1" dirty="0">
                <a:ln>
                  <a:solidFill>
                    <a:prstClr val="black"/>
                  </a:solidFill>
                </a:ln>
                <a:solidFill>
                  <a:prstClr val="white"/>
                </a:solidFill>
                <a:latin typeface="メイリオ" panose="020B0604030504040204" pitchFamily="50" charset="-128"/>
                <a:ea typeface="メイリオ" panose="020B0604030504040204" pitchFamily="50" charset="-128"/>
              </a:rPr>
              <a:t>再生可能エネルギー発電で得られた電力を法律で決めた価格で電力会社が買い取ること義務付けた制度</a:t>
            </a:r>
            <a:endParaRPr lang="ja-JP" altLang="en-US" sz="1200" b="1" dirty="0">
              <a:ln>
                <a:solidFill>
                  <a:prstClr val="black"/>
                </a:solidFill>
              </a:ln>
              <a:solidFill>
                <a:prstClr val="white"/>
              </a:solidFill>
            </a:endParaRPr>
          </a:p>
          <a:p>
            <a:endParaRPr kumimoji="1" lang="en-US" altLang="ja-JP" dirty="0"/>
          </a:p>
          <a:p>
            <a:r>
              <a:rPr kumimoji="1" lang="ja-JP" altLang="en-US" dirty="0"/>
              <a:t>この制度により、太陽光発電はこれまで</a:t>
            </a:r>
            <a:r>
              <a:rPr kumimoji="1" lang="en-US" altLang="ja-JP" dirty="0"/>
              <a:t>600</a:t>
            </a:r>
            <a:r>
              <a:rPr kumimoji="1" lang="ja-JP" altLang="en-US" dirty="0"/>
              <a:t>万</a:t>
            </a:r>
            <a:r>
              <a:rPr kumimoji="1" lang="en-US" altLang="ja-JP" dirty="0"/>
              <a:t>kw</a:t>
            </a:r>
            <a:r>
              <a:rPr kumimoji="1" lang="ja-JP" altLang="en-US" dirty="0"/>
              <a:t>も増加しました</a:t>
            </a:r>
            <a:endParaRPr kumimoji="1" lang="en-US" altLang="ja-JP" dirty="0"/>
          </a:p>
          <a:p>
            <a:r>
              <a:rPr kumimoji="1" lang="ja-JP" altLang="en-US" dirty="0"/>
              <a:t>しかし、</a:t>
            </a:r>
            <a:r>
              <a:rPr kumimoji="1" lang="en-US" altLang="ja-JP" dirty="0"/>
              <a:t>3</a:t>
            </a:r>
            <a:r>
              <a:rPr kumimoji="1" lang="ja-JP" altLang="en-US" dirty="0"/>
              <a:t>年後の</a:t>
            </a:r>
            <a:r>
              <a:rPr kumimoji="1" lang="en-US" altLang="ja-JP" dirty="0"/>
              <a:t>2019</a:t>
            </a:r>
            <a:r>
              <a:rPr kumimoji="1" lang="ja-JP" altLang="en-US" dirty="0"/>
              <a:t>年、太陽光発電の存続にかかわる問題が発生してしまいます</a:t>
            </a:r>
            <a:endParaRPr kumimoji="1" lang="en-US" altLang="ja-JP" dirty="0"/>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4</a:t>
            </a:fld>
            <a:endParaRPr kumimoji="1" lang="ja-JP" altLang="en-US" dirty="0"/>
          </a:p>
        </p:txBody>
      </p:sp>
    </p:spTree>
    <p:extLst>
      <p:ext uri="{BB962C8B-B14F-4D97-AF65-F5344CB8AC3E}">
        <p14:creationId xmlns:p14="http://schemas.microsoft.com/office/powerpoint/2010/main" val="461886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さて、１ｋｗあたり</a:t>
            </a:r>
            <a:r>
              <a:rPr kumimoji="1" lang="en-US" altLang="ja-JP" dirty="0"/>
              <a:t>5</a:t>
            </a:r>
            <a:r>
              <a:rPr kumimoji="1" lang="ja-JP" altLang="en-US" dirty="0" err="1"/>
              <a:t>．</a:t>
            </a:r>
            <a:r>
              <a:rPr kumimoji="1" lang="en-US" altLang="ja-JP" dirty="0"/>
              <a:t>4</a:t>
            </a:r>
            <a:r>
              <a:rPr kumimoji="1" lang="ja-JP" altLang="en-US" dirty="0"/>
              <a:t>万円の補助金が必要であると、述べましたが、</a:t>
            </a:r>
            <a:endParaRPr kumimoji="1" lang="en-US" altLang="ja-JP" dirty="0"/>
          </a:p>
          <a:p>
            <a:r>
              <a:rPr kumimoji="1" lang="ja-JP" altLang="en-US" dirty="0"/>
              <a:t>この補助金の価格設定は妥当であるのでしょうか</a:t>
            </a:r>
            <a:endParaRPr kumimoji="1" lang="en-US" altLang="ja-JP" dirty="0"/>
          </a:p>
          <a:p>
            <a:r>
              <a:rPr kumimoji="1" lang="en-US" altLang="ja-JP" dirty="0"/>
              <a:t>2009</a:t>
            </a:r>
            <a:r>
              <a:rPr kumimoji="1" lang="ja-JP" altLang="en-US" dirty="0"/>
              <a:t>年の太陽光発電への補助金と比較し、検証した結果妥当であると判断しました</a:t>
            </a:r>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31</a:t>
            </a:fld>
            <a:endParaRPr kumimoji="1" lang="ja-JP" altLang="en-US"/>
          </a:p>
        </p:txBody>
      </p:sp>
    </p:spTree>
    <p:extLst>
      <p:ext uri="{BB962C8B-B14F-4D97-AF65-F5344CB8AC3E}">
        <p14:creationId xmlns:p14="http://schemas.microsoft.com/office/powerpoint/2010/main" val="3933437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a:t>CO2</a:t>
            </a:r>
            <a:r>
              <a:rPr kumimoji="1" lang="ja-JP" altLang="en-US" dirty="0"/>
              <a:t>１ｔを削減するのにいくらの補助金がかかったか比較することで検証します</a:t>
            </a:r>
            <a:endParaRPr kumimoji="1" lang="en-US" altLang="ja-JP" dirty="0"/>
          </a:p>
          <a:p>
            <a:r>
              <a:rPr kumimoji="1" lang="ja-JP" altLang="en-US" dirty="0"/>
              <a:t>蓄電池は補助金</a:t>
            </a:r>
            <a:r>
              <a:rPr kumimoji="1" lang="en-US" altLang="ja-JP" dirty="0"/>
              <a:t>54</a:t>
            </a:r>
            <a:r>
              <a:rPr kumimoji="1" lang="ja-JP" altLang="en-US" dirty="0"/>
              <a:t>万円で</a:t>
            </a:r>
            <a:r>
              <a:rPr kumimoji="1" lang="en-US" altLang="ja-JP" dirty="0"/>
              <a:t>48t</a:t>
            </a:r>
            <a:r>
              <a:rPr kumimoji="1" lang="ja-JP" altLang="en-US" dirty="0"/>
              <a:t>の</a:t>
            </a:r>
            <a:r>
              <a:rPr kumimoji="1" lang="en-US" altLang="ja-JP" dirty="0"/>
              <a:t>CO2</a:t>
            </a:r>
            <a:r>
              <a:rPr kumimoji="1" lang="ja-JP" altLang="en-US" dirty="0"/>
              <a:t>削減ができます</a:t>
            </a:r>
            <a:endParaRPr kumimoji="1" lang="en-US" altLang="ja-JP" dirty="0"/>
          </a:p>
          <a:p>
            <a:r>
              <a:rPr kumimoji="1" lang="ja-JP" altLang="en-US" dirty="0"/>
              <a:t>１ｔあたり、</a:t>
            </a:r>
            <a:r>
              <a:rPr kumimoji="1" lang="en-US" altLang="ja-JP" dirty="0"/>
              <a:t>1.1</a:t>
            </a:r>
            <a:r>
              <a:rPr kumimoji="1" lang="ja-JP" altLang="en-US" dirty="0"/>
              <a:t>万円です。一方太陽光発電は補助金</a:t>
            </a:r>
            <a:r>
              <a:rPr kumimoji="1" lang="en-US" altLang="ja-JP" dirty="0"/>
              <a:t>30</a:t>
            </a:r>
            <a:r>
              <a:rPr kumimoji="1" lang="ja-JP" altLang="en-US" dirty="0"/>
              <a:t>万円で</a:t>
            </a:r>
            <a:r>
              <a:rPr kumimoji="1" lang="en-US" altLang="ja-JP" dirty="0"/>
              <a:t>32t</a:t>
            </a:r>
            <a:r>
              <a:rPr kumimoji="1" lang="ja-JP" altLang="en-US" dirty="0"/>
              <a:t>の削減ができ、１ｔあたりでは</a:t>
            </a:r>
            <a:r>
              <a:rPr kumimoji="1" lang="en-US" altLang="ja-JP" dirty="0"/>
              <a:t>0.93</a:t>
            </a:r>
            <a:r>
              <a:rPr kumimoji="1" lang="ja-JP" altLang="en-US" dirty="0"/>
              <a:t>万円ですが</a:t>
            </a:r>
            <a:endParaRPr kumimoji="1" lang="en-US" altLang="ja-JP" dirty="0"/>
          </a:p>
          <a:p>
            <a:r>
              <a:rPr kumimoji="1" lang="en-US" altLang="ja-JP" dirty="0"/>
              <a:t>FIT</a:t>
            </a:r>
            <a:r>
              <a:rPr kumimoji="1" lang="ja-JP" altLang="en-US" dirty="0"/>
              <a:t>制度によるフローの補助</a:t>
            </a:r>
            <a:r>
              <a:rPr kumimoji="1" lang="en-US" altLang="ja-JP" dirty="0"/>
              <a:t>10</a:t>
            </a:r>
            <a:r>
              <a:rPr kumimoji="1" lang="ja-JP" altLang="en-US" dirty="0"/>
              <a:t>年間で</a:t>
            </a:r>
            <a:r>
              <a:rPr kumimoji="1" lang="en-US" altLang="ja-JP" dirty="0"/>
              <a:t>250</a:t>
            </a:r>
            <a:r>
              <a:rPr kumimoji="1" lang="ja-JP" altLang="en-US" dirty="0"/>
              <a:t>万円があるため、蓄電池のほうが安い費用で</a:t>
            </a:r>
            <a:r>
              <a:rPr kumimoji="1" lang="en-US" altLang="ja-JP" dirty="0"/>
              <a:t>CO</a:t>
            </a:r>
            <a:r>
              <a:rPr kumimoji="1" lang="ja-JP" altLang="en-US" dirty="0"/>
              <a:t>２を削減できます</a:t>
            </a:r>
            <a:endParaRPr kumimoji="1" lang="en-US" altLang="ja-JP" dirty="0"/>
          </a:p>
          <a:p>
            <a:r>
              <a:rPr kumimoji="1" lang="ja-JP" altLang="en-US" dirty="0"/>
              <a:t>つまり、この補助金は妥当だと言えるのではないでしょうか。この補助金で蓄電池が導入され、</a:t>
            </a:r>
            <a:r>
              <a:rPr kumimoji="1" lang="en-US" altLang="ja-JP" dirty="0"/>
              <a:t>FIT</a:t>
            </a:r>
            <a:r>
              <a:rPr kumimoji="1" lang="ja-JP" altLang="en-US" dirty="0"/>
              <a:t>活用住宅は太陽光発電を継続可能になります。しかし、</a:t>
            </a:r>
            <a:r>
              <a:rPr kumimoji="1" lang="en-US" altLang="ja-JP" dirty="0"/>
              <a:t>FIT</a:t>
            </a:r>
            <a:r>
              <a:rPr kumimoji="1" lang="ja-JP" altLang="en-US" dirty="0"/>
              <a:t>活用住宅への蓄電池導入だけでは温暖化対策は不十分です</a:t>
            </a:r>
            <a:endParaRPr kumimoji="1" lang="en-US" altLang="ja-JP" dirty="0"/>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32</a:t>
            </a:fld>
            <a:endParaRPr kumimoji="1" lang="ja-JP" altLang="en-US"/>
          </a:p>
        </p:txBody>
      </p:sp>
    </p:spTree>
    <p:extLst>
      <p:ext uri="{BB962C8B-B14F-4D97-AF65-F5344CB8AC3E}">
        <p14:creationId xmlns:p14="http://schemas.microsoft.com/office/powerpoint/2010/main" val="111295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a:t>FIT</a:t>
            </a:r>
            <a:r>
              <a:rPr kumimoji="1" lang="ja-JP" altLang="en-US" dirty="0"/>
              <a:t>活用住宅への蓄電池普及では不十分であるため、</a:t>
            </a:r>
            <a:endParaRPr kumimoji="1" lang="en-US" altLang="ja-JP" dirty="0"/>
          </a:p>
          <a:p>
            <a:r>
              <a:rPr kumimoji="1" lang="ja-JP" altLang="en-US" dirty="0"/>
              <a:t>新規での太陽光発電と蓄電池の導入について言及します</a:t>
            </a:r>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33</a:t>
            </a:fld>
            <a:endParaRPr kumimoji="1" lang="ja-JP" altLang="en-US"/>
          </a:p>
        </p:txBody>
      </p:sp>
    </p:spTree>
    <p:extLst>
      <p:ext uri="{BB962C8B-B14F-4D97-AF65-F5344CB8AC3E}">
        <p14:creationId xmlns:p14="http://schemas.microsoft.com/office/powerpoint/2010/main" val="2874668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これまで述べたように、★</a:t>
            </a:r>
            <a:r>
              <a:rPr kumimoji="1" lang="en-US" altLang="ja-JP" dirty="0"/>
              <a:t>FIT</a:t>
            </a:r>
            <a:r>
              <a:rPr kumimoji="1" lang="ja-JP" altLang="en-US" dirty="0"/>
              <a:t>終了後の太陽光発電の放置は蓄電池導入によって解決します。</a:t>
            </a:r>
            <a:endParaRPr kumimoji="1" lang="en-US" altLang="ja-JP" dirty="0"/>
          </a:p>
          <a:p>
            <a:r>
              <a:rPr kumimoji="1" lang="ja-JP" altLang="en-US" dirty="0"/>
              <a:t>しかし、</a:t>
            </a:r>
            <a:r>
              <a:rPr kumimoji="1" lang="en-US" altLang="ja-JP" dirty="0"/>
              <a:t>FIT</a:t>
            </a:r>
            <a:r>
              <a:rPr kumimoji="1" lang="ja-JP" altLang="en-US" dirty="0"/>
              <a:t>活用住宅への蓄電池普及だけでは、温暖化対策は不十分です</a:t>
            </a:r>
            <a:endParaRPr kumimoji="1" lang="en-US" altLang="ja-JP" dirty="0"/>
          </a:p>
          <a:p>
            <a:r>
              <a:rPr kumimoji="1" lang="ja-JP" altLang="en-US" dirty="0"/>
              <a:t>つまり、★新規で太陽光発電と蓄電池をセットで導入する必要があります。</a:t>
            </a:r>
          </a:p>
          <a:p>
            <a:endParaRPr kumimoji="1" lang="en-US" altLang="ja-JP" dirty="0"/>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34</a:t>
            </a:fld>
            <a:endParaRPr kumimoji="1" lang="ja-JP" altLang="en-US"/>
          </a:p>
        </p:txBody>
      </p:sp>
    </p:spTree>
    <p:extLst>
      <p:ext uri="{BB962C8B-B14F-4D97-AF65-F5344CB8AC3E}">
        <p14:creationId xmlns:p14="http://schemas.microsoft.com/office/powerpoint/2010/main" val="1126755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さて、新規で太陽光発電と蓄電池をセットで導入させるためにはどうすればよいでしょうか？</a:t>
            </a:r>
            <a:endParaRPr kumimoji="1" lang="en-US" altLang="ja-JP" dirty="0"/>
          </a:p>
          <a:p>
            <a:r>
              <a:rPr kumimoji="1" lang="en-US" altLang="ja-JP" dirty="0"/>
              <a:t>FIT</a:t>
            </a:r>
            <a:r>
              <a:rPr kumimoji="1" lang="ja-JP" altLang="en-US" dirty="0"/>
              <a:t>活用住宅への補助金の補助率と同じ３５％で補助金を出すべきです</a:t>
            </a:r>
            <a:endParaRPr kumimoji="1" lang="en-US" altLang="ja-JP" dirty="0"/>
          </a:p>
          <a:p>
            <a:r>
              <a:rPr kumimoji="1" lang="ja-JP" altLang="en-US" dirty="0"/>
              <a:t>金額としては</a:t>
            </a:r>
            <a:r>
              <a:rPr kumimoji="1" lang="en-US" altLang="ja-JP" dirty="0"/>
              <a:t>1kw</a:t>
            </a:r>
            <a:r>
              <a:rPr kumimoji="1" lang="ja-JP" altLang="en-US" dirty="0"/>
              <a:t>あたり</a:t>
            </a:r>
            <a:r>
              <a:rPr kumimoji="1" lang="en-US" altLang="ja-JP" dirty="0"/>
              <a:t>10.5</a:t>
            </a:r>
            <a:r>
              <a:rPr kumimoji="1" lang="ja-JP" altLang="en-US" dirty="0"/>
              <a:t>万円の補助金が必要になります</a:t>
            </a:r>
            <a:endParaRPr kumimoji="1" lang="en-US" altLang="ja-JP" dirty="0"/>
          </a:p>
          <a:p>
            <a:endParaRPr kumimoji="1" lang="en-US" altLang="ja-JP" dirty="0"/>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35</a:t>
            </a:fld>
            <a:endParaRPr kumimoji="1" lang="ja-JP" altLang="en-US"/>
          </a:p>
        </p:txBody>
      </p:sp>
    </p:spTree>
    <p:extLst>
      <p:ext uri="{BB962C8B-B14F-4D97-AF65-F5344CB8AC3E}">
        <p14:creationId xmlns:p14="http://schemas.microsoft.com/office/powerpoint/2010/main" val="2354737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このグラフは新規で太陽光発電と蓄電池の導入費用のシフトを表したグラフです</a:t>
            </a:r>
            <a:endParaRPr kumimoji="1" lang="en-US" altLang="ja-JP" dirty="0"/>
          </a:p>
          <a:p>
            <a:r>
              <a:rPr kumimoji="1" lang="ja-JP" altLang="en-US" dirty="0"/>
              <a:t>現状では</a:t>
            </a:r>
            <a:r>
              <a:rPr kumimoji="1" lang="en-US" altLang="ja-JP" dirty="0"/>
              <a:t>350</a:t>
            </a:r>
            <a:r>
              <a:rPr kumimoji="1" lang="ja-JP" altLang="en-US" dirty="0"/>
              <a:t>万の費用が掛かり、</a:t>
            </a:r>
            <a:r>
              <a:rPr kumimoji="1" lang="en-US" altLang="ja-JP" dirty="0"/>
              <a:t>15</a:t>
            </a:r>
            <a:r>
              <a:rPr kumimoji="1" lang="ja-JP" altLang="en-US" dirty="0"/>
              <a:t>年間ではコスト回収ができません。</a:t>
            </a:r>
            <a:r>
              <a:rPr kumimoji="1" lang="en-US" altLang="ja-JP" dirty="0"/>
              <a:t>184</a:t>
            </a:r>
            <a:r>
              <a:rPr kumimoji="1" lang="ja-JP" altLang="en-US" dirty="0"/>
              <a:t>万円の損失になります</a:t>
            </a:r>
            <a:endParaRPr kumimoji="1" lang="en-US" altLang="ja-JP" dirty="0"/>
          </a:p>
          <a:p>
            <a:r>
              <a:rPr kumimoji="1" lang="ja-JP" altLang="en-US" dirty="0"/>
              <a:t>また、蓄電池</a:t>
            </a:r>
            <a:r>
              <a:rPr kumimoji="1" lang="en-US" altLang="ja-JP" dirty="0"/>
              <a:t>1kW</a:t>
            </a:r>
            <a:r>
              <a:rPr kumimoji="1" lang="ja-JP" altLang="en-US" dirty="0"/>
              <a:t>あたり</a:t>
            </a:r>
            <a:r>
              <a:rPr kumimoji="1" lang="en-US" altLang="ja-JP" dirty="0"/>
              <a:t>15</a:t>
            </a:r>
            <a:r>
              <a:rPr kumimoji="1" lang="ja-JP" altLang="en-US" dirty="0"/>
              <a:t>万円の価格低下が起き、★グラフが</a:t>
            </a:r>
            <a:r>
              <a:rPr kumimoji="1" lang="en-US" altLang="ja-JP" dirty="0"/>
              <a:t>1</a:t>
            </a:r>
            <a:r>
              <a:rPr kumimoji="1" lang="ja-JP" altLang="en-US" dirty="0"/>
              <a:t>段階上にシフトしても、</a:t>
            </a:r>
            <a:r>
              <a:rPr kumimoji="1" lang="en-US" altLang="ja-JP" dirty="0"/>
              <a:t>84</a:t>
            </a:r>
            <a:r>
              <a:rPr kumimoji="1" lang="ja-JP" altLang="en-US" dirty="0"/>
              <a:t>万円の損失になります。</a:t>
            </a:r>
            <a:endParaRPr kumimoji="1" lang="en-US" altLang="ja-JP" dirty="0"/>
          </a:p>
          <a:p>
            <a:r>
              <a:rPr kumimoji="1" lang="ja-JP" altLang="en-US" dirty="0"/>
              <a:t>そこでさらに</a:t>
            </a:r>
            <a:r>
              <a:rPr kumimoji="1" lang="en-US" altLang="ja-JP" dirty="0"/>
              <a:t>1kw</a:t>
            </a:r>
            <a:r>
              <a:rPr kumimoji="1" lang="ja-JP" altLang="en-US" dirty="0"/>
              <a:t>あたり</a:t>
            </a:r>
            <a:r>
              <a:rPr kumimoji="1" lang="en-US" altLang="ja-JP" dirty="0"/>
              <a:t>10.5</a:t>
            </a:r>
            <a:r>
              <a:rPr kumimoji="1" lang="ja-JP" altLang="en-US" dirty="0"/>
              <a:t>万円補助金を設けることにより★、</a:t>
            </a:r>
            <a:r>
              <a:rPr kumimoji="1" lang="en-US" altLang="ja-JP" dirty="0"/>
              <a:t>15</a:t>
            </a:r>
            <a:r>
              <a:rPr kumimoji="1" lang="ja-JP" altLang="en-US" dirty="0"/>
              <a:t>年間で</a:t>
            </a:r>
            <a:r>
              <a:rPr kumimoji="1" lang="en-US" altLang="ja-JP" dirty="0"/>
              <a:t>21</a:t>
            </a:r>
            <a:r>
              <a:rPr kumimoji="1" lang="ja-JP" altLang="en-US" dirty="0"/>
              <a:t>万円の利益を達成します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36</a:t>
            </a:fld>
            <a:endParaRPr kumimoji="1" lang="ja-JP" altLang="en-US"/>
          </a:p>
        </p:txBody>
      </p:sp>
    </p:spTree>
    <p:extLst>
      <p:ext uri="{BB962C8B-B14F-4D97-AF65-F5344CB8AC3E}">
        <p14:creationId xmlns:p14="http://schemas.microsoft.com/office/powerpoint/2010/main" val="2056723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この補助金の妥当性について検討します。</a:t>
            </a:r>
            <a:endParaRPr kumimoji="1" lang="en-US" altLang="ja-JP" dirty="0"/>
          </a:p>
          <a:p>
            <a:r>
              <a:rPr kumimoji="1" lang="ja-JP" altLang="en-US" dirty="0"/>
              <a:t>蓄電池１ｋｗ</a:t>
            </a:r>
            <a:r>
              <a:rPr kumimoji="1" lang="en-US" altLang="ja-JP" dirty="0"/>
              <a:t>15</a:t>
            </a:r>
            <a:r>
              <a:rPr kumimoji="1" lang="ja-JP" altLang="en-US" dirty="0"/>
              <a:t>万円のうち</a:t>
            </a:r>
            <a:r>
              <a:rPr kumimoji="1" lang="en-US" altLang="ja-JP" dirty="0"/>
              <a:t>10.5</a:t>
            </a:r>
            <a:r>
              <a:rPr kumimoji="1" lang="ja-JP" altLang="en-US" dirty="0"/>
              <a:t>万円の補助は一見過剰な補助金です</a:t>
            </a:r>
            <a:endParaRPr kumimoji="1" lang="en-US" altLang="ja-JP" dirty="0"/>
          </a:p>
          <a:p>
            <a:r>
              <a:rPr kumimoji="1" lang="ja-JP" altLang="en-US" dirty="0"/>
              <a:t>しかし、太陽光発電と蓄電池の導入費</a:t>
            </a:r>
            <a:r>
              <a:rPr kumimoji="1" lang="en-US" altLang="ja-JP" dirty="0"/>
              <a:t>300</a:t>
            </a:r>
            <a:r>
              <a:rPr kumimoji="1" lang="ja-JP" altLang="en-US" dirty="0"/>
              <a:t>万へ対する補助金で、補助率でみると</a:t>
            </a:r>
            <a:r>
              <a:rPr kumimoji="1" lang="en-US" altLang="ja-JP" dirty="0"/>
              <a:t>35</a:t>
            </a:r>
            <a:r>
              <a:rPr kumimoji="1" lang="ja-JP" altLang="en-US" dirty="0"/>
              <a:t>％です。この補助率は</a:t>
            </a:r>
            <a:r>
              <a:rPr kumimoji="1" lang="en-US" altLang="ja-JP" dirty="0"/>
              <a:t>FIT</a:t>
            </a:r>
            <a:r>
              <a:rPr kumimoji="1" lang="ja-JP" altLang="en-US" dirty="0"/>
              <a:t>住宅への補助金の補助率と同率であるため、妥当だといえるのではないでしょうか</a:t>
            </a:r>
            <a:endParaRPr kumimoji="1" lang="en-US" altLang="ja-JP" dirty="0"/>
          </a:p>
        </p:txBody>
      </p:sp>
      <p:sp>
        <p:nvSpPr>
          <p:cNvPr id="4" name="スライド番号プレースホルダ 3"/>
          <p:cNvSpPr>
            <a:spLocks noGrp="1"/>
          </p:cNvSpPr>
          <p:nvPr>
            <p:ph type="sldNum" sz="quarter" idx="10"/>
          </p:nvPr>
        </p:nvSpPr>
        <p:spPr/>
        <p:txBody>
          <a:bodyPr/>
          <a:lstStyle/>
          <a:p>
            <a:fld id="{E8E1837D-74DE-4F7A-A85B-6AC7B65C7D34}" type="slidenum">
              <a:rPr kumimoji="1" lang="ja-JP" altLang="en-US" smtClean="0"/>
              <a:pPr/>
              <a:t>37</a:t>
            </a:fld>
            <a:endParaRPr kumimoji="1" lang="ja-JP" altLang="en-US"/>
          </a:p>
        </p:txBody>
      </p:sp>
    </p:spTree>
    <p:extLst>
      <p:ext uri="{BB962C8B-B14F-4D97-AF65-F5344CB8AC3E}">
        <p14:creationId xmlns:p14="http://schemas.microsoft.com/office/powerpoint/2010/main" val="883623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この補助金を設けると</a:t>
            </a:r>
            <a:endParaRPr kumimoji="1" lang="en-US" altLang="ja-JP" dirty="0"/>
          </a:p>
          <a:p>
            <a:r>
              <a:rPr kumimoji="1" lang="ja-JP" altLang="en-US" dirty="0"/>
              <a:t>太陽光発電と蓄電池のセットでの導入で</a:t>
            </a:r>
            <a:r>
              <a:rPr kumimoji="1" lang="en-US" altLang="ja-JP" dirty="0"/>
              <a:t>15</a:t>
            </a:r>
            <a:r>
              <a:rPr kumimoji="1" lang="ja-JP" altLang="en-US" dirty="0"/>
              <a:t>年間で</a:t>
            </a:r>
            <a:r>
              <a:rPr kumimoji="1" lang="en-US" altLang="ja-JP" dirty="0"/>
              <a:t>21</a:t>
            </a:r>
            <a:r>
              <a:rPr kumimoji="1" lang="ja-JP" altLang="en-US" dirty="0"/>
              <a:t>万円の利益を出します。</a:t>
            </a:r>
            <a:endParaRPr kumimoji="1" lang="en-US" altLang="ja-JP" dirty="0"/>
          </a:p>
          <a:p>
            <a:r>
              <a:rPr kumimoji="1" lang="ja-JP" altLang="en-US" dirty="0"/>
              <a:t>はたして、</a:t>
            </a:r>
            <a:r>
              <a:rPr kumimoji="1" lang="en-US" altLang="ja-JP" dirty="0"/>
              <a:t>15</a:t>
            </a:r>
            <a:r>
              <a:rPr kumimoji="1" lang="ja-JP" altLang="en-US" dirty="0"/>
              <a:t>年間で</a:t>
            </a:r>
            <a:r>
              <a:rPr kumimoji="1" lang="en-US" altLang="ja-JP" dirty="0"/>
              <a:t>21</a:t>
            </a:r>
            <a:r>
              <a:rPr kumimoji="1" lang="ja-JP" altLang="en-US" dirty="0"/>
              <a:t>万円の利益で、消費者は太陽光発電と蓄電池を導入するでしょうか？</a:t>
            </a:r>
            <a:endParaRPr kumimoji="1" lang="en-US" altLang="ja-JP" dirty="0"/>
          </a:p>
          <a:p>
            <a:r>
              <a:rPr kumimoji="1" lang="ja-JP" altLang="en-US" dirty="0"/>
              <a:t>この利益は利回り</a:t>
            </a:r>
            <a:r>
              <a:rPr kumimoji="1" lang="en-US" altLang="ja-JP" dirty="0"/>
              <a:t>0.7</a:t>
            </a:r>
            <a:r>
              <a:rPr kumimoji="1" lang="ja-JP" altLang="en-US" dirty="0"/>
              <a:t>％です。これをもとに、消費者が太陽光発電と蓄電池を選択するかどうか検証します</a:t>
            </a:r>
            <a:endParaRPr kumimoji="1" lang="en-US" altLang="ja-JP" dirty="0"/>
          </a:p>
        </p:txBody>
      </p:sp>
      <p:sp>
        <p:nvSpPr>
          <p:cNvPr id="4" name="スライド番号プレースホルダー 3"/>
          <p:cNvSpPr>
            <a:spLocks noGrp="1"/>
          </p:cNvSpPr>
          <p:nvPr>
            <p:ph type="sldNum" sz="quarter" idx="10"/>
          </p:nvPr>
        </p:nvSpPr>
        <p:spPr/>
        <p:txBody>
          <a:bodyPr/>
          <a:lstStyle/>
          <a:p>
            <a:fld id="{A370F155-EFFF-4542-84D9-9F3824FF5B6F}"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4122742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利回り</a:t>
            </a:r>
            <a:r>
              <a:rPr kumimoji="1" lang="en-US" altLang="ja-JP" dirty="0"/>
              <a:t>0.7%</a:t>
            </a:r>
            <a:r>
              <a:rPr kumimoji="1" lang="ja-JP" altLang="en-US" dirty="0"/>
              <a:t>は、果たしてどれほどの利率なのでしょうか</a:t>
            </a:r>
            <a:endParaRPr kumimoji="1" lang="en-US" altLang="ja-JP" dirty="0"/>
          </a:p>
          <a:p>
            <a:r>
              <a:rPr kumimoji="1" lang="ja-JP" altLang="en-US" dirty="0"/>
              <a:t>定期預金の</a:t>
            </a:r>
            <a:r>
              <a:rPr kumimoji="1" lang="en-US" altLang="ja-JP" dirty="0"/>
              <a:t>0.01</a:t>
            </a:r>
            <a:r>
              <a:rPr kumimoji="1" lang="ja-JP" altLang="en-US" dirty="0"/>
              <a:t>～</a:t>
            </a:r>
            <a:r>
              <a:rPr kumimoji="1" lang="en-US" altLang="ja-JP" dirty="0"/>
              <a:t>0.5</a:t>
            </a:r>
            <a:r>
              <a:rPr kumimoji="1" lang="ja-JP" altLang="en-US" dirty="0"/>
              <a:t>％や国債を上回ります。しかし、エコな消費者が選択するであろう、</a:t>
            </a:r>
            <a:endParaRPr kumimoji="1" lang="en-US" altLang="ja-JP" dirty="0"/>
          </a:p>
          <a:p>
            <a:r>
              <a:rPr kumimoji="1" lang="ja-JP" altLang="en-US" dirty="0"/>
              <a:t>エコ事業のための債券であるグリーンボンド２％には及びません。</a:t>
            </a:r>
            <a:endParaRPr kumimoji="1" lang="en-US" altLang="ja-JP" dirty="0"/>
          </a:p>
          <a:p>
            <a:r>
              <a:rPr kumimoji="1" lang="ja-JP" altLang="en-US" dirty="0"/>
              <a:t>けれども蓄電池には、本来の役割として、非常用電源として活用できます。これにより、停電、災害時のリスクがある程度回避できます</a:t>
            </a:r>
            <a:endParaRPr kumimoji="1" lang="en-US" altLang="ja-JP" dirty="0"/>
          </a:p>
          <a:p>
            <a:r>
              <a:rPr kumimoji="1" lang="ja-JP" altLang="en-US" dirty="0"/>
              <a:t>さらに、蓄電池の利益は電力単価の影響を受けるため、今後電力単価が上昇すると、蓄電池の利益はさらに増大します。</a:t>
            </a:r>
            <a:endParaRPr kumimoji="1" lang="en-US" altLang="ja-JP" dirty="0"/>
          </a:p>
          <a:p>
            <a:r>
              <a:rPr kumimoji="1" lang="ja-JP" altLang="en-US" dirty="0"/>
              <a:t>これらを考慮すると、太陽光発電と蓄電池の導入は消費者に選択されるのではないでしょうか。</a:t>
            </a:r>
            <a:endParaRPr kumimoji="1" lang="en-US" altLang="ja-JP" dirty="0"/>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39</a:t>
            </a:fld>
            <a:endParaRPr kumimoji="1" lang="ja-JP" altLang="en-US"/>
          </a:p>
        </p:txBody>
      </p:sp>
    </p:spTree>
    <p:extLst>
      <p:ext uri="{BB962C8B-B14F-4D97-AF65-F5344CB8AC3E}">
        <p14:creationId xmlns:p14="http://schemas.microsoft.com/office/powerpoint/2010/main" val="3178221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最後に本研究の現段階でのまとめです。</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FIT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活用住宅に蓄電池を導入することで太陽光発電の放置を防ぐことができます。</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さらに、新規で太陽光発電を導入する場合は蓄電池とセットで導入する必要があります。</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このように蓄電池の普及は太陽光発電のさらなる普及にとって不可欠であり、</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地球温暖化対策の貢献につながります</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40</a:t>
            </a:fld>
            <a:endParaRPr kumimoji="1" lang="ja-JP" altLang="en-US"/>
          </a:p>
        </p:txBody>
      </p:sp>
    </p:spTree>
    <p:extLst>
      <p:ext uri="{BB962C8B-B14F-4D97-AF65-F5344CB8AC3E}">
        <p14:creationId xmlns:p14="http://schemas.microsoft.com/office/powerpoint/2010/main" val="1273252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a:t>その問題とは</a:t>
            </a:r>
            <a:r>
              <a:rPr kumimoji="1" lang="en-US" altLang="ja-JP" dirty="0"/>
              <a:t>2019</a:t>
            </a:r>
            <a:r>
              <a:rPr kumimoji="1" lang="ja-JP" altLang="en-US" dirty="0"/>
              <a:t>年から</a:t>
            </a:r>
            <a:r>
              <a:rPr kumimoji="1" lang="en-US" altLang="ja-JP" dirty="0"/>
              <a:t>FIT</a:t>
            </a:r>
            <a:r>
              <a:rPr kumimoji="1" lang="ja-JP" altLang="en-US" dirty="0"/>
              <a:t>制度の買い取り保証が順次終了する問題です。つまり、今まで高い価格で売ることが出来た電力が安い価格でしか売れなくなります。それどころか売ることすら不可能になってしまうケースも考えられるのです。</a:t>
            </a:r>
            <a:endParaRPr kumimoji="1" lang="en-US" altLang="ja-JP" dirty="0"/>
          </a:p>
          <a:p>
            <a:r>
              <a:rPr kumimoji="1" lang="ja-JP" altLang="en-US" dirty="0"/>
              <a:t>この問題発生により、現在、太陽光発電を行っている家庭は太陽光パネルを放置してしまうでしょう。</a:t>
            </a:r>
            <a:endParaRPr kumimoji="1" lang="en-US" altLang="ja-JP" dirty="0"/>
          </a:p>
        </p:txBody>
      </p:sp>
      <p:sp>
        <p:nvSpPr>
          <p:cNvPr id="4" name="スライド番号プレースホルダー 3"/>
          <p:cNvSpPr>
            <a:spLocks noGrp="1"/>
          </p:cNvSpPr>
          <p:nvPr>
            <p:ph type="sldNum" sz="quarter" idx="10"/>
          </p:nvPr>
        </p:nvSpPr>
        <p:spPr/>
        <p:txBody>
          <a:bodyPr/>
          <a:lstStyle/>
          <a:p>
            <a:fld id="{6C81D224-EC71-4ED0-BAA1-9AC163DC8579}" type="slidenum">
              <a:rPr lang="ja-JP" altLang="en-US" smtClean="0">
                <a:solidFill>
                  <a:prstClr val="black"/>
                </a:solidFill>
              </a:rPr>
              <a:pPr/>
              <a:t>5</a:t>
            </a:fld>
            <a:endParaRPr lang="ja-JP" altLang="en-US" dirty="0">
              <a:solidFill>
                <a:prstClr val="black"/>
              </a:solidFill>
            </a:endParaRPr>
          </a:p>
        </p:txBody>
      </p:sp>
    </p:spTree>
    <p:extLst>
      <p:ext uri="{BB962C8B-B14F-4D97-AF65-F5344CB8AC3E}">
        <p14:creationId xmlns:p14="http://schemas.microsoft.com/office/powerpoint/2010/main" val="1691679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私たちの提案は</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FIT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活用住宅への蓄電池導入を進めるためには実質１ｋｗあたり</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9.7</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万円にすることが必要です</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新規で太陽光発電と蓄電池をセットでの導入を進めるためには費用の</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35</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％を補助金で賄うことが必要になります</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41</a:t>
            </a:fld>
            <a:endParaRPr kumimoji="1" lang="ja-JP" altLang="en-US"/>
          </a:p>
        </p:txBody>
      </p:sp>
    </p:spTree>
    <p:extLst>
      <p:ext uri="{BB962C8B-B14F-4D97-AF65-F5344CB8AC3E}">
        <p14:creationId xmlns:p14="http://schemas.microsoft.com/office/powerpoint/2010/main" val="34251101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本研究の課題として、電力単価上昇による蓄電池の利益の増大によるグラフの傾きやさらなる技術革新による蓄電池価格低下によるグラフ切片の変化が考慮されていません。</a:t>
            </a:r>
            <a:endParaRPr kumimoji="1" lang="en-US" altLang="ja-JP" dirty="0"/>
          </a:p>
          <a:p>
            <a:r>
              <a:rPr kumimoji="1" lang="ja-JP" altLang="en-US" dirty="0"/>
              <a:t>これらを今後の研究の課題として研究を進めていく予定です。</a:t>
            </a:r>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42</a:t>
            </a:fld>
            <a:endParaRPr kumimoji="1" lang="ja-JP" altLang="en-US"/>
          </a:p>
        </p:txBody>
      </p:sp>
    </p:spTree>
    <p:extLst>
      <p:ext uri="{BB962C8B-B14F-4D97-AF65-F5344CB8AC3E}">
        <p14:creationId xmlns:p14="http://schemas.microsoft.com/office/powerpoint/2010/main" val="419075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さらに、</a:t>
            </a:r>
            <a:r>
              <a:rPr kumimoji="1" lang="en-US" altLang="ja-JP" dirty="0"/>
              <a:t>FIT</a:t>
            </a:r>
            <a:r>
              <a:rPr kumimoji="1" lang="ja-JP" altLang="en-US" dirty="0"/>
              <a:t>制度による買い取り価格の下落も起こっています　</a:t>
            </a:r>
            <a:r>
              <a:rPr kumimoji="1" lang="en-US" altLang="ja-JP" dirty="0"/>
              <a:t>2009</a:t>
            </a:r>
            <a:r>
              <a:rPr kumimoji="1" lang="ja-JP" altLang="en-US" dirty="0"/>
              <a:t>年に</a:t>
            </a:r>
            <a:r>
              <a:rPr kumimoji="1" lang="en-US" altLang="ja-JP" dirty="0"/>
              <a:t>FIT</a:t>
            </a:r>
            <a:r>
              <a:rPr kumimoji="1" lang="ja-JP" altLang="en-US" dirty="0"/>
              <a:t>制度に加入していれば電力を</a:t>
            </a:r>
            <a:r>
              <a:rPr kumimoji="1" lang="en-US" altLang="ja-JP" dirty="0"/>
              <a:t>48</a:t>
            </a:r>
            <a:r>
              <a:rPr kumimoji="1" lang="ja-JP" altLang="en-US" dirty="0"/>
              <a:t>円で売ることができましたが、現在では</a:t>
            </a:r>
            <a:r>
              <a:rPr kumimoji="1" lang="en-US" altLang="ja-JP" dirty="0"/>
              <a:t>31</a:t>
            </a:r>
            <a:r>
              <a:rPr kumimoji="1" lang="ja-JP" altLang="en-US" dirty="0"/>
              <a:t>円です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こからさらに下落も予想されています。新しく太陽光発電を導入する住宅は少なくなるのではないでしょうか。以上のことから太陽光発電の規模はこれから小さくなると私たちは考えています。それをグラフに表わすと次のようなグラフになります</a:t>
            </a:r>
            <a:endParaRPr kumimoji="1" lang="en-US" altLang="ja-JP" dirty="0"/>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6</a:t>
            </a:fld>
            <a:endParaRPr kumimoji="1" lang="ja-JP" altLang="en-US" dirty="0"/>
          </a:p>
        </p:txBody>
      </p:sp>
    </p:spTree>
    <p:extLst>
      <p:ext uri="{BB962C8B-B14F-4D97-AF65-F5344CB8AC3E}">
        <p14:creationId xmlns:p14="http://schemas.microsoft.com/office/powerpoint/2010/main" val="1982640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en-US" altLang="ja-JP" dirty="0"/>
              <a:t>2019</a:t>
            </a:r>
            <a:r>
              <a:rPr kumimoji="1" lang="ja-JP" altLang="en-US" dirty="0"/>
              <a:t>年以降、★①の部分は太陽光発電が放置されることにより、失われる太陽光発電を示しています★</a:t>
            </a:r>
            <a:endParaRPr kumimoji="1" lang="en-US" altLang="ja-JP" dirty="0"/>
          </a:p>
          <a:p>
            <a:r>
              <a:rPr kumimoji="1" lang="ja-JP" altLang="en-US" dirty="0"/>
              <a:t>★②の部分はこれまで通りの普及が見込まれていた場合、設置されるはずであった太陽光発電を示しています★</a:t>
            </a:r>
            <a:endParaRPr kumimoji="1" lang="en-US" altLang="ja-JP" dirty="0"/>
          </a:p>
          <a:p>
            <a:r>
              <a:rPr kumimoji="1" lang="ja-JP" altLang="en-US" dirty="0"/>
              <a:t>太陽光発電に対して何か対策を講じなければ、太陽光発電はこのグラフのように規模縮小していくのではないでしょうか</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7</a:t>
            </a:fld>
            <a:endParaRPr kumimoji="1" lang="ja-JP" altLang="en-US" dirty="0"/>
          </a:p>
        </p:txBody>
      </p:sp>
    </p:spTree>
    <p:extLst>
      <p:ext uri="{BB962C8B-B14F-4D97-AF65-F5344CB8AC3E}">
        <p14:creationId xmlns:p14="http://schemas.microsoft.com/office/powerpoint/2010/main" val="1126755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この問題を解決するために、私たちは蓄電池というものに注目しました。蓄電池を導入することで太陽光発電を継続維持さらには普及させます。</a:t>
            </a:r>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8</a:t>
            </a:fld>
            <a:endParaRPr kumimoji="1" lang="ja-JP" altLang="en-US" dirty="0"/>
          </a:p>
        </p:txBody>
      </p:sp>
    </p:spTree>
    <p:extLst>
      <p:ext uri="{BB962C8B-B14F-4D97-AF65-F5344CB8AC3E}">
        <p14:creationId xmlns:p14="http://schemas.microsoft.com/office/powerpoint/2010/main" val="2826312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しかし、現状では蓄電池は</a:t>
            </a:r>
            <a:r>
              <a:rPr kumimoji="1" lang="en-US" altLang="ja-JP" dirty="0"/>
              <a:t>1kw</a:t>
            </a:r>
            <a:r>
              <a:rPr kumimoji="1" lang="ja-JP" altLang="en-US" dirty="0"/>
              <a:t>あたり</a:t>
            </a:r>
            <a:r>
              <a:rPr kumimoji="1" lang="en-US" altLang="ja-JP" dirty="0"/>
              <a:t>20</a:t>
            </a:r>
            <a:r>
              <a:rPr kumimoji="1" lang="ja-JP" altLang="en-US" dirty="0"/>
              <a:t>万円です。私たちの想定では</a:t>
            </a:r>
            <a:r>
              <a:rPr kumimoji="1" lang="en-US" altLang="ja-JP" dirty="0"/>
              <a:t>1</a:t>
            </a:r>
            <a:r>
              <a:rPr kumimoji="1" lang="ja-JP" altLang="en-US" dirty="0" err="1"/>
              <a:t>つの</a:t>
            </a:r>
            <a:r>
              <a:rPr kumimoji="1" lang="ja-JP" altLang="en-US" dirty="0"/>
              <a:t>住宅に</a:t>
            </a:r>
            <a:r>
              <a:rPr kumimoji="1" lang="en-US" altLang="ja-JP" dirty="0"/>
              <a:t>10kw</a:t>
            </a:r>
            <a:r>
              <a:rPr kumimoji="1" lang="ja-JP" altLang="en-US" dirty="0"/>
              <a:t>の蓄電池導入を考えているため、</a:t>
            </a:r>
            <a:endParaRPr kumimoji="1" lang="en-US" altLang="ja-JP" dirty="0"/>
          </a:p>
          <a:p>
            <a:r>
              <a:rPr kumimoji="1" lang="ja-JP" altLang="en-US" dirty="0"/>
              <a:t>費用は</a:t>
            </a:r>
            <a:r>
              <a:rPr kumimoji="1" lang="en-US" altLang="ja-JP" dirty="0"/>
              <a:t>200</a:t>
            </a:r>
            <a:r>
              <a:rPr kumimoji="1" lang="ja-JP" altLang="en-US" dirty="0"/>
              <a:t>万円と高額になってしまいます。価格低下なしでは普及は望めないでしょう。</a:t>
            </a:r>
            <a:endParaRPr kumimoji="1" lang="en-US" altLang="ja-JP" dirty="0"/>
          </a:p>
          <a:p>
            <a:r>
              <a:rPr kumimoji="1" lang="ja-JP" altLang="en-US" dirty="0"/>
              <a:t>しかし、蓄電池の価格は年々下落しています↓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9</a:t>
            </a:fld>
            <a:endParaRPr kumimoji="1" lang="ja-JP" altLang="en-US"/>
          </a:p>
        </p:txBody>
      </p:sp>
    </p:spTree>
    <p:extLst>
      <p:ext uri="{BB962C8B-B14F-4D97-AF65-F5344CB8AC3E}">
        <p14:creationId xmlns:p14="http://schemas.microsoft.com/office/powerpoint/2010/main" val="325738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経済産業省は蓄電池の価格が</a:t>
            </a:r>
            <a:r>
              <a:rPr kumimoji="1" lang="en-US" altLang="ja-JP" dirty="0"/>
              <a:t>2020</a:t>
            </a:r>
            <a:r>
              <a:rPr kumimoji="1" lang="ja-JP" altLang="en-US" dirty="0"/>
              <a:t>年までに現在の１</a:t>
            </a:r>
            <a:r>
              <a:rPr kumimoji="1" lang="en-US" altLang="ja-JP" dirty="0"/>
              <a:t>KW</a:t>
            </a:r>
            <a:r>
              <a:rPr kumimoji="1" lang="ja-JP" altLang="en-US" dirty="0"/>
              <a:t>あたり</a:t>
            </a:r>
            <a:r>
              <a:rPr kumimoji="1" lang="en-US" altLang="ja-JP" dirty="0"/>
              <a:t>20</a:t>
            </a:r>
            <a:r>
              <a:rPr kumimoji="1" lang="ja-JP" altLang="en-US" dirty="0"/>
              <a:t>万円から</a:t>
            </a:r>
            <a:r>
              <a:rPr kumimoji="1" lang="en-US" altLang="ja-JP" dirty="0"/>
              <a:t>10</a:t>
            </a:r>
            <a:r>
              <a:rPr kumimoji="1" lang="ja-JP" altLang="en-US" dirty="0"/>
              <a:t>万円に低下すると予想しています。</a:t>
            </a:r>
            <a:endParaRPr kumimoji="1" lang="en-US" altLang="ja-JP" dirty="0"/>
          </a:p>
          <a:p>
            <a:r>
              <a:rPr kumimoji="1" lang="ja-JP" altLang="en-US" dirty="0"/>
              <a:t>私たちの想定としては、価格低下は可能であるが、そこまでの低下は難しいと考えております。</a:t>
            </a:r>
            <a:endParaRPr kumimoji="1" lang="en-US" altLang="ja-JP" dirty="0"/>
          </a:p>
          <a:p>
            <a:r>
              <a:rPr kumimoji="1" lang="ja-JP" altLang="en-US" dirty="0"/>
              <a:t>実際にいくつかの蓄電池メーカーへヒアリングを行いました。それを通して、↓</a:t>
            </a:r>
          </a:p>
        </p:txBody>
      </p:sp>
      <p:sp>
        <p:nvSpPr>
          <p:cNvPr id="4" name="スライド番号プレースホルダー 3"/>
          <p:cNvSpPr>
            <a:spLocks noGrp="1"/>
          </p:cNvSpPr>
          <p:nvPr>
            <p:ph type="sldNum" sz="quarter" idx="10"/>
          </p:nvPr>
        </p:nvSpPr>
        <p:spPr/>
        <p:txBody>
          <a:bodyPr/>
          <a:lstStyle/>
          <a:p>
            <a:fld id="{E8E1837D-74DE-4F7A-A85B-6AC7B65C7D34}" type="slidenum">
              <a:rPr kumimoji="1" lang="ja-JP" altLang="en-US" smtClean="0"/>
              <a:pPr/>
              <a:t>10</a:t>
            </a:fld>
            <a:endParaRPr kumimoji="1" lang="ja-JP" altLang="en-US"/>
          </a:p>
        </p:txBody>
      </p:sp>
    </p:spTree>
    <p:extLst>
      <p:ext uri="{BB962C8B-B14F-4D97-AF65-F5344CB8AC3E}">
        <p14:creationId xmlns:p14="http://schemas.microsoft.com/office/powerpoint/2010/main" val="3957420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E2F1945-2AF4-485A-BC85-169363578669}"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9635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FD74BA7-514F-42EA-8A85-1D8070D8BD82}"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1116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7C58EA6-454A-4563-A6CA-8460A7350983}"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789255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F70292D-4E7A-405C-8B16-095A351B7BF4}"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966838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69ED3FD-00D9-4E17-A241-B70B51F5A0A4}"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246933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649C62D-287D-4061-83CC-40149756170E}"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03612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B244D42-26F4-410E-9D57-8129D4A3D7BD}"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67784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C9FCC20-19F4-4462-AC01-5248A1F6F191}"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980516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C3D09A9-6A1E-436D-8485-62B6CB0512DC}"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623662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85F05AF-70E8-439D-8C75-3D2CCB501205}"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848399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96AA986-0B54-4DB2-82C5-CBDB8248B7A9}"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390008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19036C4-3686-4EA3-B4ED-07313B5F2387}"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40690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527E445-BCC6-426D-8BE7-95854BE4283C}"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488168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C127310-90B4-4283-85F3-8C4B7D595C09}"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530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7A83E44-5ABC-40AB-82CC-0C633BF91135}"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23641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88005EA-D391-4727-A503-4A01827F5AB3}"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0392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9C46024-5BAD-4A15-A3E9-A8B84DA64C06}"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68715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66E990C-ED54-4B7B-91C1-32C6E498113A}"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87984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2979B7C-35CC-4CEF-AE3D-BC411ABCCC26}"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21153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1E2F736-1075-4994-9644-E21ABC9C7FAC}"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14564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1429392-9332-4219-9C5A-1A20E96EB1D0}"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96617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80F090E-35C4-47E4-8AC2-9C44473BD717}"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99406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970C8E-89DE-48A0-BBC4-210CDC91A0B2}"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89365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52898D6-E145-470F-A329-F550AD777FA0}"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88015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375661-758C-460F-AF1D-476BFCFA7571}"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22456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CECE4F9-E54B-4EE8-B162-ABEC881AC7C3}"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55652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BA1A7D2-0925-4DD6-8B48-F161349E0E20}"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8C4D8-D2E4-4C4D-8BC2-24576D28F3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51840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C1D154A-9C1D-4405-A551-F9268F48E76D}"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8C4D8-D2E4-4C4D-8BC2-24576D28F3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25020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BB279C5-FB87-4630-A6C3-BBC017EB7AE2}"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8C4D8-D2E4-4C4D-8BC2-24576D28F3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05221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F0C47AB-D7F2-4BBE-953F-D446B4019E09}"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8C4D8-D2E4-4C4D-8BC2-24576D28F3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08790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71490D4-7ADE-4572-9C31-9FA3D2F6AE3B}"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1F8C4D8-D2E4-4C4D-8BC2-24576D28F3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4966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585C0A5-617A-4729-8F53-5268F6DF6021}"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1F8C4D8-D2E4-4C4D-8BC2-24576D28F3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05095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1134A43-5E0B-4C3C-90E7-5E5A47CA9257}"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1F8C4D8-D2E4-4C4D-8BC2-24576D28F3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3265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8C2096C-4102-4CF2-AE5C-61CD7734EC72}"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29675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AD95A0B-E100-4FB5-AC5D-1A8592CB0D2A}"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8C4D8-D2E4-4C4D-8BC2-24576D28F3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28672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E959B71-638D-4F54-A011-394AABA6B3D2}"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8C4D8-D2E4-4C4D-8BC2-24576D28F3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46975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945D62F-2D14-49C2-B8C9-729873296C93}"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8C4D8-D2E4-4C4D-8BC2-24576D28F3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62980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8A67DBA-8EBF-4E14-B3CA-F1982B11EBA1}"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8C4D8-D2E4-4C4D-8BC2-24576D28F3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66988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88495AF-8C7B-4D81-993D-7F7ABF0DACD0}"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903067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ABEE212-A23A-4A2C-8185-41C7A16B86B6}"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372946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65700E1-9323-4ABC-97C9-96AA0B595E4E}"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552731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D36DE61-B5D1-40CB-8CDC-255F188842D7}"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440135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066411F-58FB-420E-8410-6C6B13E16517}"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24266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4A36FC8-7B68-46BE-A20B-0B0499EBAB3B}"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392723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4538D54-45C6-4C5A-9993-DBC3FB13C9FB}"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87167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C2AF37B-B463-4F9B-81B9-7C50504A83E9}"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04313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1C4D4FC-068C-4949-ABDC-AF12A73DDB85}"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3556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34E4F1F-B94D-4D2D-9F0E-D8DE4870D72B}"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36060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6EEFE45-467F-4E8C-9E46-BC65FA8CDAA5}"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24664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0AF4890-E552-4A2A-80FC-76EDCFADE874}"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108655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935CDB2-34BB-49C1-8E9D-BA2260A520E1}"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0F3900-F9C5-4952-9F54-3219D8CBBBB8}"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809882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7D98D62-8462-4CB8-9CA3-98A9112A1645}"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0F3900-F9C5-4952-9F54-3219D8CBBBB8}"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28042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050CEED-3AE9-4F97-B1AF-425AF0733938}"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0F3900-F9C5-4952-9F54-3219D8CBBBB8}"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80841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E849B0F-9058-4940-B720-11D12410C9FD}"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0F3900-F9C5-4952-9F54-3219D8CBBBB8}"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615668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1B5DC4A-D63B-4A3B-824C-41C7AC697695}"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5F0F3900-F9C5-4952-9F54-3219D8CBBBB8}"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22225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7AAAF99-CDDD-4E36-9024-AA83A3838BDA}"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64117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AA9EC1D-499B-4765-8F32-3EA87D5D6B92}"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F0F3900-F9C5-4952-9F54-3219D8CBBBB8}"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870295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4C122D6-38FB-4EA2-9B0F-840D7E655E9B}"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5F0F3900-F9C5-4952-9F54-3219D8CBBBB8}"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80795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8C7A844-1A01-4509-ACC4-97E21982A1E2}"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0F3900-F9C5-4952-9F54-3219D8CBBBB8}"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0373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EA1B71A-E258-4F5E-B9F6-3547E326F311}"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0F3900-F9C5-4952-9F54-3219D8CBBBB8}"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1029681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0F3439B-348A-40C5-ABCF-C66E77C439BF}"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0F3900-F9C5-4952-9F54-3219D8CBBBB8}"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04867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7089AAB-3E4C-4D11-B986-C032B1C4DC38}"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0F3900-F9C5-4952-9F54-3219D8CBBBB8}"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574754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930F199-84ED-4E70-9E60-725AD47F7F99}"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630383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15CEC64-BCBE-4CD8-92B4-FB43F2A9C20B}"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19216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0BF2E21-0AA8-45DC-9801-A2B8E886E97F}"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093682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3D1C347-193B-434E-B3DB-33967B0DC24A}"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12139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33B3607-8CC6-4CB0-8D19-F1BC9DC63801}"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824453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8EA769F-BC80-4AE3-ABAD-B3A461436838}"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21490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65FA3FA-EA6B-45E6-B27C-080C47E23DD2}"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12914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E2CDF32-3A29-40F5-B60B-849831401217}"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889758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4DCA96-E4A1-420C-9E2D-91ADDFAAA177}"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9097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538978B-9385-4F18-A531-8F0E9AEA3228}"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27659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7152C50-910F-4D84-9D8F-1AB61A68925F}"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987170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5251809-BAD3-4886-86C9-2C51125ECE1D}"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72719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2DE6085-E0C2-40AD-BDAE-C21BF2780FC5}"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879963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A3788FB-5570-4E7D-853C-8CC81CB485F4}"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22680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78CF726-D5AB-428B-841B-CA36C0106608}"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70854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37F626D-0C2E-4D88-B687-1F13F0D169A2}"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658878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3A19687-F3C1-4452-B5A9-06819B049B1C}"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063281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82F7CDE-74D4-4712-911C-192CD0B8FFDF}"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346079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D9F9BCB-A63B-467C-A38B-3C81BB462FC0}"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218265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08ECC12-34B4-486A-B3F4-9089CE1950A7}"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328449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D5F5FF0-DC01-466C-87F4-94D84F06619B}"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74471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CDB2C1D-13E9-4B33-A12F-827A66EBA65D}"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33007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B10472A-971C-45B6-BE8D-067B63F8A2D5}"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78196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95D1C01-0D23-4C30-9151-B051D65CBDEC}"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016470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04CF563-A535-4BD9-8A51-58C71CC1D5AE}"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E1942-272E-4B5E-8D83-C3E49155612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306557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AF38110-3C64-4417-ADEC-C7C4A3754E4D}"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E1942-272E-4B5E-8D83-C3E49155612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475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885073A-CCB8-4C7D-B859-E0FF8097F800}"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722032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F7A66BA-F292-4B6B-A581-AC987F1E1974}"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E1942-272E-4B5E-8D83-C3E49155612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674325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C1F4E4C-3566-4E2A-ACC5-760E0908F8BB}"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6E1942-272E-4B5E-8D83-C3E49155612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731482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8A033B-80B3-4965-94E8-F32E53891046}"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6E1942-272E-4B5E-8D83-C3E49155612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600407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96ED733-6594-435E-9E9B-7ACE07585C0B}"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6E1942-272E-4B5E-8D83-C3E49155612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885614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A2857-024C-44B3-B3D8-A751B1F92167}"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6E1942-272E-4B5E-8D83-C3E49155612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49049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EF4125F-57A0-4149-A2DF-224503F74427}"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6E1942-272E-4B5E-8D83-C3E49155612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59457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3FC2089-D0EA-44BD-8E7A-AE6E7D8587EA}"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6E1942-272E-4B5E-8D83-C3E49155612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940728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A1A211-FD73-4DA8-918D-7C178EAB8F29}"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E1942-272E-4B5E-8D83-C3E49155612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564201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55F821A-B4BE-4BB3-A2E1-7FA4F6911416}"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E1942-272E-4B5E-8D83-C3E49155612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21424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83C74B8-F7FB-4087-A402-332F9D8F38A6}"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85436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A64A36D-F0F1-4DE3-A331-23BD4206281A}"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14417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3DFE478-9F05-4A57-A8D8-2A7980913A08}"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77741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16627C2-C54D-479E-85C8-B4A98780B7CF}"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754173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FD52439-5A5A-440E-9482-E54FB20716D0}"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639846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30AF77-54B8-4BC2-8E38-D98FD7053C06}"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61314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FC97596-3728-45F6-8F9F-12318698CAAE}"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553749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A4C04AD-9DD2-47BF-9D71-5ED2931ED661}"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847214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A307517-20E7-406D-84ED-803B7F01F78F}"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746768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90BBD69-94E1-4D43-A3CF-F47E84E37E92}"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91587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1A63B84-78FE-42B3-8FE3-B528EFF5A951}"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43520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91450A4-A509-4A3B-949B-2E74D359D690}"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59757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7F7C72-9170-4098-81BE-937CA0AC6076}"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4682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FF046-8B3D-4E64-86B6-9CE77F1632C2}"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4982759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F6878-8C55-4B80-A6B9-2A0F20E5610F}"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456191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F411C-FA52-44E6-8C39-523B4F938AA4}"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8C4D8-D2E4-4C4D-8BC2-24576D28F3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854987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CA31F-18B4-4DB5-B0C0-E5E1D6D2277B}"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0CD86-83C1-4948-A98D-31AEEF6CFE99}"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862187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1781F-BEEB-42D5-BA9E-D5A7D40E8E9E}" type="datetime1">
              <a:rPr lang="ja-JP" altLang="en-US" smtClean="0">
                <a:solidFill>
                  <a:prstClr val="black">
                    <a:tint val="75000"/>
                  </a:prstClr>
                </a:solidFill>
              </a:rPr>
              <a:pPr/>
              <a:t>2017/5/12</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F3900-F9C5-4952-9F54-3219D8CBBBB8}"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8460083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9E6649-3D30-4F6E-8FA8-ADC9BA3C8695}"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90362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AF9EC-0037-4565-BE77-9367E446ABEF}"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8314010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E33D4-0D8C-4458-901C-11B2BF3BAB69}"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6E1942-272E-4B5E-8D83-C3E49155612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7496807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8EC4A-157F-4D78-A97B-EB7C3F8A5883}" type="datetime1">
              <a:rPr lang="ja-JP" altLang="en-US" smtClean="0">
                <a:solidFill>
                  <a:prstClr val="black">
                    <a:tint val="75000"/>
                  </a:prstClr>
                </a:solidFill>
              </a:rPr>
              <a:pPr/>
              <a:t>2017/5/12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0CD86-83C1-4948-A98D-31AEEF6CFE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842585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6.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0.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8" Type="http://schemas.openxmlformats.org/officeDocument/2006/relationships/hyperlink" Target="https://www.destatis.de/EN/FactsFigures/EconomicSectors/Energy/Energy.html" TargetMode="External"/><Relationship Id="rId3" Type="http://schemas.openxmlformats.org/officeDocument/2006/relationships/hyperlink" Target="http://www.isep.or.jp/images/library/JSR2015summary.pdf" TargetMode="External"/><Relationship Id="rId7" Type="http://schemas.openxmlformats.org/officeDocument/2006/relationships/hyperlink" Target="http://ghg-santeikohyo.env.go.jp/files/calc/h28_coefficient_rev.pdf" TargetMode="External"/><Relationship Id="rId2" Type="http://schemas.openxmlformats.org/officeDocument/2006/relationships/hyperlink" Target="http://www.meti.go.jp/meti_lib/report/2014fy/001036.pdf" TargetMode="External"/><Relationship Id="rId1" Type="http://schemas.openxmlformats.org/officeDocument/2006/relationships/slideLayout" Target="../slideLayouts/slideLayout62.xml"/><Relationship Id="rId6" Type="http://schemas.openxmlformats.org/officeDocument/2006/relationships/hyperlink" Target="http://www.enecho.meti.go.jp/about/whitepaper/2016pdf/whitepaper2016pdf_3_3.pdf" TargetMode="External"/><Relationship Id="rId5" Type="http://schemas.openxmlformats.org/officeDocument/2006/relationships/hyperlink" Target="http://www.meti.go.jp/committee/chotatsu_kakaku/pdf/022_03_00.pdf" TargetMode="External"/><Relationship Id="rId4" Type="http://schemas.openxmlformats.org/officeDocument/2006/relationships/hyperlink" Target="http://www.meti.go.jp/press/2015/07/20150716004/20150716004_2.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vportal.pl/uploads/foto/3a92e14196c38d07d60569342f8c87259d967870.jpg"/>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88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ctrTitle"/>
          </p:nvPr>
        </p:nvSpPr>
        <p:spPr>
          <a:xfrm>
            <a:off x="0" y="981776"/>
            <a:ext cx="9144000" cy="1506243"/>
          </a:xfrm>
        </p:spPr>
        <p:txBody>
          <a:bodyPr>
            <a:normAutofit/>
          </a:bodyPr>
          <a:lstStyle/>
          <a:p>
            <a:r>
              <a:rPr kumimoji="1" lang="en-US" altLang="ja-JP" sz="4400" b="1" dirty="0">
                <a:ln>
                  <a:solidFill>
                    <a:schemeClr val="tx1">
                      <a:lumMod val="95000"/>
                      <a:lumOff val="5000"/>
                    </a:schemeClr>
                  </a:solidFill>
                </a:ln>
                <a:solidFill>
                  <a:schemeClr val="bg1"/>
                </a:solidFill>
                <a:latin typeface="メイリオ" panose="020B0604030504040204" pitchFamily="50" charset="-128"/>
                <a:ea typeface="メイリオ" panose="020B0604030504040204" pitchFamily="50" charset="-128"/>
              </a:rPr>
              <a:t>FIT</a:t>
            </a:r>
            <a:r>
              <a:rPr kumimoji="1" lang="ja-JP" altLang="en-US" sz="4400" b="1" dirty="0">
                <a:ln>
                  <a:solidFill>
                    <a:schemeClr val="tx1">
                      <a:lumMod val="95000"/>
                      <a:lumOff val="5000"/>
                    </a:schemeClr>
                  </a:solidFill>
                </a:ln>
                <a:solidFill>
                  <a:schemeClr val="bg1"/>
                </a:solidFill>
                <a:latin typeface="メイリオ" panose="020B0604030504040204" pitchFamily="50" charset="-128"/>
                <a:ea typeface="メイリオ" panose="020B0604030504040204" pitchFamily="50" charset="-128"/>
              </a:rPr>
              <a:t>制度の終焉と</a:t>
            </a:r>
            <a:r>
              <a:rPr kumimoji="1" lang="en-US" altLang="ja-JP" sz="4400" b="1" dirty="0">
                <a:ln>
                  <a:solidFill>
                    <a:schemeClr val="tx1">
                      <a:lumMod val="95000"/>
                      <a:lumOff val="5000"/>
                    </a:schemeClr>
                  </a:solidFill>
                </a:ln>
                <a:solidFill>
                  <a:schemeClr val="bg1"/>
                </a:solidFill>
                <a:latin typeface="メイリオ" panose="020B0604030504040204" pitchFamily="50" charset="-128"/>
                <a:ea typeface="メイリオ" panose="020B0604030504040204" pitchFamily="50" charset="-128"/>
              </a:rPr>
              <a:t/>
            </a:r>
            <a:br>
              <a:rPr kumimoji="1" lang="en-US" altLang="ja-JP" sz="4400" b="1" dirty="0">
                <a:ln>
                  <a:solidFill>
                    <a:schemeClr val="tx1">
                      <a:lumMod val="95000"/>
                      <a:lumOff val="5000"/>
                    </a:schemeClr>
                  </a:solidFill>
                </a:ln>
                <a:solidFill>
                  <a:schemeClr val="bg1"/>
                </a:solidFill>
                <a:latin typeface="メイリオ" panose="020B0604030504040204" pitchFamily="50" charset="-128"/>
                <a:ea typeface="メイリオ" panose="020B0604030504040204" pitchFamily="50" charset="-128"/>
              </a:rPr>
            </a:br>
            <a:r>
              <a:rPr lang="ja-JP" altLang="en-US" sz="4400" b="1" dirty="0">
                <a:ln>
                  <a:solidFill>
                    <a:schemeClr val="tx1">
                      <a:lumMod val="95000"/>
                      <a:lumOff val="5000"/>
                    </a:schemeClr>
                  </a:solidFill>
                </a:ln>
                <a:solidFill>
                  <a:schemeClr val="bg1"/>
                </a:solidFill>
                <a:latin typeface="メイリオ" panose="020B0604030504040204" pitchFamily="50" charset="-128"/>
                <a:ea typeface="メイリオ" panose="020B0604030504040204" pitchFamily="50" charset="-128"/>
              </a:rPr>
              <a:t>同制度を代替する蓄電池の普及政策</a:t>
            </a:r>
            <a:endParaRPr kumimoji="1" lang="ja-JP" altLang="en-US" sz="4400" b="1" dirty="0">
              <a:ln>
                <a:solidFill>
                  <a:schemeClr val="tx1">
                    <a:lumMod val="95000"/>
                    <a:lumOff val="5000"/>
                  </a:schemeClr>
                </a:solidFill>
              </a:ln>
              <a:solidFill>
                <a:schemeClr val="bg1"/>
              </a:solidFill>
              <a:latin typeface="メイリオ" panose="020B0604030504040204" pitchFamily="50" charset="-128"/>
              <a:ea typeface="メイリオ" panose="020B0604030504040204" pitchFamily="50" charset="-128"/>
            </a:endParaRPr>
          </a:p>
        </p:txBody>
      </p:sp>
      <p:sp>
        <p:nvSpPr>
          <p:cNvPr id="4" name="四角形: 角を丸くする 3"/>
          <p:cNvSpPr/>
          <p:nvPr/>
        </p:nvSpPr>
        <p:spPr>
          <a:xfrm>
            <a:off x="1461872" y="5757503"/>
            <a:ext cx="6715128" cy="7254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ja-JP" altLang="en-US" kern="0" dirty="0">
              <a:solidFill>
                <a:sysClr val="windowText" lastClr="000000"/>
              </a:solidFill>
            </a:endParaRPr>
          </a:p>
        </p:txBody>
      </p:sp>
      <p:sp>
        <p:nvSpPr>
          <p:cNvPr id="5" name="テキスト ボックス 4"/>
          <p:cNvSpPr txBox="1"/>
          <p:nvPr/>
        </p:nvSpPr>
        <p:spPr>
          <a:xfrm>
            <a:off x="1572603" y="5782776"/>
            <a:ext cx="6493668" cy="707886"/>
          </a:xfrm>
          <a:prstGeom prst="rect">
            <a:avLst/>
          </a:prstGeom>
          <a:noFill/>
        </p:spPr>
        <p:txBody>
          <a:bodyPr wrap="square" rtlCol="0">
            <a:spAutoFit/>
          </a:bodyPr>
          <a:lstStyle/>
          <a:p>
            <a:pPr defTabSz="914377">
              <a:defRPr/>
            </a:pPr>
            <a:r>
              <a:rPr lang="ja-JP" altLang="en-US" sz="2000" b="1" kern="0" dirty="0">
                <a:solidFill>
                  <a:srgbClr val="E7E6E6">
                    <a:lumMod val="10000"/>
                  </a:srgbClr>
                </a:solidFill>
                <a:latin typeface="メイリオ" panose="020B0604030504040204" pitchFamily="50" charset="-128"/>
                <a:ea typeface="メイリオ" panose="020B0604030504040204" pitchFamily="50" charset="-128"/>
              </a:rPr>
              <a:t>明治大学政治経済学部　大森ゼミナール　蓄電池班</a:t>
            </a:r>
            <a:r>
              <a:rPr lang="en-US" altLang="ja-JP" sz="2000" b="1" kern="0" dirty="0">
                <a:solidFill>
                  <a:srgbClr val="E7E6E6">
                    <a:lumMod val="10000"/>
                  </a:srgbClr>
                </a:solidFill>
                <a:latin typeface="メイリオ" panose="020B0604030504040204" pitchFamily="50" charset="-128"/>
                <a:ea typeface="メイリオ" panose="020B0604030504040204" pitchFamily="50" charset="-128"/>
              </a:rPr>
              <a:t/>
            </a:r>
            <a:br>
              <a:rPr lang="en-US" altLang="ja-JP" sz="2000" b="1" kern="0" dirty="0">
                <a:solidFill>
                  <a:srgbClr val="E7E6E6">
                    <a:lumMod val="10000"/>
                  </a:srgbClr>
                </a:solidFill>
                <a:latin typeface="メイリオ" panose="020B0604030504040204" pitchFamily="50" charset="-128"/>
                <a:ea typeface="メイリオ" panose="020B0604030504040204" pitchFamily="50" charset="-128"/>
              </a:rPr>
            </a:br>
            <a:r>
              <a:rPr lang="ja-JP" altLang="en-US" sz="2000" b="1" kern="0" dirty="0">
                <a:solidFill>
                  <a:srgbClr val="E7E6E6">
                    <a:lumMod val="10000"/>
                  </a:srgbClr>
                </a:solidFill>
                <a:latin typeface="メイリオ" panose="020B0604030504040204" pitchFamily="50" charset="-128"/>
                <a:ea typeface="メイリオ" panose="020B0604030504040204" pitchFamily="50" charset="-128"/>
              </a:rPr>
              <a:t>田邊裕秋　塚本惇　水田匡治　村田侑</a:t>
            </a:r>
            <a:r>
              <a:rPr kumimoji="0" lang="ja-JP" altLang="en-US" sz="2000" b="1" kern="0" dirty="0">
                <a:solidFill>
                  <a:srgbClr val="E7E6E6">
                    <a:lumMod val="10000"/>
                  </a:srgbClr>
                </a:solidFill>
                <a:latin typeface="メイリオ" panose="020B0604030504040204" pitchFamily="50" charset="-128"/>
                <a:ea typeface="メイリオ" panose="020B0604030504040204" pitchFamily="50" charset="-128"/>
              </a:rPr>
              <a:t>紀　山田健太郎</a:t>
            </a:r>
            <a:endParaRPr lang="ja-JP" altLang="en-US" sz="2000" b="1" kern="0" dirty="0">
              <a:solidFill>
                <a:srgbClr val="E7E6E6">
                  <a:lumMod val="10000"/>
                </a:srgb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99076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3000"/>
            <a:lum/>
          </a:blip>
          <a:srcRect/>
          <a:stretch>
            <a:fillRect l="-6000" r="-6000"/>
          </a:stretch>
        </a:blipFill>
        <a:effectLst/>
      </p:bgPr>
    </p:bg>
    <p:spTree>
      <p:nvGrpSpPr>
        <p:cNvPr id="1" name=""/>
        <p:cNvGrpSpPr/>
        <p:nvPr/>
      </p:nvGrpSpPr>
      <p:grpSpPr>
        <a:xfrm>
          <a:off x="0" y="0"/>
          <a:ext cx="0" cy="0"/>
          <a:chOff x="0" y="0"/>
          <a:chExt cx="0" cy="0"/>
        </a:xfrm>
      </p:grpSpPr>
      <p:sp>
        <p:nvSpPr>
          <p:cNvPr id="15" name="正方形/長方形 14"/>
          <p:cNvSpPr/>
          <p:nvPr/>
        </p:nvSpPr>
        <p:spPr>
          <a:xfrm>
            <a:off x="-1" y="417881"/>
            <a:ext cx="9144001" cy="72043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defRPr/>
            </a:pPr>
            <a:r>
              <a:rPr lang="ja-JP" altLang="en-US" sz="4400" b="1" u="sng" kern="0" dirty="0">
                <a:ln>
                  <a:solidFill>
                    <a:prstClr val="black"/>
                  </a:solidFill>
                </a:ln>
                <a:solidFill>
                  <a:prstClr val="white"/>
                </a:solidFill>
                <a:latin typeface="メイリオ" panose="020B0604030504040204" pitchFamily="50" charset="-128"/>
                <a:ea typeface="メイリオ" panose="020B0604030504040204" pitchFamily="50" charset="-128"/>
              </a:rPr>
              <a:t>私たちの想定１</a:t>
            </a:r>
            <a:endParaRPr lang="en-US" altLang="ja-JP" sz="4400" b="1" u="sng" kern="0" dirty="0">
              <a:ln>
                <a:solidFill>
                  <a:prstClr val="black"/>
                </a:solidFill>
              </a:ln>
              <a:solidFill>
                <a:prstClr val="white"/>
              </a:solidFill>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1" y="1340768"/>
            <a:ext cx="9266830" cy="3970318"/>
          </a:xfrm>
          <a:prstGeom prst="rect">
            <a:avLst/>
          </a:prstGeom>
          <a:noFill/>
        </p:spPr>
        <p:txBody>
          <a:bodyPr wrap="square" rtlCol="0">
            <a:spAutoFit/>
          </a:bodyPr>
          <a:lstStyle/>
          <a:p>
            <a:pPr algn="ctr">
              <a:lnSpc>
                <a:spcPct val="150000"/>
              </a:lnSpc>
              <a:defRPr/>
            </a:pPr>
            <a:r>
              <a:rPr lang="ja-JP" altLang="en-US" sz="4000" b="1" kern="0" dirty="0">
                <a:ln>
                  <a:solidFill>
                    <a:prstClr val="black"/>
                  </a:solidFill>
                </a:ln>
                <a:solidFill>
                  <a:prstClr val="white"/>
                </a:solidFill>
                <a:latin typeface="メイリオ" panose="020B0604030504040204" pitchFamily="50" charset="-128"/>
                <a:ea typeface="メイリオ" panose="020B0604030504040204" pitchFamily="50" charset="-128"/>
              </a:rPr>
              <a:t>経済産業省は、技術革新により</a:t>
            </a:r>
            <a:endParaRPr lang="en-US" altLang="ja-JP" sz="4000" b="1" kern="0" dirty="0">
              <a:ln>
                <a:solidFill>
                  <a:prstClr val="black"/>
                </a:solidFill>
              </a:ln>
              <a:solidFill>
                <a:prstClr val="white"/>
              </a:solidFill>
              <a:latin typeface="メイリオ" panose="020B0604030504040204" pitchFamily="50" charset="-128"/>
              <a:ea typeface="メイリオ" panose="020B0604030504040204" pitchFamily="50" charset="-128"/>
            </a:endParaRPr>
          </a:p>
          <a:p>
            <a:pPr algn="ctr">
              <a:lnSpc>
                <a:spcPct val="150000"/>
              </a:lnSpc>
              <a:defRPr/>
            </a:pPr>
            <a:r>
              <a:rPr lang="en-US" altLang="ja-JP" sz="4000" b="1" kern="0" dirty="0">
                <a:ln>
                  <a:solidFill>
                    <a:prstClr val="black"/>
                  </a:solidFill>
                </a:ln>
                <a:solidFill>
                  <a:prstClr val="white"/>
                </a:solidFill>
                <a:latin typeface="メイリオ" panose="020B0604030504040204" pitchFamily="50" charset="-128"/>
                <a:ea typeface="メイリオ" panose="020B0604030504040204" pitchFamily="50" charset="-128"/>
              </a:rPr>
              <a:t>2020</a:t>
            </a:r>
            <a:r>
              <a:rPr lang="ja-JP" altLang="en-US" sz="4000" b="1" kern="0" dirty="0">
                <a:ln>
                  <a:solidFill>
                    <a:prstClr val="black"/>
                  </a:solidFill>
                </a:ln>
                <a:solidFill>
                  <a:prstClr val="white"/>
                </a:solidFill>
                <a:latin typeface="メイリオ" panose="020B0604030504040204" pitchFamily="50" charset="-128"/>
                <a:ea typeface="メイリオ" panose="020B0604030504040204" pitchFamily="50" charset="-128"/>
              </a:rPr>
              <a:t>年までに蓄電池価格が</a:t>
            </a:r>
            <a:endParaRPr lang="en-US" altLang="ja-JP" sz="4000" b="1" kern="0" dirty="0">
              <a:ln>
                <a:solidFill>
                  <a:prstClr val="black"/>
                </a:solidFill>
              </a:ln>
              <a:solidFill>
                <a:prstClr val="white"/>
              </a:solidFill>
              <a:latin typeface="メイリオ" panose="020B0604030504040204" pitchFamily="50" charset="-128"/>
              <a:ea typeface="メイリオ" panose="020B0604030504040204" pitchFamily="50" charset="-128"/>
            </a:endParaRPr>
          </a:p>
          <a:p>
            <a:pPr algn="ctr">
              <a:lnSpc>
                <a:spcPct val="150000"/>
              </a:lnSpc>
              <a:defRPr/>
            </a:pPr>
            <a:r>
              <a:rPr lang="en-US" altLang="ja-JP" sz="4000" b="1" kern="0" dirty="0">
                <a:ln>
                  <a:solidFill>
                    <a:prstClr val="black"/>
                  </a:solidFill>
                </a:ln>
                <a:solidFill>
                  <a:prstClr val="white"/>
                </a:solidFill>
                <a:latin typeface="メイリオ" panose="020B0604030504040204" pitchFamily="50" charset="-128"/>
                <a:ea typeface="メイリオ" panose="020B0604030504040204" pitchFamily="50" charset="-128"/>
              </a:rPr>
              <a:t>20</a:t>
            </a:r>
            <a:r>
              <a:rPr lang="ja-JP" altLang="en-US" sz="4000" b="1" kern="0" dirty="0">
                <a:ln>
                  <a:solidFill>
                    <a:prstClr val="black"/>
                  </a:solidFill>
                </a:ln>
                <a:solidFill>
                  <a:prstClr val="white"/>
                </a:solidFill>
                <a:latin typeface="メイリオ" panose="020B0604030504040204" pitchFamily="50" charset="-128"/>
                <a:ea typeface="メイリオ" panose="020B0604030504040204" pitchFamily="50" charset="-128"/>
              </a:rPr>
              <a:t>万円</a:t>
            </a:r>
            <a:r>
              <a:rPr lang="en-US" altLang="ja-JP" sz="4000" b="1" kern="0" dirty="0">
                <a:ln>
                  <a:solidFill>
                    <a:prstClr val="black"/>
                  </a:solidFill>
                </a:ln>
                <a:solidFill>
                  <a:prstClr val="white"/>
                </a:solidFill>
                <a:latin typeface="メイリオ" panose="020B0604030504040204" pitchFamily="50" charset="-128"/>
                <a:ea typeface="メイリオ" panose="020B0604030504040204" pitchFamily="50" charset="-128"/>
              </a:rPr>
              <a:t>/kWh</a:t>
            </a:r>
            <a:r>
              <a:rPr lang="ja-JP" altLang="en-US" sz="4000" b="1" kern="0" dirty="0">
                <a:ln>
                  <a:solidFill>
                    <a:prstClr val="black"/>
                  </a:solidFill>
                </a:ln>
                <a:solidFill>
                  <a:prstClr val="white"/>
                </a:solidFill>
                <a:latin typeface="メイリオ" panose="020B0604030504040204" pitchFamily="50" charset="-128"/>
                <a:ea typeface="メイリオ" panose="020B0604030504040204" pitchFamily="50" charset="-128"/>
              </a:rPr>
              <a:t>から</a:t>
            </a:r>
            <a:r>
              <a:rPr lang="en-US" altLang="ja-JP" sz="4800" b="1" kern="0" dirty="0">
                <a:ln>
                  <a:solidFill>
                    <a:prstClr val="black"/>
                  </a:solidFill>
                </a:ln>
                <a:solidFill>
                  <a:srgbClr val="FFFF00"/>
                </a:solidFill>
                <a:latin typeface="メイリオ" panose="020B0604030504040204" pitchFamily="50" charset="-128"/>
                <a:ea typeface="メイリオ" panose="020B0604030504040204" pitchFamily="50" charset="-128"/>
              </a:rPr>
              <a:t>10</a:t>
            </a:r>
            <a:r>
              <a:rPr lang="ja-JP" altLang="en-US" sz="4800" b="1" kern="0" dirty="0">
                <a:ln>
                  <a:solidFill>
                    <a:prstClr val="black"/>
                  </a:solidFill>
                </a:ln>
                <a:solidFill>
                  <a:srgbClr val="FFFF00"/>
                </a:solidFill>
                <a:latin typeface="メイリオ" panose="020B0604030504040204" pitchFamily="50" charset="-128"/>
                <a:ea typeface="メイリオ" panose="020B0604030504040204" pitchFamily="50" charset="-128"/>
              </a:rPr>
              <a:t>万円</a:t>
            </a:r>
            <a:r>
              <a:rPr lang="en-US" altLang="ja-JP" sz="4800" b="1" kern="0" dirty="0">
                <a:ln>
                  <a:solidFill>
                    <a:prstClr val="black"/>
                  </a:solidFill>
                </a:ln>
                <a:solidFill>
                  <a:srgbClr val="FFFF00"/>
                </a:solidFill>
                <a:latin typeface="メイリオ" panose="020B0604030504040204" pitchFamily="50" charset="-128"/>
                <a:ea typeface="メイリオ" panose="020B0604030504040204" pitchFamily="50" charset="-128"/>
              </a:rPr>
              <a:t>/kWh</a:t>
            </a:r>
            <a:endParaRPr lang="en-US" altLang="ja-JP" sz="900" b="1" kern="0" dirty="0">
              <a:ln>
                <a:solidFill>
                  <a:prstClr val="black"/>
                </a:solidFill>
              </a:ln>
              <a:solidFill>
                <a:srgbClr val="FFFF00"/>
              </a:solidFill>
              <a:latin typeface="メイリオ" panose="020B0604030504040204" pitchFamily="50" charset="-128"/>
              <a:ea typeface="メイリオ" panose="020B0604030504040204" pitchFamily="50" charset="-128"/>
            </a:endParaRPr>
          </a:p>
          <a:p>
            <a:pPr algn="ctr">
              <a:lnSpc>
                <a:spcPct val="150000"/>
              </a:lnSpc>
              <a:defRPr/>
            </a:pPr>
            <a:r>
              <a:rPr lang="ja-JP" altLang="en-US" sz="4000" b="1" kern="0" dirty="0">
                <a:ln>
                  <a:solidFill>
                    <a:prstClr val="black"/>
                  </a:solidFill>
                </a:ln>
                <a:solidFill>
                  <a:prstClr val="white"/>
                </a:solidFill>
                <a:latin typeface="メイリオ" panose="020B0604030504040204" pitchFamily="50" charset="-128"/>
                <a:ea typeface="メイリオ" panose="020B0604030504040204" pitchFamily="50" charset="-128"/>
              </a:rPr>
              <a:t>に低下すると予想しているが、</a:t>
            </a:r>
            <a:endParaRPr lang="en-US" altLang="ja-JP" sz="4000" b="1" kern="0" dirty="0">
              <a:ln>
                <a:solidFill>
                  <a:prstClr val="black"/>
                </a:solidFill>
              </a:ln>
              <a:solidFill>
                <a:prstClr val="white"/>
              </a:solidFill>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8990" y="5590981"/>
            <a:ext cx="9135010" cy="707886"/>
          </a:xfrm>
          <a:prstGeom prst="rect">
            <a:avLst/>
          </a:prstGeom>
          <a:noFill/>
        </p:spPr>
        <p:txBody>
          <a:bodyPr wrap="square" rtlCol="0">
            <a:spAutoFit/>
          </a:bodyPr>
          <a:lstStyle/>
          <a:p>
            <a:pPr algn="ctr"/>
            <a:r>
              <a:rPr lang="ja-JP" altLang="en-US" sz="4000" b="1" u="sng" dirty="0">
                <a:ln>
                  <a:solidFill>
                    <a:sysClr val="windowText" lastClr="000000"/>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そこまでの価格低下は困難ではないか</a:t>
            </a:r>
            <a:endParaRPr kumimoji="1" lang="ja-JP" altLang="en-US" sz="4000" b="1" u="sng" dirty="0">
              <a:ln>
                <a:solidFill>
                  <a:sysClr val="windowText" lastClr="000000"/>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87469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3000"/>
            <a:lum/>
          </a:blip>
          <a:srcRect/>
          <a:stretch>
            <a:fillRect l="-6000" r="-6000"/>
          </a:stretch>
        </a:blipFill>
        <a:effectLst/>
      </p:bgPr>
    </p:bg>
    <p:spTree>
      <p:nvGrpSpPr>
        <p:cNvPr id="1" name=""/>
        <p:cNvGrpSpPr/>
        <p:nvPr/>
      </p:nvGrpSpPr>
      <p:grpSpPr>
        <a:xfrm>
          <a:off x="0" y="0"/>
          <a:ext cx="0" cy="0"/>
          <a:chOff x="0" y="0"/>
          <a:chExt cx="0" cy="0"/>
        </a:xfrm>
      </p:grpSpPr>
      <p:sp>
        <p:nvSpPr>
          <p:cNvPr id="3" name="テキスト ボックス 2"/>
          <p:cNvSpPr txBox="1"/>
          <p:nvPr/>
        </p:nvSpPr>
        <p:spPr>
          <a:xfrm>
            <a:off x="-25307" y="1597595"/>
            <a:ext cx="9169308" cy="5016758"/>
          </a:xfrm>
          <a:prstGeom prst="rect">
            <a:avLst/>
          </a:prstGeom>
          <a:noFill/>
        </p:spPr>
        <p:txBody>
          <a:bodyPr wrap="square" rtlCol="0">
            <a:spAutoFit/>
          </a:bodyPr>
          <a:lstStyle/>
          <a:p>
            <a:pPr algn="ctr"/>
            <a:r>
              <a:rPr lang="ja-JP" altLang="en-US" sz="4000" b="1" dirty="0">
                <a:ln>
                  <a:solidFill>
                    <a:prstClr val="black"/>
                  </a:solidFill>
                </a:ln>
                <a:solidFill>
                  <a:prstClr val="white"/>
                </a:solidFill>
                <a:latin typeface="メイリオ" panose="020B0604030504040204" pitchFamily="50" charset="-128"/>
                <a:ea typeface="メイリオ" panose="020B0604030504040204" pitchFamily="50" charset="-128"/>
              </a:rPr>
              <a:t>蓄電池価格は</a:t>
            </a:r>
            <a:r>
              <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rPr>
              <a:t>2020</a:t>
            </a:r>
            <a:r>
              <a:rPr lang="ja-JP" altLang="en-US" sz="4000" b="1" dirty="0">
                <a:ln>
                  <a:solidFill>
                    <a:prstClr val="black"/>
                  </a:solidFill>
                </a:ln>
                <a:solidFill>
                  <a:prstClr val="white"/>
                </a:solidFill>
                <a:latin typeface="メイリオ" panose="020B0604030504040204" pitchFamily="50" charset="-128"/>
                <a:ea typeface="メイリオ" panose="020B0604030504040204" pitchFamily="50" charset="-128"/>
              </a:rPr>
              <a:t>年までに</a:t>
            </a:r>
            <a:endPar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endParaRPr>
          </a:p>
          <a:p>
            <a:pPr algn="ctr"/>
            <a:r>
              <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rPr>
              <a:t>10</a:t>
            </a:r>
            <a:r>
              <a:rPr lang="ja-JP" altLang="en-US" sz="4000" b="1" dirty="0">
                <a:ln>
                  <a:solidFill>
                    <a:prstClr val="black"/>
                  </a:solidFill>
                </a:ln>
                <a:solidFill>
                  <a:prstClr val="white"/>
                </a:solidFill>
                <a:latin typeface="メイリオ" panose="020B0604030504040204" pitchFamily="50" charset="-128"/>
                <a:ea typeface="メイリオ" panose="020B0604030504040204" pitchFamily="50" charset="-128"/>
              </a:rPr>
              <a:t>万円</a:t>
            </a:r>
            <a:r>
              <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rPr>
              <a:t>/kWh</a:t>
            </a:r>
            <a:r>
              <a:rPr lang="ja-JP" altLang="en-US" sz="4000" b="1" dirty="0">
                <a:ln>
                  <a:solidFill>
                    <a:prstClr val="black"/>
                  </a:solidFill>
                </a:ln>
                <a:solidFill>
                  <a:prstClr val="white"/>
                </a:solidFill>
                <a:latin typeface="メイリオ" panose="020B0604030504040204" pitchFamily="50" charset="-128"/>
                <a:ea typeface="メイリオ" panose="020B0604030504040204" pitchFamily="50" charset="-128"/>
              </a:rPr>
              <a:t>までは下がらないだろう</a:t>
            </a:r>
            <a:endPar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endParaRPr>
          </a:p>
          <a:p>
            <a:pPr algn="ctr"/>
            <a:r>
              <a:rPr lang="ja-JP" altLang="en-US" sz="3600" b="1" dirty="0">
                <a:ln>
                  <a:solidFill>
                    <a:prstClr val="black"/>
                  </a:solidFill>
                </a:ln>
                <a:solidFill>
                  <a:prstClr val="white"/>
                </a:solidFill>
                <a:latin typeface="メイリオ" panose="020B0604030504040204" pitchFamily="50" charset="-128"/>
                <a:ea typeface="メイリオ" panose="020B0604030504040204" pitchFamily="50" charset="-128"/>
              </a:rPr>
              <a:t>（企業へのヒアリングを通じて）</a:t>
            </a:r>
            <a:endParaRPr lang="en-US" altLang="ja-JP" sz="3600" b="1" dirty="0">
              <a:ln>
                <a:solidFill>
                  <a:prstClr val="black"/>
                </a:solidFill>
              </a:ln>
              <a:solidFill>
                <a:prstClr val="white"/>
              </a:solidFill>
              <a:latin typeface="メイリオ" panose="020B0604030504040204" pitchFamily="50" charset="-128"/>
              <a:ea typeface="メイリオ" panose="020B0604030504040204" pitchFamily="50" charset="-128"/>
            </a:endParaRPr>
          </a:p>
          <a:p>
            <a:pPr algn="ctr"/>
            <a:endParaRPr lang="en-US" altLang="ja-JP" sz="4400" b="1" dirty="0">
              <a:ln>
                <a:solidFill>
                  <a:prstClr val="black"/>
                </a:solidFill>
              </a:ln>
              <a:solidFill>
                <a:srgbClr val="FF6600"/>
              </a:solidFill>
              <a:latin typeface="メイリオ" panose="020B0604030504040204" pitchFamily="50" charset="-128"/>
              <a:ea typeface="メイリオ" panose="020B0604030504040204" pitchFamily="50" charset="-128"/>
            </a:endParaRPr>
          </a:p>
          <a:p>
            <a:pPr algn="ctr"/>
            <a:r>
              <a:rPr lang="ja-JP" altLang="en-US" sz="4400" b="1" dirty="0">
                <a:ln>
                  <a:solidFill>
                    <a:prstClr val="black"/>
                  </a:solidFill>
                </a:ln>
                <a:solidFill>
                  <a:prstClr val="white"/>
                </a:solidFill>
                <a:latin typeface="メイリオ" panose="020B0604030504040204" pitchFamily="50" charset="-128"/>
                <a:ea typeface="メイリオ" panose="020B0604030504040204" pitchFamily="50" charset="-128"/>
              </a:rPr>
              <a:t>私たちは蓄電池価格が</a:t>
            </a:r>
            <a:endParaRPr lang="en-US" altLang="ja-JP" sz="4400" b="1" dirty="0">
              <a:ln>
                <a:solidFill>
                  <a:prstClr val="black"/>
                </a:solidFill>
              </a:ln>
              <a:solidFill>
                <a:prstClr val="white"/>
              </a:solidFill>
              <a:latin typeface="メイリオ" panose="020B0604030504040204" pitchFamily="50" charset="-128"/>
              <a:ea typeface="メイリオ" panose="020B0604030504040204" pitchFamily="50" charset="-128"/>
            </a:endParaRPr>
          </a:p>
          <a:p>
            <a:pPr algn="ctr"/>
            <a:r>
              <a:rPr lang="en-US" altLang="ja-JP" sz="7200" b="1" u="sng" dirty="0">
                <a:ln>
                  <a:solidFill>
                    <a:prstClr val="black"/>
                  </a:solidFill>
                </a:ln>
                <a:solidFill>
                  <a:srgbClr val="FFFF00"/>
                </a:solidFill>
                <a:latin typeface="メイリオ" panose="020B0604030504040204" pitchFamily="50" charset="-128"/>
                <a:ea typeface="メイリオ" panose="020B0604030504040204" pitchFamily="50" charset="-128"/>
              </a:rPr>
              <a:t>15</a:t>
            </a:r>
            <a:r>
              <a:rPr lang="ja-JP" altLang="en-US" sz="7200" b="1" u="sng" dirty="0">
                <a:ln>
                  <a:solidFill>
                    <a:prstClr val="black"/>
                  </a:solidFill>
                </a:ln>
                <a:solidFill>
                  <a:srgbClr val="FFFF00"/>
                </a:solidFill>
                <a:latin typeface="メイリオ" panose="020B0604030504040204" pitchFamily="50" charset="-128"/>
                <a:ea typeface="メイリオ" panose="020B0604030504040204" pitchFamily="50" charset="-128"/>
              </a:rPr>
              <a:t>万円</a:t>
            </a:r>
            <a:r>
              <a:rPr lang="en-US" altLang="ja-JP" sz="7200" b="1" u="sng" dirty="0">
                <a:ln>
                  <a:solidFill>
                    <a:prstClr val="black"/>
                  </a:solidFill>
                </a:ln>
                <a:solidFill>
                  <a:srgbClr val="FFFF00"/>
                </a:solidFill>
                <a:latin typeface="メイリオ" panose="020B0604030504040204" pitchFamily="50" charset="-128"/>
                <a:ea typeface="メイリオ" panose="020B0604030504040204" pitchFamily="50" charset="-128"/>
              </a:rPr>
              <a:t>/kWh</a:t>
            </a:r>
            <a:r>
              <a:rPr lang="ja-JP" altLang="en-US" sz="7200" b="1" u="sng" dirty="0">
                <a:ln>
                  <a:solidFill>
                    <a:prstClr val="black"/>
                  </a:solidFill>
                </a:ln>
                <a:solidFill>
                  <a:srgbClr val="FFFF00"/>
                </a:solidFill>
                <a:latin typeface="メイリオ" panose="020B0604030504040204" pitchFamily="50" charset="-128"/>
                <a:ea typeface="メイリオ" panose="020B0604030504040204" pitchFamily="50" charset="-128"/>
              </a:rPr>
              <a:t>まで</a:t>
            </a:r>
            <a:endParaRPr lang="en-US" altLang="ja-JP" sz="7200" b="1" u="sng" dirty="0">
              <a:ln>
                <a:solidFill>
                  <a:prstClr val="black"/>
                </a:solidFill>
              </a:ln>
              <a:solidFill>
                <a:srgbClr val="FFFF00"/>
              </a:solidFill>
              <a:latin typeface="メイリオ" panose="020B0604030504040204" pitchFamily="50" charset="-128"/>
              <a:ea typeface="メイリオ" panose="020B0604030504040204" pitchFamily="50" charset="-128"/>
            </a:endParaRPr>
          </a:p>
          <a:p>
            <a:pPr algn="ctr"/>
            <a:r>
              <a:rPr lang="ja-JP" altLang="en-US" sz="4400" b="1" dirty="0">
                <a:ln>
                  <a:solidFill>
                    <a:prstClr val="black"/>
                  </a:solidFill>
                </a:ln>
                <a:solidFill>
                  <a:prstClr val="white"/>
                </a:solidFill>
                <a:latin typeface="メイリオ" panose="020B0604030504040204" pitchFamily="50" charset="-128"/>
                <a:ea typeface="メイリオ" panose="020B0604030504040204" pitchFamily="50" charset="-128"/>
              </a:rPr>
              <a:t>低下すると予想する</a:t>
            </a:r>
            <a:endParaRPr lang="en-US" altLang="ja-JP" sz="4400" b="1" dirty="0">
              <a:ln>
                <a:solidFill>
                  <a:prstClr val="black"/>
                </a:solidFill>
              </a:ln>
              <a:solidFill>
                <a:prstClr val="white"/>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155684" y="367655"/>
            <a:ext cx="8908417" cy="769441"/>
          </a:xfrm>
          <a:prstGeom prst="rect">
            <a:avLst/>
          </a:prstGeom>
          <a:noFill/>
        </p:spPr>
        <p:txBody>
          <a:bodyPr wrap="square" rtlCol="0">
            <a:spAutoFit/>
          </a:bodyPr>
          <a:lstStyle/>
          <a:p>
            <a:pPr algn="ctr">
              <a:defRPr/>
            </a:pPr>
            <a:r>
              <a:rPr lang="ja-JP" altLang="en-US" sz="4400" b="1" u="sng" kern="0" dirty="0">
                <a:ln>
                  <a:solidFill>
                    <a:sysClr val="windowText" lastClr="000000"/>
                  </a:solidFill>
                </a:ln>
                <a:solidFill>
                  <a:prstClr val="white"/>
                </a:solidFill>
                <a:latin typeface="メイリオ" panose="020B0604030504040204" pitchFamily="50" charset="-128"/>
                <a:ea typeface="メイリオ" panose="020B0604030504040204" pitchFamily="50" charset="-128"/>
              </a:rPr>
              <a:t>私たちの想定２</a:t>
            </a:r>
          </a:p>
        </p:txBody>
      </p:sp>
    </p:spTree>
    <p:extLst>
      <p:ext uri="{BB962C8B-B14F-4D97-AF65-F5344CB8AC3E}">
        <p14:creationId xmlns:p14="http://schemas.microsoft.com/office/powerpoint/2010/main" val="2693800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10000" r="-10000"/>
          </a:stretch>
        </a:blipFill>
        <a:effectLst/>
      </p:bgPr>
    </p:bg>
    <p:spTree>
      <p:nvGrpSpPr>
        <p:cNvPr id="1" name=""/>
        <p:cNvGrpSpPr/>
        <p:nvPr/>
      </p:nvGrpSpPr>
      <p:grpSpPr>
        <a:xfrm>
          <a:off x="0" y="0"/>
          <a:ext cx="0" cy="0"/>
          <a:chOff x="0" y="0"/>
          <a:chExt cx="0" cy="0"/>
        </a:xfrm>
      </p:grpSpPr>
      <p:sp>
        <p:nvSpPr>
          <p:cNvPr id="3" name="テキスト ボックス 2"/>
          <p:cNvSpPr txBox="1"/>
          <p:nvPr/>
        </p:nvSpPr>
        <p:spPr>
          <a:xfrm>
            <a:off x="989460" y="436724"/>
            <a:ext cx="7165075" cy="769441"/>
          </a:xfrm>
          <a:prstGeom prst="rect">
            <a:avLst/>
          </a:prstGeom>
          <a:noFill/>
        </p:spPr>
        <p:txBody>
          <a:bodyPr wrap="square" rtlCol="0">
            <a:spAutoFit/>
          </a:bodyPr>
          <a:lstStyle/>
          <a:p>
            <a:pPr algn="ctr"/>
            <a:r>
              <a:rPr lang="ja-JP" altLang="en-US" sz="4400" b="1" u="sng"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私たちの仮説</a:t>
            </a:r>
          </a:p>
        </p:txBody>
      </p:sp>
      <p:sp>
        <p:nvSpPr>
          <p:cNvPr id="4" name="テキスト ボックス 3"/>
          <p:cNvSpPr txBox="1"/>
          <p:nvPr/>
        </p:nvSpPr>
        <p:spPr>
          <a:xfrm>
            <a:off x="-13275" y="1556792"/>
            <a:ext cx="9143999" cy="4708981"/>
          </a:xfrm>
          <a:prstGeom prst="rect">
            <a:avLst/>
          </a:prstGeom>
          <a:noFill/>
        </p:spPr>
        <p:txBody>
          <a:bodyPr wrap="square" rtlCol="0">
            <a:spAutoFit/>
          </a:bodyPr>
          <a:lstStyle/>
          <a:p>
            <a:pPr algn="ctr"/>
            <a:r>
              <a:rPr lang="ja-JP" altLang="en-US" sz="4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技術革新があっても蓄電池への</a:t>
            </a:r>
            <a:endParaRPr lang="en-US" altLang="ja-JP" sz="4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6000" b="1" dirty="0">
                <a:ln>
                  <a:solidFill>
                    <a:schemeClr val="tx1"/>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補助金は必要</a:t>
            </a:r>
            <a:r>
              <a:rPr lang="ja-JP" altLang="en-US" sz="4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だろう</a:t>
            </a:r>
            <a:endParaRPr lang="en-US" altLang="ja-JP" sz="4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その際、補助金は太陽光発電の</a:t>
            </a:r>
            <a:endParaRPr lang="en-US" altLang="ja-JP"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6000" b="1" u="sng" dirty="0">
                <a:ln>
                  <a:solidFill>
                    <a:schemeClr val="tx1"/>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補助金額もしくは補助率</a:t>
            </a:r>
            <a:endParaRPr lang="en-US" altLang="ja-JP" sz="6000" b="1" u="sng" dirty="0">
              <a:ln>
                <a:solidFill>
                  <a:schemeClr val="tx1"/>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のどちらかを参考にするのが</a:t>
            </a:r>
            <a:endParaRPr lang="en-US" altLang="ja-JP"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妥当だろう</a:t>
            </a:r>
            <a:endParaRPr lang="en-US" altLang="ja-JP" sz="4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41931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10000" r="-10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3439237" y="368490"/>
            <a:ext cx="1897038" cy="769441"/>
          </a:xfrm>
          <a:prstGeom prst="rect">
            <a:avLst/>
          </a:prstGeom>
          <a:noFill/>
        </p:spPr>
        <p:txBody>
          <a:bodyPr wrap="square" rtlCol="0">
            <a:spAutoFit/>
          </a:bodyPr>
          <a:lstStyle/>
          <a:p>
            <a:pPr algn="ctr"/>
            <a:r>
              <a:rPr lang="ja-JP" altLang="en-US"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結論</a:t>
            </a:r>
          </a:p>
        </p:txBody>
      </p:sp>
      <p:sp>
        <p:nvSpPr>
          <p:cNvPr id="3" name="テキスト ボックス 2"/>
          <p:cNvSpPr txBox="1"/>
          <p:nvPr/>
        </p:nvSpPr>
        <p:spPr>
          <a:xfrm>
            <a:off x="0" y="1359381"/>
            <a:ext cx="9144000" cy="4493538"/>
          </a:xfrm>
          <a:prstGeom prst="rect">
            <a:avLst/>
          </a:prstGeom>
          <a:noFill/>
        </p:spPr>
        <p:txBody>
          <a:bodyPr wrap="square" rtlCol="0">
            <a:spAutoFit/>
          </a:bodyPr>
          <a:lstStyle/>
          <a:p>
            <a:pPr algn="ctr"/>
            <a:r>
              <a:rPr lang="ja-JP" altLang="en-US" sz="6600" b="1" u="sng" dirty="0">
                <a:ln>
                  <a:solidFill>
                    <a:sysClr val="windowText" lastClr="000000"/>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補助金が必要になる</a:t>
            </a:r>
            <a:endParaRPr lang="en-US" altLang="ja-JP" sz="6600" b="1" u="sng" dirty="0">
              <a:ln>
                <a:solidFill>
                  <a:sysClr val="windowText" lastClr="000000"/>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4400" b="1" dirty="0">
              <a:ln>
                <a:solidFill>
                  <a:prstClr val="white"/>
                </a:solidFill>
              </a:ln>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その際の補助金額は</a:t>
            </a:r>
            <a:endParaRPr lang="en-US" altLang="ja-JP"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2009</a:t>
            </a:r>
            <a:r>
              <a:rPr lang="ja-JP" altLang="en-US"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年の太陽光発電導入時の</a:t>
            </a:r>
            <a:endParaRPr lang="en-US" altLang="ja-JP"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400" b="1" dirty="0">
                <a:ln>
                  <a:solidFill>
                    <a:sysClr val="windowText" lastClr="000000"/>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補助金</a:t>
            </a:r>
            <a:r>
              <a:rPr lang="en-US" altLang="ja-JP" sz="4400" b="1" dirty="0">
                <a:ln>
                  <a:solidFill>
                    <a:schemeClr val="tx1"/>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400" b="1" dirty="0">
                <a:ln>
                  <a:solidFill>
                    <a:sysClr val="windowText" lastClr="000000"/>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７万円</a:t>
            </a:r>
            <a:r>
              <a:rPr lang="en-US" altLang="ja-JP" sz="4400" b="1" dirty="0">
                <a:ln>
                  <a:solidFill>
                    <a:sysClr val="windowText" lastClr="000000"/>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/kWh</a:t>
            </a:r>
            <a:r>
              <a:rPr lang="en-US" altLang="ja-JP" sz="4400" b="1" dirty="0">
                <a:ln>
                  <a:solidFill>
                    <a:schemeClr val="tx1"/>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400" b="1" dirty="0">
                <a:ln>
                  <a:solidFill>
                    <a:schemeClr val="tx1"/>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4400" b="1" dirty="0">
                <a:ln>
                  <a:solidFill>
                    <a:sysClr val="windowText" lastClr="000000"/>
                  </a:solidFill>
                </a:ln>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金額</a:t>
            </a:r>
            <a:r>
              <a:rPr lang="ja-JP" altLang="en-US"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参考に設定するべきである</a:t>
            </a:r>
            <a:endParaRPr lang="en-US" altLang="ja-JP"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23880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6000" r="-6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0" y="111794"/>
            <a:ext cx="9144000" cy="2585323"/>
          </a:xfrm>
          <a:prstGeom prst="rect">
            <a:avLst/>
          </a:prstGeom>
          <a:noFill/>
        </p:spPr>
        <p:txBody>
          <a:bodyPr wrap="square" rtlCol="0">
            <a:spAutoFit/>
          </a:bodyPr>
          <a:lstStyle/>
          <a:p>
            <a:pPr algn="ctr"/>
            <a:r>
              <a:rPr lang="ja-JP" altLang="en-US" sz="5400" b="1" u="sng" dirty="0">
                <a:ln>
                  <a:solidFill>
                    <a:schemeClr val="tx1"/>
                  </a:solidFill>
                </a:ln>
                <a:solidFill>
                  <a:schemeClr val="bg1"/>
                </a:solidFill>
                <a:latin typeface="メイリオ" panose="020B0604030504040204" pitchFamily="50" charset="-128"/>
                <a:ea typeface="メイリオ" panose="020B0604030504040204" pitchFamily="50" charset="-128"/>
              </a:rPr>
              <a:t>第</a:t>
            </a:r>
            <a:r>
              <a:rPr lang="en-US" altLang="ja-JP" sz="5400" b="1" u="sng" dirty="0">
                <a:ln>
                  <a:solidFill>
                    <a:schemeClr val="tx1"/>
                  </a:solidFill>
                </a:ln>
                <a:solidFill>
                  <a:schemeClr val="bg1"/>
                </a:solidFill>
                <a:latin typeface="メイリオ" panose="020B0604030504040204" pitchFamily="50" charset="-128"/>
                <a:ea typeface="メイリオ" panose="020B0604030504040204" pitchFamily="50" charset="-128"/>
              </a:rPr>
              <a:t>1</a:t>
            </a:r>
            <a:r>
              <a:rPr lang="ja-JP" altLang="en-US" sz="5400" b="1" u="sng" dirty="0">
                <a:ln>
                  <a:solidFill>
                    <a:schemeClr val="tx1"/>
                  </a:solidFill>
                </a:ln>
                <a:solidFill>
                  <a:schemeClr val="bg1"/>
                </a:solidFill>
                <a:latin typeface="メイリオ" panose="020B0604030504040204" pitchFamily="50" charset="-128"/>
                <a:ea typeface="メイリオ" panose="020B0604030504040204" pitchFamily="50" charset="-128"/>
              </a:rPr>
              <a:t>章</a:t>
            </a:r>
            <a:r>
              <a:rPr lang="en-US" altLang="ja-JP" sz="5400" b="1" u="sng" dirty="0">
                <a:ln>
                  <a:solidFill>
                    <a:schemeClr val="tx1"/>
                  </a:solidFill>
                </a:ln>
                <a:solidFill>
                  <a:schemeClr val="bg1"/>
                </a:solidFill>
                <a:latin typeface="メイリオ" panose="020B0604030504040204" pitchFamily="50" charset="-128"/>
                <a:ea typeface="メイリオ" panose="020B0604030504040204" pitchFamily="50" charset="-128"/>
              </a:rPr>
              <a:t/>
            </a:r>
            <a:br>
              <a:rPr lang="en-US" altLang="ja-JP" sz="5400" b="1" u="sng" dirty="0">
                <a:ln>
                  <a:solidFill>
                    <a:schemeClr val="tx1"/>
                  </a:solidFill>
                </a:ln>
                <a:solidFill>
                  <a:schemeClr val="bg1"/>
                </a:solidFill>
                <a:latin typeface="メイリオ" panose="020B0604030504040204" pitchFamily="50" charset="-128"/>
                <a:ea typeface="メイリオ" panose="020B0604030504040204" pitchFamily="50" charset="-128"/>
              </a:rPr>
            </a:br>
            <a:r>
              <a:rPr lang="ja-JP" altLang="en-US" sz="54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rPr>
              <a:t>太陽光発電を継続させる場合を検討してみる</a:t>
            </a:r>
            <a:endParaRPr lang="en-US" altLang="ja-JP" sz="54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31582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3000"/>
            <a:lum/>
          </a:blip>
          <a:srcRect/>
          <a:stretch>
            <a:fillRect l="-6000" r="-6000"/>
          </a:stretch>
        </a:blipFill>
        <a:effectLst/>
      </p:bgPr>
    </p:bg>
    <p:spTree>
      <p:nvGrpSpPr>
        <p:cNvPr id="1" name=""/>
        <p:cNvGrpSpPr/>
        <p:nvPr/>
      </p:nvGrpSpPr>
      <p:grpSpPr>
        <a:xfrm>
          <a:off x="0" y="0"/>
          <a:ext cx="0" cy="0"/>
          <a:chOff x="0" y="0"/>
          <a:chExt cx="0" cy="0"/>
        </a:xfrm>
      </p:grpSpPr>
      <p:sp>
        <p:nvSpPr>
          <p:cNvPr id="2" name="正方形/長方形 1"/>
          <p:cNvSpPr/>
          <p:nvPr/>
        </p:nvSpPr>
        <p:spPr>
          <a:xfrm>
            <a:off x="-396552" y="2654552"/>
            <a:ext cx="9540552" cy="2308324"/>
          </a:xfrm>
          <a:prstGeom prst="rect">
            <a:avLst/>
          </a:prstGeom>
        </p:spPr>
        <p:txBody>
          <a:bodyPr wrap="square">
            <a:spAutoFit/>
          </a:bodyPr>
          <a:lstStyle/>
          <a:p>
            <a:pPr algn="ctr">
              <a:defRPr/>
            </a:pPr>
            <a:r>
              <a:rPr kumimoji="0" lang="en-US" altLang="ja-JP" sz="4800" b="1" kern="0" dirty="0">
                <a:ln>
                  <a:solidFill>
                    <a:sysClr val="windowText" lastClr="000000"/>
                  </a:solidFill>
                </a:ln>
                <a:solidFill>
                  <a:prstClr val="white"/>
                </a:solidFill>
                <a:latin typeface="メイリオ" panose="020B0604030504040204" pitchFamily="50" charset="-128"/>
                <a:ea typeface="メイリオ" panose="020B0604030504040204" pitchFamily="50" charset="-128"/>
              </a:rPr>
              <a:t>FIT</a:t>
            </a:r>
            <a:r>
              <a:rPr kumimoji="0" lang="ja-JP" altLang="en-US" sz="4800" b="1" kern="0" dirty="0">
                <a:ln>
                  <a:solidFill>
                    <a:sysClr val="windowText" lastClr="000000"/>
                  </a:solidFill>
                </a:ln>
                <a:solidFill>
                  <a:prstClr val="white"/>
                </a:solidFill>
                <a:latin typeface="メイリオ" panose="020B0604030504040204" pitchFamily="50" charset="-128"/>
                <a:ea typeface="メイリオ" panose="020B0604030504040204" pitchFamily="50" charset="-128"/>
              </a:rPr>
              <a:t>活用住宅は保証期間終了後</a:t>
            </a:r>
            <a:r>
              <a:rPr kumimoji="0" lang="en-US" altLang="ja-JP" sz="4800" b="1" kern="0" dirty="0">
                <a:ln>
                  <a:solidFill>
                    <a:sysClr val="windowText" lastClr="000000"/>
                  </a:solidFill>
                </a:ln>
                <a:solidFill>
                  <a:prstClr val="white"/>
                </a:solidFill>
                <a:latin typeface="メイリオ" panose="020B0604030504040204" pitchFamily="50" charset="-128"/>
                <a:ea typeface="メイリオ" panose="020B0604030504040204" pitchFamily="50" charset="-128"/>
              </a:rPr>
              <a:t/>
            </a:r>
            <a:br>
              <a:rPr kumimoji="0" lang="en-US" altLang="ja-JP" sz="4800" b="1" kern="0" dirty="0">
                <a:ln>
                  <a:solidFill>
                    <a:sysClr val="windowText" lastClr="000000"/>
                  </a:solidFill>
                </a:ln>
                <a:solidFill>
                  <a:prstClr val="white"/>
                </a:solidFill>
                <a:latin typeface="メイリオ" panose="020B0604030504040204" pitchFamily="50" charset="-128"/>
                <a:ea typeface="メイリオ" panose="020B0604030504040204" pitchFamily="50" charset="-128"/>
              </a:rPr>
            </a:br>
            <a:r>
              <a:rPr kumimoji="0" lang="ja-JP" altLang="en-US" sz="4800" b="1" kern="0" dirty="0">
                <a:ln>
                  <a:solidFill>
                    <a:sysClr val="windowText" lastClr="000000"/>
                  </a:solidFill>
                </a:ln>
                <a:solidFill>
                  <a:prstClr val="white"/>
                </a:solidFill>
                <a:latin typeface="メイリオ" panose="020B0604030504040204" pitchFamily="50" charset="-128"/>
                <a:ea typeface="メイリオ" panose="020B0604030504040204" pitchFamily="50" charset="-128"/>
              </a:rPr>
              <a:t>蓄電池を導入しない場合</a:t>
            </a:r>
            <a:endParaRPr kumimoji="0" lang="en-US" altLang="ja-JP" sz="4800" b="1" kern="0" dirty="0">
              <a:ln>
                <a:solidFill>
                  <a:sysClr val="windowText" lastClr="000000"/>
                </a:solidFill>
              </a:ln>
              <a:solidFill>
                <a:prstClr val="white"/>
              </a:solidFill>
              <a:latin typeface="メイリオ" panose="020B0604030504040204" pitchFamily="50" charset="-128"/>
              <a:ea typeface="メイリオ" panose="020B0604030504040204" pitchFamily="50" charset="-128"/>
            </a:endParaRPr>
          </a:p>
          <a:p>
            <a:pPr algn="ctr">
              <a:defRPr/>
            </a:pPr>
            <a:r>
              <a:rPr kumimoji="0" lang="en-US" altLang="ja-JP" sz="4800" b="1" u="sng" kern="0" dirty="0">
                <a:ln>
                  <a:solidFill>
                    <a:schemeClr val="tx1"/>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2</a:t>
            </a:r>
            <a:r>
              <a:rPr kumimoji="0" lang="ja-JP" altLang="en-US" sz="4800" b="1" u="sng" kern="0" dirty="0">
                <a:ln>
                  <a:solidFill>
                    <a:schemeClr val="tx1"/>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つ</a:t>
            </a:r>
            <a:r>
              <a:rPr kumimoji="0" lang="ja-JP" altLang="en-US" sz="4800" b="1" kern="0" dirty="0">
                <a:ln>
                  <a:solidFill>
                    <a:sysClr val="windowText" lastClr="000000"/>
                  </a:solidFill>
                </a:ln>
                <a:solidFill>
                  <a:prstClr val="white"/>
                </a:solidFill>
                <a:latin typeface="メイリオ" panose="020B0604030504040204" pitchFamily="50" charset="-128"/>
                <a:ea typeface="メイリオ" panose="020B0604030504040204" pitchFamily="50" charset="-128"/>
              </a:rPr>
              <a:t>の選択肢がある</a:t>
            </a:r>
          </a:p>
        </p:txBody>
      </p:sp>
    </p:spTree>
    <p:extLst>
      <p:ext uri="{BB962C8B-B14F-4D97-AF65-F5344CB8AC3E}">
        <p14:creationId xmlns:p14="http://schemas.microsoft.com/office/powerpoint/2010/main" val="1430911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四角形: 角を丸くする 6"/>
          <p:cNvSpPr/>
          <p:nvPr/>
        </p:nvSpPr>
        <p:spPr>
          <a:xfrm>
            <a:off x="0" y="4997710"/>
            <a:ext cx="9045526" cy="1642579"/>
          </a:xfrm>
          <a:prstGeom prst="roundRect">
            <a:avLst/>
          </a:prstGeom>
          <a:solidFill>
            <a:schemeClr val="accent6">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dirty="0">
                <a:solidFill>
                  <a:srgbClr val="1C1C1C"/>
                </a:solidFill>
                <a:latin typeface="メイリオ" panose="020B0604030504040204" pitchFamily="50" charset="-128"/>
                <a:ea typeface="メイリオ" panose="020B0604030504040204" pitchFamily="50" charset="-128"/>
              </a:rPr>
              <a:t>太陽光発電による</a:t>
            </a:r>
            <a:r>
              <a:rPr lang="ja-JP" altLang="en-US" sz="3600" b="1" dirty="0">
                <a:solidFill>
                  <a:srgbClr val="FF6600"/>
                </a:solidFill>
                <a:latin typeface="メイリオ" panose="020B0604030504040204" pitchFamily="50" charset="-128"/>
                <a:ea typeface="メイリオ" panose="020B0604030504040204" pitchFamily="50" charset="-128"/>
              </a:rPr>
              <a:t>売電の取り止め</a:t>
            </a:r>
            <a:endParaRPr lang="en-US" altLang="ja-JP" sz="3600" b="1" dirty="0">
              <a:solidFill>
                <a:srgbClr val="FF6600"/>
              </a:solidFill>
              <a:latin typeface="メイリオ" panose="020B0604030504040204" pitchFamily="50" charset="-128"/>
              <a:ea typeface="メイリオ" panose="020B0604030504040204" pitchFamily="50" charset="-128"/>
            </a:endParaRPr>
          </a:p>
          <a:p>
            <a:pPr algn="ctr"/>
            <a:r>
              <a:rPr lang="ja-JP" altLang="en-US" sz="3600" dirty="0">
                <a:solidFill>
                  <a:srgbClr val="1C1C1C"/>
                </a:solidFill>
                <a:latin typeface="メイリオ" panose="020B0604030504040204" pitchFamily="50" charset="-128"/>
                <a:ea typeface="メイリオ" panose="020B0604030504040204" pitchFamily="50" charset="-128"/>
              </a:rPr>
              <a:t>自家消費電力を</a:t>
            </a:r>
            <a:r>
              <a:rPr lang="ja-JP" altLang="en-US" sz="3600" b="1" u="sng" dirty="0">
                <a:solidFill>
                  <a:srgbClr val="1C1C1C"/>
                </a:solidFill>
                <a:latin typeface="メイリオ" panose="020B0604030504040204" pitchFamily="50" charset="-128"/>
                <a:ea typeface="メイリオ" panose="020B0604030504040204" pitchFamily="50" charset="-128"/>
              </a:rPr>
              <a:t>全量買電</a:t>
            </a:r>
            <a:r>
              <a:rPr lang="ja-JP" altLang="en-US" sz="3600" dirty="0">
                <a:solidFill>
                  <a:srgbClr val="1C1C1C"/>
                </a:solidFill>
                <a:latin typeface="メイリオ" panose="020B0604030504040204" pitchFamily="50" charset="-128"/>
                <a:ea typeface="メイリオ" panose="020B0604030504040204" pitchFamily="50" charset="-128"/>
              </a:rPr>
              <a:t>で</a:t>
            </a:r>
            <a:r>
              <a:rPr lang="en-US" altLang="ja-JP" sz="3600" dirty="0">
                <a:solidFill>
                  <a:srgbClr val="1C1C1C"/>
                </a:solidFill>
                <a:latin typeface="メイリオ" panose="020B0604030504040204" pitchFamily="50" charset="-128"/>
                <a:ea typeface="メイリオ" panose="020B0604030504040204" pitchFamily="50" charset="-128"/>
              </a:rPr>
              <a:t>287</a:t>
            </a:r>
            <a:r>
              <a:rPr lang="ja-JP" altLang="en-US" sz="3600" dirty="0">
                <a:solidFill>
                  <a:srgbClr val="1C1C1C"/>
                </a:solidFill>
                <a:latin typeface="メイリオ" panose="020B0604030504040204" pitchFamily="50" charset="-128"/>
                <a:ea typeface="メイリオ" panose="020B0604030504040204" pitchFamily="50" charset="-128"/>
              </a:rPr>
              <a:t>万円が必要</a:t>
            </a:r>
          </a:p>
          <a:p>
            <a:pPr algn="ctr"/>
            <a:endParaRPr lang="ja-JP" altLang="en-US" dirty="0">
              <a:solidFill>
                <a:prstClr val="black"/>
              </a:solidFill>
            </a:endParaRPr>
          </a:p>
        </p:txBody>
      </p:sp>
      <p:sp>
        <p:nvSpPr>
          <p:cNvPr id="6" name="四角形: 角を丸くする 5"/>
          <p:cNvSpPr/>
          <p:nvPr/>
        </p:nvSpPr>
        <p:spPr>
          <a:xfrm>
            <a:off x="0" y="951097"/>
            <a:ext cx="9045526" cy="2370641"/>
          </a:xfrm>
          <a:prstGeom prst="roundRect">
            <a:avLst/>
          </a:prstGeom>
          <a:solidFill>
            <a:schemeClr val="accent6">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3600" dirty="0">
                <a:solidFill>
                  <a:srgbClr val="1C1C1C"/>
                </a:solidFill>
                <a:latin typeface="メイリオ" panose="020B0604030504040204" pitchFamily="50" charset="-128"/>
                <a:ea typeface="メイリオ" panose="020B0604030504040204" pitchFamily="50" charset="-128"/>
              </a:rPr>
              <a:t>2019</a:t>
            </a:r>
            <a:r>
              <a:rPr lang="ja-JP" altLang="en-US" sz="3600" dirty="0">
                <a:solidFill>
                  <a:srgbClr val="1C1C1C"/>
                </a:solidFill>
                <a:latin typeface="メイリオ" panose="020B0604030504040204" pitchFamily="50" charset="-128"/>
                <a:ea typeface="メイリオ" panose="020B0604030504040204" pitchFamily="50" charset="-128"/>
              </a:rPr>
              <a:t>年以降も</a:t>
            </a:r>
            <a:r>
              <a:rPr lang="en-US" altLang="ja-JP" sz="3600" dirty="0">
                <a:solidFill>
                  <a:srgbClr val="1C1C1C"/>
                </a:solidFill>
                <a:latin typeface="メイリオ" panose="020B0604030504040204" pitchFamily="50" charset="-128"/>
                <a:ea typeface="メイリオ" panose="020B0604030504040204" pitchFamily="50" charset="-128"/>
              </a:rPr>
              <a:t>11</a:t>
            </a:r>
            <a:r>
              <a:rPr lang="ja-JP" altLang="en-US" sz="3600" dirty="0">
                <a:solidFill>
                  <a:srgbClr val="1C1C1C"/>
                </a:solidFill>
                <a:latin typeface="メイリオ" panose="020B0604030504040204" pitchFamily="50" charset="-128"/>
                <a:ea typeface="メイリオ" panose="020B0604030504040204" pitchFamily="50" charset="-128"/>
              </a:rPr>
              <a:t>円</a:t>
            </a:r>
            <a:r>
              <a:rPr lang="en-US" altLang="ja-JP" sz="3600" dirty="0">
                <a:solidFill>
                  <a:srgbClr val="1C1C1C"/>
                </a:solidFill>
                <a:latin typeface="メイリオ" panose="020B0604030504040204" pitchFamily="50" charset="-128"/>
                <a:ea typeface="メイリオ" panose="020B0604030504040204" pitchFamily="50" charset="-128"/>
              </a:rPr>
              <a:t>/kWh(</a:t>
            </a:r>
            <a:r>
              <a:rPr lang="ja-JP" altLang="en-US" sz="3600" dirty="0">
                <a:solidFill>
                  <a:srgbClr val="1C1C1C"/>
                </a:solidFill>
                <a:latin typeface="メイリオ" panose="020B0604030504040204" pitchFamily="50" charset="-128"/>
                <a:ea typeface="メイリオ" panose="020B0604030504040204" pitchFamily="50" charset="-128"/>
              </a:rPr>
              <a:t>経産省試算</a:t>
            </a:r>
            <a:r>
              <a:rPr lang="en-US" altLang="ja-JP" sz="3600" dirty="0">
                <a:solidFill>
                  <a:srgbClr val="1C1C1C"/>
                </a:solidFill>
                <a:latin typeface="メイリオ" panose="020B0604030504040204" pitchFamily="50" charset="-128"/>
                <a:ea typeface="メイリオ" panose="020B0604030504040204" pitchFamily="50" charset="-128"/>
              </a:rPr>
              <a:t>)</a:t>
            </a:r>
            <a:r>
              <a:rPr lang="ja-JP" altLang="en-US" sz="3600" dirty="0">
                <a:solidFill>
                  <a:srgbClr val="1C1C1C"/>
                </a:solidFill>
                <a:latin typeface="メイリオ" panose="020B0604030504040204" pitchFamily="50" charset="-128"/>
                <a:ea typeface="メイリオ" panose="020B0604030504040204" pitchFamily="50" charset="-128"/>
              </a:rPr>
              <a:t>で</a:t>
            </a:r>
            <a:endParaRPr lang="en-US" altLang="ja-JP" sz="3600" dirty="0">
              <a:solidFill>
                <a:srgbClr val="1C1C1C"/>
              </a:solidFill>
              <a:latin typeface="メイリオ" panose="020B0604030504040204" pitchFamily="50" charset="-128"/>
              <a:ea typeface="メイリオ" panose="020B0604030504040204" pitchFamily="50" charset="-128"/>
            </a:endParaRPr>
          </a:p>
          <a:p>
            <a:pPr algn="ctr"/>
            <a:r>
              <a:rPr lang="ja-JP" altLang="en-US" sz="3600" b="1" dirty="0">
                <a:solidFill>
                  <a:srgbClr val="FF6600"/>
                </a:solidFill>
                <a:latin typeface="メイリオ" panose="020B0604030504040204" pitchFamily="50" charset="-128"/>
                <a:ea typeface="メイリオ" panose="020B0604030504040204" pitchFamily="50" charset="-128"/>
              </a:rPr>
              <a:t>売電を継続</a:t>
            </a:r>
            <a:r>
              <a:rPr lang="en-US" altLang="ja-JP" sz="3600" dirty="0">
                <a:solidFill>
                  <a:srgbClr val="1C1C1C"/>
                </a:solidFill>
                <a:latin typeface="メイリオ" panose="020B0604030504040204" pitchFamily="50" charset="-128"/>
                <a:ea typeface="メイリオ" panose="020B0604030504040204" pitchFamily="50" charset="-128"/>
              </a:rPr>
              <a:t>(</a:t>
            </a:r>
            <a:r>
              <a:rPr lang="ja-JP" altLang="en-US" sz="3600" dirty="0">
                <a:solidFill>
                  <a:srgbClr val="1C1C1C"/>
                </a:solidFill>
                <a:latin typeface="メイリオ" panose="020B0604030504040204" pitchFamily="50" charset="-128"/>
                <a:ea typeface="メイリオ" panose="020B0604030504040204" pitchFamily="50" charset="-128"/>
              </a:rPr>
              <a:t>電力会社は</a:t>
            </a:r>
            <a:r>
              <a:rPr lang="ja-JP" altLang="en-US" sz="3600" u="sng" dirty="0">
                <a:solidFill>
                  <a:srgbClr val="1C1C1C"/>
                </a:solidFill>
                <a:latin typeface="メイリオ" panose="020B0604030504040204" pitchFamily="50" charset="-128"/>
                <a:ea typeface="メイリオ" panose="020B0604030504040204" pitchFamily="50" charset="-128"/>
              </a:rPr>
              <a:t>買取拒否が可能</a:t>
            </a:r>
            <a:r>
              <a:rPr lang="ja-JP" altLang="en-US" sz="3600" dirty="0">
                <a:solidFill>
                  <a:srgbClr val="1C1C1C"/>
                </a:solidFill>
                <a:latin typeface="メイリオ" panose="020B0604030504040204" pitchFamily="50" charset="-128"/>
                <a:ea typeface="メイリオ" panose="020B0604030504040204" pitchFamily="50" charset="-128"/>
              </a:rPr>
              <a:t>）</a:t>
            </a:r>
            <a:endParaRPr lang="en-US" altLang="ja-JP" sz="3600" dirty="0">
              <a:solidFill>
                <a:srgbClr val="1C1C1C"/>
              </a:solidFill>
              <a:latin typeface="メイリオ" panose="020B0604030504040204" pitchFamily="50" charset="-128"/>
              <a:ea typeface="メイリオ" panose="020B0604030504040204" pitchFamily="50" charset="-128"/>
            </a:endParaRPr>
          </a:p>
          <a:p>
            <a:pPr algn="ctr"/>
            <a:r>
              <a:rPr lang="ja-JP" altLang="en-US" sz="3600" dirty="0">
                <a:solidFill>
                  <a:srgbClr val="1C1C1C"/>
                </a:solidFill>
                <a:latin typeface="メイリオ" panose="020B0604030504040204" pitchFamily="50" charset="-128"/>
                <a:ea typeface="メイリオ" panose="020B0604030504040204" pitchFamily="50" charset="-128"/>
              </a:rPr>
              <a:t>自家消費電力を</a:t>
            </a:r>
            <a:r>
              <a:rPr lang="ja-JP" altLang="en-US" sz="3600" b="1" u="sng" dirty="0">
                <a:solidFill>
                  <a:srgbClr val="1C1C1C"/>
                </a:solidFill>
                <a:latin typeface="メイリオ" panose="020B0604030504040204" pitchFamily="50" charset="-128"/>
                <a:ea typeface="メイリオ" panose="020B0604030504040204" pitchFamily="50" charset="-128"/>
              </a:rPr>
              <a:t>一部賄う</a:t>
            </a:r>
            <a:r>
              <a:rPr lang="ja-JP" altLang="en-US" sz="3600" dirty="0">
                <a:solidFill>
                  <a:srgbClr val="1C1C1C"/>
                </a:solidFill>
                <a:latin typeface="メイリオ" panose="020B0604030504040204" pitchFamily="50" charset="-128"/>
                <a:ea typeface="メイリオ" panose="020B0604030504040204" pitchFamily="50" charset="-128"/>
              </a:rPr>
              <a:t>が</a:t>
            </a:r>
            <a:r>
              <a:rPr lang="en-US" altLang="ja-JP" sz="3600" dirty="0">
                <a:solidFill>
                  <a:srgbClr val="1C1C1C"/>
                </a:solidFill>
                <a:latin typeface="メイリオ" panose="020B0604030504040204" pitchFamily="50" charset="-128"/>
                <a:ea typeface="メイリオ" panose="020B0604030504040204" pitchFamily="50" charset="-128"/>
              </a:rPr>
              <a:t>2039</a:t>
            </a:r>
            <a:r>
              <a:rPr lang="ja-JP" altLang="en-US" sz="3600" dirty="0">
                <a:solidFill>
                  <a:srgbClr val="1C1C1C"/>
                </a:solidFill>
                <a:latin typeface="メイリオ" panose="020B0604030504040204" pitchFamily="50" charset="-128"/>
                <a:ea typeface="メイリオ" panose="020B0604030504040204" pitchFamily="50" charset="-128"/>
              </a:rPr>
              <a:t>年までに</a:t>
            </a:r>
            <a:endParaRPr lang="en-US" altLang="ja-JP" sz="3600" dirty="0">
              <a:solidFill>
                <a:srgbClr val="1C1C1C"/>
              </a:solidFill>
              <a:latin typeface="メイリオ" panose="020B0604030504040204" pitchFamily="50" charset="-128"/>
              <a:ea typeface="メイリオ" panose="020B0604030504040204" pitchFamily="50" charset="-128"/>
            </a:endParaRPr>
          </a:p>
          <a:p>
            <a:pPr algn="ctr"/>
            <a:r>
              <a:rPr lang="en-US" altLang="ja-JP" sz="3600" dirty="0">
                <a:solidFill>
                  <a:srgbClr val="1C1C1C"/>
                </a:solidFill>
                <a:latin typeface="メイリオ" panose="020B0604030504040204" pitchFamily="50" charset="-128"/>
                <a:ea typeface="メイリオ" panose="020B0604030504040204" pitchFamily="50" charset="-128"/>
              </a:rPr>
              <a:t>273</a:t>
            </a:r>
            <a:r>
              <a:rPr lang="ja-JP" altLang="en-US" sz="3600" dirty="0">
                <a:solidFill>
                  <a:srgbClr val="1C1C1C"/>
                </a:solidFill>
                <a:latin typeface="メイリオ" panose="020B0604030504040204" pitchFamily="50" charset="-128"/>
                <a:ea typeface="メイリオ" panose="020B0604030504040204" pitchFamily="50" charset="-128"/>
              </a:rPr>
              <a:t>万円</a:t>
            </a:r>
            <a:r>
              <a:rPr lang="en-US" altLang="ja-JP" sz="3600" dirty="0">
                <a:solidFill>
                  <a:srgbClr val="1C1C1C"/>
                </a:solidFill>
                <a:latin typeface="メイリオ" panose="020B0604030504040204" pitchFamily="50" charset="-128"/>
                <a:ea typeface="メイリオ" panose="020B0604030504040204" pitchFamily="50" charset="-128"/>
              </a:rPr>
              <a:t>(28</a:t>
            </a:r>
            <a:r>
              <a:rPr lang="ja-JP" altLang="en-US" sz="3600" dirty="0">
                <a:solidFill>
                  <a:srgbClr val="1C1C1C"/>
                </a:solidFill>
                <a:latin typeface="メイリオ" panose="020B0604030504040204" pitchFamily="50" charset="-128"/>
                <a:ea typeface="メイリオ" panose="020B0604030504040204" pitchFamily="50" charset="-128"/>
              </a:rPr>
              <a:t>円</a:t>
            </a:r>
            <a:r>
              <a:rPr lang="en-US" altLang="ja-JP" sz="3600" dirty="0">
                <a:solidFill>
                  <a:srgbClr val="1C1C1C"/>
                </a:solidFill>
                <a:latin typeface="メイリオ" panose="020B0604030504040204" pitchFamily="50" charset="-128"/>
                <a:ea typeface="メイリオ" panose="020B0604030504040204" pitchFamily="50" charset="-128"/>
              </a:rPr>
              <a:t>/kWh)</a:t>
            </a:r>
            <a:r>
              <a:rPr lang="ja-JP" altLang="en-US" sz="3600" dirty="0">
                <a:solidFill>
                  <a:srgbClr val="1C1C1C"/>
                </a:solidFill>
                <a:latin typeface="メイリオ" panose="020B0604030504040204" pitchFamily="50" charset="-128"/>
                <a:ea typeface="メイリオ" panose="020B0604030504040204" pitchFamily="50" charset="-128"/>
              </a:rPr>
              <a:t>の買電が必要</a:t>
            </a:r>
          </a:p>
        </p:txBody>
      </p:sp>
      <p:sp>
        <p:nvSpPr>
          <p:cNvPr id="4" name="四角形: 角を丸くする 3"/>
          <p:cNvSpPr/>
          <p:nvPr/>
        </p:nvSpPr>
        <p:spPr>
          <a:xfrm>
            <a:off x="173296" y="251970"/>
            <a:ext cx="6486811" cy="699127"/>
          </a:xfrm>
          <a:prstGeom prst="roundRect">
            <a:avLst/>
          </a:prstGeom>
          <a:solidFill>
            <a:schemeClr val="accent6">
              <a:lumMod val="40000"/>
              <a:lumOff val="60000"/>
            </a:schemeClr>
          </a:solidFill>
          <a:ln w="127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4000" b="1" dirty="0">
                <a:solidFill>
                  <a:prstClr val="black"/>
                </a:solidFill>
                <a:latin typeface="メイリオ" panose="020B0604030504040204" pitchFamily="50" charset="-128"/>
                <a:ea typeface="メイリオ" panose="020B0604030504040204" pitchFamily="50" charset="-128"/>
              </a:rPr>
              <a:t>選択肢①：売電継続</a:t>
            </a:r>
          </a:p>
        </p:txBody>
      </p:sp>
      <p:sp>
        <p:nvSpPr>
          <p:cNvPr id="5" name="四角形: 角を丸くする 4"/>
          <p:cNvSpPr/>
          <p:nvPr/>
        </p:nvSpPr>
        <p:spPr>
          <a:xfrm>
            <a:off x="365545" y="4254879"/>
            <a:ext cx="6294562" cy="795286"/>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4000" b="1" dirty="0">
                <a:solidFill>
                  <a:prstClr val="black"/>
                </a:solidFill>
                <a:latin typeface="メイリオ" panose="020B0604030504040204" pitchFamily="50" charset="-128"/>
                <a:ea typeface="メイリオ" panose="020B0604030504040204" pitchFamily="50" charset="-128"/>
              </a:rPr>
              <a:t>選択肢②：売電取り止め</a:t>
            </a:r>
          </a:p>
        </p:txBody>
      </p:sp>
      <p:sp>
        <p:nvSpPr>
          <p:cNvPr id="13" name="テキスト ボックス 12"/>
          <p:cNvSpPr txBox="1"/>
          <p:nvPr/>
        </p:nvSpPr>
        <p:spPr>
          <a:xfrm>
            <a:off x="210262" y="3351121"/>
            <a:ext cx="8626811" cy="830997"/>
          </a:xfrm>
          <a:prstGeom prst="rect">
            <a:avLst/>
          </a:prstGeom>
          <a:noFill/>
        </p:spPr>
        <p:txBody>
          <a:bodyPr wrap="square" rtlCol="0">
            <a:spAutoFit/>
          </a:bodyPr>
          <a:lstStyle/>
          <a:p>
            <a:r>
              <a:rPr lang="en-US" altLang="ja-JP" sz="2400" dirty="0">
                <a:solidFill>
                  <a:srgbClr val="1C1C1C"/>
                </a:solidFill>
                <a:latin typeface="メイリオ" panose="020B0604030504040204" pitchFamily="50" charset="-128"/>
                <a:ea typeface="メイリオ" panose="020B0604030504040204" pitchFamily="50" charset="-128"/>
              </a:rPr>
              <a:t>※</a:t>
            </a:r>
            <a:r>
              <a:rPr lang="ja-JP" altLang="en-US" sz="2400" dirty="0">
                <a:solidFill>
                  <a:srgbClr val="1C1C1C"/>
                </a:solidFill>
                <a:latin typeface="メイリオ" panose="020B0604030504040204" pitchFamily="50" charset="-128"/>
                <a:ea typeface="メイリオ" panose="020B0604030504040204" pitchFamily="50" charset="-128"/>
              </a:rPr>
              <a:t>太陽光発電継続のためには、</a:t>
            </a:r>
            <a:r>
              <a:rPr lang="en-US" altLang="ja-JP" sz="2400" dirty="0">
                <a:solidFill>
                  <a:srgbClr val="1C1C1C"/>
                </a:solidFill>
                <a:latin typeface="メイリオ" panose="020B0604030504040204" pitchFamily="50" charset="-128"/>
                <a:ea typeface="メイリオ" panose="020B0604030504040204" pitchFamily="50" charset="-128"/>
              </a:rPr>
              <a:t>10</a:t>
            </a:r>
            <a:r>
              <a:rPr lang="ja-JP" altLang="en-US" sz="2400" dirty="0">
                <a:solidFill>
                  <a:srgbClr val="1C1C1C"/>
                </a:solidFill>
                <a:latin typeface="メイリオ" panose="020B0604030504040204" pitchFamily="50" charset="-128"/>
                <a:ea typeface="メイリオ" panose="020B0604030504040204" pitchFamily="50" charset="-128"/>
              </a:rPr>
              <a:t>年毎に直流を交流に変換する</a:t>
            </a:r>
            <a:r>
              <a:rPr lang="ja-JP" altLang="en-US" sz="2400" u="sng" dirty="0">
                <a:solidFill>
                  <a:srgbClr val="1C1C1C"/>
                </a:solidFill>
                <a:latin typeface="メイリオ" panose="020B0604030504040204" pitchFamily="50" charset="-128"/>
                <a:ea typeface="メイリオ" panose="020B0604030504040204" pitchFamily="50" charset="-128"/>
              </a:rPr>
              <a:t>パワーコンディショナー</a:t>
            </a:r>
            <a:r>
              <a:rPr lang="en-US" altLang="ja-JP" sz="2400" dirty="0">
                <a:solidFill>
                  <a:srgbClr val="1C1C1C"/>
                </a:solidFill>
                <a:latin typeface="メイリオ" panose="020B0604030504040204" pitchFamily="50" charset="-128"/>
                <a:ea typeface="メイリオ" panose="020B0604030504040204" pitchFamily="50" charset="-128"/>
              </a:rPr>
              <a:t>*</a:t>
            </a:r>
            <a:r>
              <a:rPr lang="ja-JP" altLang="en-US" sz="2400" dirty="0">
                <a:solidFill>
                  <a:srgbClr val="1C1C1C"/>
                </a:solidFill>
                <a:latin typeface="メイリオ" panose="020B0604030504040204" pitchFamily="50" charset="-128"/>
                <a:ea typeface="メイリオ" panose="020B0604030504040204" pitchFamily="50" charset="-128"/>
              </a:rPr>
              <a:t>の購入が必要　　</a:t>
            </a:r>
            <a:r>
              <a:rPr lang="en-US" altLang="ja-JP" sz="2400" dirty="0">
                <a:solidFill>
                  <a:srgbClr val="1C1C1C"/>
                </a:solidFill>
                <a:latin typeface="メイリオ" panose="020B0604030504040204" pitchFamily="50" charset="-128"/>
                <a:ea typeface="メイリオ" panose="020B0604030504040204" pitchFamily="50" charset="-128"/>
              </a:rPr>
              <a:t>*</a:t>
            </a:r>
            <a:r>
              <a:rPr lang="ja-JP" altLang="en-US" sz="2400" dirty="0">
                <a:solidFill>
                  <a:srgbClr val="1C1C1C"/>
                </a:solidFill>
                <a:latin typeface="メイリオ" panose="020B0604030504040204" pitchFamily="50" charset="-128"/>
                <a:ea typeface="メイリオ" panose="020B0604030504040204" pitchFamily="50" charset="-128"/>
              </a:rPr>
              <a:t>価格は</a:t>
            </a:r>
            <a:r>
              <a:rPr lang="en-US" altLang="ja-JP" sz="2400" dirty="0">
                <a:solidFill>
                  <a:srgbClr val="1C1C1C"/>
                </a:solidFill>
                <a:latin typeface="メイリオ" panose="020B0604030504040204" pitchFamily="50" charset="-128"/>
                <a:ea typeface="メイリオ" panose="020B0604030504040204" pitchFamily="50" charset="-128"/>
              </a:rPr>
              <a:t>50</a:t>
            </a:r>
            <a:r>
              <a:rPr lang="ja-JP" altLang="en-US" sz="2400" dirty="0">
                <a:solidFill>
                  <a:srgbClr val="1C1C1C"/>
                </a:solidFill>
                <a:latin typeface="メイリオ" panose="020B0604030504040204" pitchFamily="50" charset="-128"/>
                <a:ea typeface="メイリオ" panose="020B0604030504040204" pitchFamily="50" charset="-128"/>
              </a:rPr>
              <a:t>万円</a:t>
            </a:r>
            <a:endParaRPr lang="en-US" altLang="ja-JP" sz="2400" dirty="0">
              <a:solidFill>
                <a:srgbClr val="1C1C1C"/>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34728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cxnSp>
        <p:nvCxnSpPr>
          <p:cNvPr id="68" name="直線コネクタ 67"/>
          <p:cNvCxnSpPr/>
          <p:nvPr/>
        </p:nvCxnSpPr>
        <p:spPr>
          <a:xfrm flipV="1">
            <a:off x="614363" y="3511592"/>
            <a:ext cx="985197" cy="1238260"/>
          </a:xfrm>
          <a:prstGeom prst="line">
            <a:avLst/>
          </a:prstGeom>
          <a:ln w="508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stCxn id="66" idx="2"/>
            <a:endCxn id="1033" idx="0"/>
          </p:cNvCxnSpPr>
          <p:nvPr/>
        </p:nvCxnSpPr>
        <p:spPr>
          <a:xfrm>
            <a:off x="2026842" y="1926708"/>
            <a:ext cx="799702" cy="677097"/>
          </a:xfrm>
          <a:prstGeom prst="line">
            <a:avLst/>
          </a:prstGeom>
          <a:ln w="50800">
            <a:tailEnd type="triangle"/>
          </a:ln>
        </p:spPr>
        <p:style>
          <a:lnRef idx="1">
            <a:schemeClr val="dk1"/>
          </a:lnRef>
          <a:fillRef idx="0">
            <a:schemeClr val="dk1"/>
          </a:fillRef>
          <a:effectRef idx="0">
            <a:schemeClr val="dk1"/>
          </a:effectRef>
          <a:fontRef idx="minor">
            <a:schemeClr val="tx1"/>
          </a:fontRef>
        </p:style>
      </p:cxnSp>
      <p:cxnSp>
        <p:nvCxnSpPr>
          <p:cNvPr id="19" name="直線コネクタ 18"/>
          <p:cNvCxnSpPr>
            <a:stCxn id="25" idx="3"/>
          </p:cNvCxnSpPr>
          <p:nvPr/>
        </p:nvCxnSpPr>
        <p:spPr>
          <a:xfrm>
            <a:off x="2461367" y="3008295"/>
            <a:ext cx="343248" cy="2147"/>
          </a:xfrm>
          <a:prstGeom prst="line">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円: 塗りつぶしなし 19"/>
          <p:cNvSpPr/>
          <p:nvPr/>
        </p:nvSpPr>
        <p:spPr>
          <a:xfrm>
            <a:off x="5017536" y="1154671"/>
            <a:ext cx="948847" cy="453569"/>
          </a:xfrm>
          <a:prstGeom prst="donut">
            <a:avLst>
              <a:gd name="adj" fmla="val 11337"/>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17" name="四角形: 角を丸くする 16"/>
          <p:cNvSpPr/>
          <p:nvPr/>
        </p:nvSpPr>
        <p:spPr>
          <a:xfrm>
            <a:off x="3052691" y="4231033"/>
            <a:ext cx="1945917" cy="579444"/>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3200" b="1" dirty="0">
                <a:solidFill>
                  <a:srgbClr val="1C1C1C"/>
                </a:solidFill>
                <a:latin typeface="メイリオ" panose="020B0604030504040204" pitchFamily="50" charset="-128"/>
                <a:ea typeface="メイリオ" panose="020B0604030504040204" pitchFamily="50" charset="-128"/>
              </a:rPr>
              <a:t>選択肢②</a:t>
            </a:r>
            <a:endParaRPr lang="en-US" altLang="ja-JP" sz="3200" b="1" dirty="0">
              <a:solidFill>
                <a:srgbClr val="1C1C1C"/>
              </a:solidFill>
              <a:latin typeface="メイリオ" panose="020B0604030504040204" pitchFamily="50" charset="-128"/>
              <a:ea typeface="メイリオ" panose="020B0604030504040204" pitchFamily="50" charset="-128"/>
            </a:endParaRPr>
          </a:p>
        </p:txBody>
      </p:sp>
      <p:cxnSp>
        <p:nvCxnSpPr>
          <p:cNvPr id="18" name="直線コネクタ 17"/>
          <p:cNvCxnSpPr>
            <a:stCxn id="17" idx="0"/>
          </p:cNvCxnSpPr>
          <p:nvPr/>
        </p:nvCxnSpPr>
        <p:spPr>
          <a:xfrm flipH="1" flipV="1">
            <a:off x="3379161" y="2934236"/>
            <a:ext cx="646489" cy="1296797"/>
          </a:xfrm>
          <a:prstGeom prst="line">
            <a:avLst/>
          </a:prstGeom>
          <a:ln w="50800">
            <a:tailEnd type="triangle"/>
          </a:ln>
        </p:spPr>
        <p:style>
          <a:lnRef idx="1">
            <a:schemeClr val="dk1"/>
          </a:lnRef>
          <a:fillRef idx="0">
            <a:schemeClr val="dk1"/>
          </a:fillRef>
          <a:effectRef idx="0">
            <a:schemeClr val="dk1"/>
          </a:effectRef>
          <a:fontRef idx="minor">
            <a:schemeClr val="tx1"/>
          </a:fontRef>
        </p:style>
      </p:cxnSp>
      <p:sp>
        <p:nvSpPr>
          <p:cNvPr id="21" name="円: 塗りつぶしなし 20"/>
          <p:cNvSpPr/>
          <p:nvPr/>
        </p:nvSpPr>
        <p:spPr>
          <a:xfrm>
            <a:off x="4998608" y="1554509"/>
            <a:ext cx="948847" cy="453569"/>
          </a:xfrm>
          <a:prstGeom prst="donut">
            <a:avLst>
              <a:gd name="adj" fmla="val 998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25" name="四角形: 角を丸くする 24"/>
          <p:cNvSpPr/>
          <p:nvPr/>
        </p:nvSpPr>
        <p:spPr>
          <a:xfrm>
            <a:off x="624388" y="2505002"/>
            <a:ext cx="1836980" cy="100658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800" b="1" dirty="0">
                <a:solidFill>
                  <a:srgbClr val="1C1C1C"/>
                </a:solidFill>
                <a:latin typeface="メイリオ" panose="020B0604030504040204" pitchFamily="50" charset="-128"/>
                <a:ea typeface="メイリオ" panose="020B0604030504040204" pitchFamily="50" charset="-128"/>
              </a:rPr>
              <a:t>パワコン導入費用</a:t>
            </a:r>
          </a:p>
        </p:txBody>
      </p:sp>
      <p:sp>
        <p:nvSpPr>
          <p:cNvPr id="26" name="テキスト ボックス 25"/>
          <p:cNvSpPr txBox="1"/>
          <p:nvPr/>
        </p:nvSpPr>
        <p:spPr>
          <a:xfrm>
            <a:off x="5887640" y="1651710"/>
            <a:ext cx="3256360" cy="3262432"/>
          </a:xfrm>
          <a:prstGeom prst="rect">
            <a:avLst/>
          </a:prstGeom>
          <a:noFill/>
        </p:spPr>
        <p:txBody>
          <a:bodyPr wrap="square" rtlCol="0">
            <a:spAutoFit/>
          </a:bodyPr>
          <a:lstStyle/>
          <a:p>
            <a:r>
              <a:rPr lang="ja-JP" altLang="en-US" sz="2800" dirty="0">
                <a:solidFill>
                  <a:srgbClr val="1C1C1C"/>
                </a:solidFill>
                <a:latin typeface="メイリオ" panose="020B0604030504040204" pitchFamily="50" charset="-128"/>
                <a:ea typeface="メイリオ" panose="020B0604030504040204" pitchFamily="50" charset="-128"/>
              </a:rPr>
              <a:t>売電継続しても</a:t>
            </a:r>
            <a:r>
              <a:rPr lang="en-US" altLang="ja-JP" sz="2800" dirty="0">
                <a:solidFill>
                  <a:srgbClr val="1C1C1C"/>
                </a:solidFill>
                <a:latin typeface="メイリオ" panose="020B0604030504040204" pitchFamily="50" charset="-128"/>
                <a:ea typeface="メイリオ" panose="020B0604030504040204" pitchFamily="50" charset="-128"/>
              </a:rPr>
              <a:t/>
            </a:r>
            <a:br>
              <a:rPr lang="en-US" altLang="ja-JP" sz="2800" dirty="0">
                <a:solidFill>
                  <a:srgbClr val="1C1C1C"/>
                </a:solidFill>
                <a:latin typeface="メイリオ" panose="020B0604030504040204" pitchFamily="50" charset="-128"/>
                <a:ea typeface="メイリオ" panose="020B0604030504040204" pitchFamily="50" charset="-128"/>
              </a:rPr>
            </a:br>
            <a:r>
              <a:rPr lang="ja-JP" altLang="en-US" sz="2800" dirty="0">
                <a:solidFill>
                  <a:srgbClr val="1C1C1C"/>
                </a:solidFill>
                <a:latin typeface="メイリオ" panose="020B0604030504040204" pitchFamily="50" charset="-128"/>
                <a:ea typeface="メイリオ" panose="020B0604030504040204" pitchFamily="50" charset="-128"/>
              </a:rPr>
              <a:t>全量買電の場合と比べて</a:t>
            </a:r>
            <a:r>
              <a:rPr lang="en-US" altLang="ja-JP" sz="2800" dirty="0">
                <a:solidFill>
                  <a:prstClr val="black"/>
                </a:solidFill>
                <a:latin typeface="メイリオ" panose="020B0604030504040204" pitchFamily="50" charset="-128"/>
                <a:ea typeface="メイリオ" panose="020B0604030504040204" pitchFamily="50" charset="-128"/>
              </a:rPr>
              <a:t/>
            </a:r>
            <a:br>
              <a:rPr lang="en-US" altLang="ja-JP" sz="2800" dirty="0">
                <a:solidFill>
                  <a:prstClr val="black"/>
                </a:solidFill>
                <a:latin typeface="メイリオ" panose="020B0604030504040204" pitchFamily="50" charset="-128"/>
                <a:ea typeface="メイリオ" panose="020B0604030504040204" pitchFamily="50" charset="-128"/>
              </a:rPr>
            </a:br>
            <a:r>
              <a:rPr lang="en-US" altLang="ja-JP" sz="3800" b="1" u="sng" dirty="0">
                <a:ln>
                  <a:solidFill>
                    <a:prstClr val="black"/>
                  </a:solidFill>
                </a:ln>
                <a:solidFill>
                  <a:srgbClr val="FF6600"/>
                </a:solidFill>
                <a:latin typeface="メイリオ" panose="020B0604030504040204" pitchFamily="50" charset="-128"/>
                <a:ea typeface="メイリオ" panose="020B0604030504040204" pitchFamily="50" charset="-128"/>
              </a:rPr>
              <a:t>14</a:t>
            </a:r>
            <a:r>
              <a:rPr lang="ja-JP" altLang="en-US" sz="3800" b="1" u="sng" dirty="0">
                <a:ln>
                  <a:solidFill>
                    <a:prstClr val="black"/>
                  </a:solidFill>
                </a:ln>
                <a:solidFill>
                  <a:srgbClr val="FF6600"/>
                </a:solidFill>
                <a:latin typeface="メイリオ" panose="020B0604030504040204" pitchFamily="50" charset="-128"/>
                <a:ea typeface="メイリオ" panose="020B0604030504040204" pitchFamily="50" charset="-128"/>
              </a:rPr>
              <a:t>万円</a:t>
            </a:r>
            <a:r>
              <a:rPr lang="en-US" altLang="ja-JP" sz="3800" b="1" u="sng" dirty="0">
                <a:ln>
                  <a:solidFill>
                    <a:prstClr val="black"/>
                  </a:solidFill>
                </a:ln>
                <a:solidFill>
                  <a:srgbClr val="FF6600"/>
                </a:solidFill>
                <a:latin typeface="メイリオ" panose="020B0604030504040204" pitchFamily="50" charset="-128"/>
                <a:ea typeface="メイリオ" panose="020B0604030504040204" pitchFamily="50" charset="-128"/>
              </a:rPr>
              <a:t>/20</a:t>
            </a:r>
            <a:r>
              <a:rPr lang="ja-JP" altLang="en-US" sz="3800" b="1" u="sng" dirty="0">
                <a:ln>
                  <a:solidFill>
                    <a:prstClr val="black"/>
                  </a:solidFill>
                </a:ln>
                <a:solidFill>
                  <a:srgbClr val="FF6600"/>
                </a:solidFill>
                <a:latin typeface="メイリオ" panose="020B0604030504040204" pitchFamily="50" charset="-128"/>
                <a:ea typeface="メイリオ" panose="020B0604030504040204" pitchFamily="50" charset="-128"/>
              </a:rPr>
              <a:t>年</a:t>
            </a:r>
            <a:endParaRPr lang="en-US" altLang="ja-JP" sz="3800" b="1" u="sng" dirty="0">
              <a:ln>
                <a:solidFill>
                  <a:prstClr val="black"/>
                </a:solidFill>
              </a:ln>
              <a:solidFill>
                <a:srgbClr val="FF6600"/>
              </a:solidFill>
              <a:latin typeface="メイリオ" panose="020B0604030504040204" pitchFamily="50" charset="-128"/>
              <a:ea typeface="メイリオ" panose="020B0604030504040204" pitchFamily="50" charset="-128"/>
            </a:endParaRPr>
          </a:p>
          <a:p>
            <a:r>
              <a:rPr lang="ja-JP" altLang="en-US" sz="2800" dirty="0">
                <a:solidFill>
                  <a:srgbClr val="1C1C1C"/>
                </a:solidFill>
                <a:latin typeface="メイリオ" panose="020B0604030504040204" pitchFamily="50" charset="-128"/>
                <a:ea typeface="メイリオ" panose="020B0604030504040204" pitchFamily="50" charset="-128"/>
              </a:rPr>
              <a:t>お得なだけ</a:t>
            </a:r>
            <a:endParaRPr lang="en-US" altLang="ja-JP" sz="2800" dirty="0">
              <a:solidFill>
                <a:srgbClr val="1C1C1C"/>
              </a:solidFill>
              <a:latin typeface="メイリオ" panose="020B0604030504040204" pitchFamily="50" charset="-128"/>
              <a:ea typeface="メイリオ" panose="020B0604030504040204" pitchFamily="50" charset="-128"/>
            </a:endParaRPr>
          </a:p>
          <a:p>
            <a:r>
              <a:rPr lang="ja-JP" altLang="en-US" sz="2800" dirty="0">
                <a:solidFill>
                  <a:srgbClr val="1C1C1C"/>
                </a:solidFill>
                <a:latin typeface="メイリオ" panose="020B0604030504040204" pitchFamily="50" charset="-128"/>
                <a:ea typeface="メイリオ" panose="020B0604030504040204" pitchFamily="50" charset="-128"/>
              </a:rPr>
              <a:t>年間</a:t>
            </a:r>
            <a:r>
              <a:rPr lang="en-US" altLang="ja-JP" sz="2800" dirty="0">
                <a:solidFill>
                  <a:srgbClr val="1C1C1C"/>
                </a:solidFill>
                <a:latin typeface="メイリオ" panose="020B0604030504040204" pitchFamily="50" charset="-128"/>
                <a:ea typeface="メイリオ" panose="020B0604030504040204" pitchFamily="50" charset="-128"/>
              </a:rPr>
              <a:t>7,000</a:t>
            </a:r>
            <a:r>
              <a:rPr lang="ja-JP" altLang="en-US" sz="2800" dirty="0">
                <a:solidFill>
                  <a:srgbClr val="1C1C1C"/>
                </a:solidFill>
                <a:latin typeface="メイリオ" panose="020B0604030504040204" pitchFamily="50" charset="-128"/>
                <a:ea typeface="メイリオ" panose="020B0604030504040204" pitchFamily="50" charset="-128"/>
              </a:rPr>
              <a:t>円の利益しか発生しない</a:t>
            </a:r>
            <a:endParaRPr lang="en-US" altLang="ja-JP" sz="2800" dirty="0">
              <a:solidFill>
                <a:srgbClr val="1C1C1C"/>
              </a:solidFill>
              <a:latin typeface="メイリオ" panose="020B0604030504040204" pitchFamily="50" charset="-128"/>
              <a:ea typeface="メイリオ" panose="020B0604030504040204" pitchFamily="50" charset="-128"/>
            </a:endParaRPr>
          </a:p>
        </p:txBody>
      </p:sp>
      <p:sp>
        <p:nvSpPr>
          <p:cNvPr id="27" name="テキスト ボックス 26"/>
          <p:cNvSpPr txBox="1"/>
          <p:nvPr/>
        </p:nvSpPr>
        <p:spPr>
          <a:xfrm>
            <a:off x="108347" y="5594772"/>
            <a:ext cx="8756067" cy="1200329"/>
          </a:xfrm>
          <a:prstGeom prst="rect">
            <a:avLst/>
          </a:prstGeom>
          <a:noFill/>
        </p:spPr>
        <p:txBody>
          <a:bodyPr wrap="square" rtlCol="0">
            <a:spAutoFit/>
          </a:bodyPr>
          <a:lstStyle/>
          <a:p>
            <a:pPr algn="ctr"/>
            <a:r>
              <a:rPr lang="ja-JP" altLang="en-US" sz="3600" b="1" u="sng" dirty="0">
                <a:solidFill>
                  <a:srgbClr val="1C1C1C"/>
                </a:solidFill>
                <a:latin typeface="メイリオ" panose="020B0604030504040204" pitchFamily="50" charset="-128"/>
                <a:ea typeface="メイリオ" panose="020B0604030504040204" pitchFamily="50" charset="-128"/>
              </a:rPr>
              <a:t>太陽光発電を止める世帯が増加</a:t>
            </a:r>
            <a:r>
              <a:rPr lang="en-US" altLang="ja-JP" sz="3600" b="1" u="sng" dirty="0">
                <a:solidFill>
                  <a:srgbClr val="1C1C1C"/>
                </a:solidFill>
                <a:latin typeface="メイリオ" panose="020B0604030504040204" pitchFamily="50" charset="-128"/>
                <a:ea typeface="メイリオ" panose="020B0604030504040204" pitchFamily="50" charset="-128"/>
              </a:rPr>
              <a:t/>
            </a:r>
            <a:br>
              <a:rPr lang="en-US" altLang="ja-JP" sz="3600" b="1" u="sng" dirty="0">
                <a:solidFill>
                  <a:srgbClr val="1C1C1C"/>
                </a:solidFill>
                <a:latin typeface="メイリオ" panose="020B0604030504040204" pitchFamily="50" charset="-128"/>
                <a:ea typeface="メイリオ" panose="020B0604030504040204" pitchFamily="50" charset="-128"/>
              </a:rPr>
            </a:br>
            <a:r>
              <a:rPr lang="ja-JP" altLang="en-US" sz="3600" b="1" u="sng" dirty="0">
                <a:ln>
                  <a:solidFill>
                    <a:prstClr val="white"/>
                  </a:solidFill>
                </a:ln>
                <a:solidFill>
                  <a:srgbClr val="FF6600"/>
                </a:solidFill>
                <a:latin typeface="メイリオ" panose="020B0604030504040204" pitchFamily="50" charset="-128"/>
                <a:ea typeface="メイリオ" panose="020B0604030504040204" pitchFamily="50" charset="-128"/>
              </a:rPr>
              <a:t>温暖化対策を阻害！</a:t>
            </a:r>
          </a:p>
        </p:txBody>
      </p:sp>
      <p:grpSp>
        <p:nvGrpSpPr>
          <p:cNvPr id="1028" name="Group 4"/>
          <p:cNvGrpSpPr>
            <a:grpSpLocks noChangeAspect="1"/>
          </p:cNvGrpSpPr>
          <p:nvPr/>
        </p:nvGrpSpPr>
        <p:grpSpPr bwMode="auto">
          <a:xfrm>
            <a:off x="26194" y="1203747"/>
            <a:ext cx="6034088" cy="4391025"/>
            <a:chOff x="0" y="1103"/>
            <a:chExt cx="5068" cy="3083"/>
          </a:xfrm>
        </p:grpSpPr>
        <p:sp>
          <p:nvSpPr>
            <p:cNvPr id="1030" name="Line 6"/>
            <p:cNvSpPr>
              <a:spLocks noChangeShapeType="1"/>
            </p:cNvSpPr>
            <p:nvPr/>
          </p:nvSpPr>
          <p:spPr bwMode="auto">
            <a:xfrm>
              <a:off x="493" y="1343"/>
              <a:ext cx="1" cy="2566"/>
            </a:xfrm>
            <a:prstGeom prst="line">
              <a:avLst/>
            </a:prstGeom>
            <a:noFill/>
            <a:ln w="539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29" name="Rectangle 5"/>
            <p:cNvSpPr>
              <a:spLocks noChangeArrowheads="1"/>
            </p:cNvSpPr>
            <p:nvPr/>
          </p:nvSpPr>
          <p:spPr bwMode="auto">
            <a:xfrm>
              <a:off x="0" y="1103"/>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31" name="Line 7"/>
            <p:cNvSpPr>
              <a:spLocks noChangeShapeType="1"/>
            </p:cNvSpPr>
            <p:nvPr/>
          </p:nvSpPr>
          <p:spPr bwMode="auto">
            <a:xfrm>
              <a:off x="493" y="3909"/>
              <a:ext cx="4417" cy="1"/>
            </a:xfrm>
            <a:prstGeom prst="line">
              <a:avLst/>
            </a:prstGeom>
            <a:noFill/>
            <a:ln w="539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32" name="Line 8"/>
            <p:cNvSpPr>
              <a:spLocks noChangeShapeType="1"/>
            </p:cNvSpPr>
            <p:nvPr/>
          </p:nvSpPr>
          <p:spPr bwMode="auto">
            <a:xfrm flipV="1">
              <a:off x="493" y="1343"/>
              <a:ext cx="3728" cy="2566"/>
            </a:xfrm>
            <a:prstGeom prst="line">
              <a:avLst/>
            </a:prstGeom>
            <a:noFill/>
            <a:ln w="53975">
              <a:solidFill>
                <a:schemeClr val="accent2">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33" name="Line 9"/>
            <p:cNvSpPr>
              <a:spLocks noChangeShapeType="1"/>
            </p:cNvSpPr>
            <p:nvPr/>
          </p:nvSpPr>
          <p:spPr bwMode="auto">
            <a:xfrm>
              <a:off x="2352" y="2086"/>
              <a:ext cx="1" cy="611"/>
            </a:xfrm>
            <a:prstGeom prst="line">
              <a:avLst/>
            </a:prstGeom>
            <a:noFill/>
            <a:ln w="53975">
              <a:solidFill>
                <a:srgbClr val="92D05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34" name="Line 10"/>
            <p:cNvSpPr>
              <a:spLocks noChangeShapeType="1"/>
            </p:cNvSpPr>
            <p:nvPr/>
          </p:nvSpPr>
          <p:spPr bwMode="auto">
            <a:xfrm flipV="1">
              <a:off x="2352" y="1496"/>
              <a:ext cx="1869" cy="590"/>
            </a:xfrm>
            <a:prstGeom prst="line">
              <a:avLst/>
            </a:prstGeom>
            <a:noFill/>
            <a:ln w="53975">
              <a:solidFill>
                <a:srgbClr val="92D05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35" name="Line 11"/>
            <p:cNvSpPr>
              <a:spLocks noChangeShapeType="1"/>
            </p:cNvSpPr>
            <p:nvPr/>
          </p:nvSpPr>
          <p:spPr bwMode="auto">
            <a:xfrm flipV="1">
              <a:off x="493" y="2697"/>
              <a:ext cx="1859" cy="601"/>
            </a:xfrm>
            <a:prstGeom prst="line">
              <a:avLst/>
            </a:prstGeom>
            <a:noFill/>
            <a:ln w="53975">
              <a:solidFill>
                <a:srgbClr val="92D05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36" name="Rectangle 12"/>
            <p:cNvSpPr>
              <a:spLocks noChangeArrowheads="1"/>
            </p:cNvSpPr>
            <p:nvPr/>
          </p:nvSpPr>
          <p:spPr bwMode="auto">
            <a:xfrm>
              <a:off x="574" y="4041"/>
              <a:ext cx="1131"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ＭＳ 明朝" pitchFamily="17" charset="-128"/>
                  <a:ea typeface="ＭＳ 明朝" pitchFamily="17" charset="-128"/>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37" name="Rectangle 13"/>
            <p:cNvSpPr>
              <a:spLocks noChangeArrowheads="1"/>
            </p:cNvSpPr>
            <p:nvPr/>
          </p:nvSpPr>
          <p:spPr bwMode="auto">
            <a:xfrm>
              <a:off x="2260" y="4008"/>
              <a:ext cx="180"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10</a:t>
              </a:r>
              <a:endParaRPr lang="ja-JP" altLang="ja-JP" dirty="0">
                <a:solidFill>
                  <a:prstClr val="black"/>
                </a:solidFill>
                <a:latin typeface="Arial" pitchFamily="34" charset="0"/>
                <a:cs typeface="ＭＳ Ｐゴシック" pitchFamily="50" charset="-128"/>
              </a:endParaRPr>
            </a:p>
          </p:txBody>
        </p:sp>
        <p:sp>
          <p:nvSpPr>
            <p:cNvPr id="1038" name="Rectangle 14"/>
            <p:cNvSpPr>
              <a:spLocks noChangeArrowheads="1"/>
            </p:cNvSpPr>
            <p:nvPr/>
          </p:nvSpPr>
          <p:spPr bwMode="auto">
            <a:xfrm>
              <a:off x="2398" y="4041"/>
              <a:ext cx="1131"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ＭＳ 明朝" pitchFamily="17" charset="-128"/>
                  <a:ea typeface="ＭＳ 明朝" pitchFamily="17" charset="-128"/>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39" name="Rectangle 15"/>
            <p:cNvSpPr>
              <a:spLocks noChangeArrowheads="1"/>
            </p:cNvSpPr>
            <p:nvPr/>
          </p:nvSpPr>
          <p:spPr bwMode="auto">
            <a:xfrm>
              <a:off x="4084" y="4008"/>
              <a:ext cx="180"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20</a:t>
              </a:r>
              <a:endParaRPr lang="ja-JP" altLang="ja-JP" dirty="0">
                <a:solidFill>
                  <a:prstClr val="black"/>
                </a:solidFill>
                <a:latin typeface="Arial" pitchFamily="34" charset="0"/>
                <a:cs typeface="ＭＳ Ｐゴシック" pitchFamily="50" charset="-128"/>
              </a:endParaRPr>
            </a:p>
          </p:txBody>
        </p:sp>
        <p:sp>
          <p:nvSpPr>
            <p:cNvPr id="1040" name="Rectangle 16"/>
            <p:cNvSpPr>
              <a:spLocks noChangeArrowheads="1"/>
            </p:cNvSpPr>
            <p:nvPr/>
          </p:nvSpPr>
          <p:spPr bwMode="auto">
            <a:xfrm>
              <a:off x="4221" y="4041"/>
              <a:ext cx="242"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ＭＳ 明朝" pitchFamily="17" charset="-128"/>
                  <a:ea typeface="ＭＳ 明朝" pitchFamily="17" charset="-128"/>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42" name="Rectangle 18"/>
            <p:cNvSpPr>
              <a:spLocks noChangeArrowheads="1"/>
            </p:cNvSpPr>
            <p:nvPr/>
          </p:nvSpPr>
          <p:spPr bwMode="auto">
            <a:xfrm>
              <a:off x="4473" y="3989"/>
              <a:ext cx="296"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a:t>
              </a:r>
              <a:r>
                <a:rPr lang="ja-JP" altLang="en-US" sz="1500" dirty="0">
                  <a:solidFill>
                    <a:srgbClr val="000000"/>
                  </a:solidFill>
                  <a:latin typeface="Century" pitchFamily="18" charset="0"/>
                  <a:cs typeface="ＭＳ Ｐゴシック" pitchFamily="50" charset="-128"/>
                </a:rPr>
                <a:t>年）</a:t>
              </a:r>
              <a:endParaRPr lang="ja-JP" altLang="ja-JP" dirty="0">
                <a:solidFill>
                  <a:prstClr val="black"/>
                </a:solidFill>
                <a:latin typeface="Arial" pitchFamily="34" charset="0"/>
                <a:cs typeface="ＭＳ Ｐゴシック" pitchFamily="50" charset="-128"/>
              </a:endParaRPr>
            </a:p>
          </p:txBody>
        </p:sp>
        <p:sp>
          <p:nvSpPr>
            <p:cNvPr id="1045" name="Rectangle 21"/>
            <p:cNvSpPr>
              <a:spLocks noChangeArrowheads="1"/>
            </p:cNvSpPr>
            <p:nvPr/>
          </p:nvSpPr>
          <p:spPr bwMode="auto">
            <a:xfrm>
              <a:off x="5024" y="4008"/>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46" name="Rectangle 22"/>
            <p:cNvSpPr>
              <a:spLocks noChangeArrowheads="1"/>
            </p:cNvSpPr>
            <p:nvPr/>
          </p:nvSpPr>
          <p:spPr bwMode="auto">
            <a:xfrm>
              <a:off x="69" y="1224"/>
              <a:ext cx="5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a:t>
              </a:r>
              <a:endParaRPr lang="ja-JP" altLang="ja-JP" dirty="0">
                <a:solidFill>
                  <a:prstClr val="black"/>
                </a:solidFill>
                <a:latin typeface="Arial" pitchFamily="34" charset="0"/>
                <a:cs typeface="ＭＳ Ｐゴシック" pitchFamily="50" charset="-128"/>
              </a:endParaRPr>
            </a:p>
          </p:txBody>
        </p:sp>
        <p:sp>
          <p:nvSpPr>
            <p:cNvPr id="1047" name="Rectangle 23"/>
            <p:cNvSpPr>
              <a:spLocks noChangeArrowheads="1"/>
            </p:cNvSpPr>
            <p:nvPr/>
          </p:nvSpPr>
          <p:spPr bwMode="auto">
            <a:xfrm>
              <a:off x="103" y="1223"/>
              <a:ext cx="323"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en-US" sz="1500" dirty="0">
                  <a:solidFill>
                    <a:srgbClr val="000000"/>
                  </a:solidFill>
                  <a:latin typeface="ＭＳ 明朝" pitchFamily="17" charset="-128"/>
                  <a:ea typeface="ＭＳ 明朝" pitchFamily="17" charset="-128"/>
                  <a:cs typeface="ＭＳ Ｐゴシック" pitchFamily="50" charset="-128"/>
                </a:rPr>
                <a:t>万円</a:t>
              </a:r>
              <a:endParaRPr lang="ja-JP" altLang="en-US" dirty="0">
                <a:solidFill>
                  <a:prstClr val="black"/>
                </a:solidFill>
                <a:latin typeface="Arial" pitchFamily="34" charset="0"/>
                <a:cs typeface="ＭＳ Ｐゴシック" pitchFamily="50" charset="-128"/>
              </a:endParaRPr>
            </a:p>
          </p:txBody>
        </p:sp>
        <p:sp>
          <p:nvSpPr>
            <p:cNvPr id="1048" name="Rectangle 24"/>
            <p:cNvSpPr>
              <a:spLocks noChangeArrowheads="1"/>
            </p:cNvSpPr>
            <p:nvPr/>
          </p:nvSpPr>
          <p:spPr bwMode="auto">
            <a:xfrm>
              <a:off x="439" y="1224"/>
              <a:ext cx="5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a:t>
              </a:r>
              <a:endParaRPr lang="ja-JP" altLang="ja-JP" dirty="0">
                <a:solidFill>
                  <a:prstClr val="black"/>
                </a:solidFill>
                <a:latin typeface="Arial" pitchFamily="34" charset="0"/>
                <a:cs typeface="ＭＳ Ｐゴシック" pitchFamily="50" charset="-128"/>
              </a:endParaRPr>
            </a:p>
          </p:txBody>
        </p:sp>
        <p:sp>
          <p:nvSpPr>
            <p:cNvPr id="1049" name="Rectangle 25"/>
            <p:cNvSpPr>
              <a:spLocks noChangeArrowheads="1"/>
            </p:cNvSpPr>
            <p:nvPr/>
          </p:nvSpPr>
          <p:spPr bwMode="auto">
            <a:xfrm>
              <a:off x="449" y="1190"/>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50" name="Rectangle 26"/>
            <p:cNvSpPr>
              <a:spLocks noChangeArrowheads="1"/>
            </p:cNvSpPr>
            <p:nvPr/>
          </p:nvSpPr>
          <p:spPr bwMode="auto">
            <a:xfrm>
              <a:off x="149" y="1387"/>
              <a:ext cx="271"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200</a:t>
              </a:r>
              <a:endParaRPr lang="ja-JP" altLang="ja-JP" dirty="0">
                <a:solidFill>
                  <a:prstClr val="black"/>
                </a:solidFill>
                <a:latin typeface="Arial" pitchFamily="34" charset="0"/>
                <a:cs typeface="ＭＳ Ｐゴシック" pitchFamily="50" charset="-128"/>
              </a:endParaRPr>
            </a:p>
          </p:txBody>
        </p:sp>
        <p:sp>
          <p:nvSpPr>
            <p:cNvPr id="1051" name="Rectangle 27"/>
            <p:cNvSpPr>
              <a:spLocks noChangeArrowheads="1"/>
            </p:cNvSpPr>
            <p:nvPr/>
          </p:nvSpPr>
          <p:spPr bwMode="auto">
            <a:xfrm>
              <a:off x="344" y="1387"/>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52" name="Rectangle 28"/>
            <p:cNvSpPr>
              <a:spLocks noChangeArrowheads="1"/>
            </p:cNvSpPr>
            <p:nvPr/>
          </p:nvSpPr>
          <p:spPr bwMode="auto">
            <a:xfrm>
              <a:off x="241" y="1583"/>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53" name="Rectangle 29"/>
            <p:cNvSpPr>
              <a:spLocks noChangeArrowheads="1"/>
            </p:cNvSpPr>
            <p:nvPr/>
          </p:nvSpPr>
          <p:spPr bwMode="auto">
            <a:xfrm>
              <a:off x="241" y="1780"/>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54" name="Rectangle 30"/>
            <p:cNvSpPr>
              <a:spLocks noChangeArrowheads="1"/>
            </p:cNvSpPr>
            <p:nvPr/>
          </p:nvSpPr>
          <p:spPr bwMode="auto">
            <a:xfrm>
              <a:off x="241" y="1977"/>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55" name="Rectangle 31"/>
            <p:cNvSpPr>
              <a:spLocks noChangeArrowheads="1"/>
            </p:cNvSpPr>
            <p:nvPr/>
          </p:nvSpPr>
          <p:spPr bwMode="auto">
            <a:xfrm>
              <a:off x="241" y="2173"/>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56" name="Rectangle 32"/>
            <p:cNvSpPr>
              <a:spLocks noChangeArrowheads="1"/>
            </p:cNvSpPr>
            <p:nvPr/>
          </p:nvSpPr>
          <p:spPr bwMode="auto">
            <a:xfrm>
              <a:off x="241" y="2370"/>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57" name="Rectangle 33"/>
            <p:cNvSpPr>
              <a:spLocks noChangeArrowheads="1"/>
            </p:cNvSpPr>
            <p:nvPr/>
          </p:nvSpPr>
          <p:spPr bwMode="auto">
            <a:xfrm>
              <a:off x="149" y="2566"/>
              <a:ext cx="271"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100</a:t>
              </a:r>
              <a:endParaRPr lang="ja-JP" altLang="ja-JP" dirty="0">
                <a:solidFill>
                  <a:prstClr val="black"/>
                </a:solidFill>
                <a:latin typeface="Arial" pitchFamily="34" charset="0"/>
                <a:cs typeface="ＭＳ Ｐゴシック" pitchFamily="50" charset="-128"/>
              </a:endParaRPr>
            </a:p>
          </p:txBody>
        </p:sp>
        <p:sp>
          <p:nvSpPr>
            <p:cNvPr id="1058" name="Rectangle 34"/>
            <p:cNvSpPr>
              <a:spLocks noChangeArrowheads="1"/>
            </p:cNvSpPr>
            <p:nvPr/>
          </p:nvSpPr>
          <p:spPr bwMode="auto">
            <a:xfrm>
              <a:off x="344" y="2566"/>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59" name="Rectangle 35"/>
            <p:cNvSpPr>
              <a:spLocks noChangeArrowheads="1"/>
            </p:cNvSpPr>
            <p:nvPr/>
          </p:nvSpPr>
          <p:spPr bwMode="auto">
            <a:xfrm>
              <a:off x="241" y="2763"/>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60" name="Rectangle 36"/>
            <p:cNvSpPr>
              <a:spLocks noChangeArrowheads="1"/>
            </p:cNvSpPr>
            <p:nvPr/>
          </p:nvSpPr>
          <p:spPr bwMode="auto">
            <a:xfrm>
              <a:off x="241" y="2959"/>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61" name="Rectangle 37"/>
            <p:cNvSpPr>
              <a:spLocks noChangeArrowheads="1"/>
            </p:cNvSpPr>
            <p:nvPr/>
          </p:nvSpPr>
          <p:spPr bwMode="auto">
            <a:xfrm>
              <a:off x="184" y="3156"/>
              <a:ext cx="180"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50</a:t>
              </a:r>
              <a:endParaRPr lang="ja-JP" altLang="ja-JP" dirty="0">
                <a:solidFill>
                  <a:prstClr val="black"/>
                </a:solidFill>
                <a:latin typeface="Arial" pitchFamily="34" charset="0"/>
                <a:cs typeface="ＭＳ Ｐゴシック" pitchFamily="50" charset="-128"/>
              </a:endParaRPr>
            </a:p>
          </p:txBody>
        </p:sp>
        <p:sp>
          <p:nvSpPr>
            <p:cNvPr id="1062" name="Rectangle 38"/>
            <p:cNvSpPr>
              <a:spLocks noChangeArrowheads="1"/>
            </p:cNvSpPr>
            <p:nvPr/>
          </p:nvSpPr>
          <p:spPr bwMode="auto">
            <a:xfrm>
              <a:off x="310" y="3156"/>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63" name="Freeform 39"/>
            <p:cNvSpPr>
              <a:spLocks noEditPoints="1"/>
            </p:cNvSpPr>
            <p:nvPr/>
          </p:nvSpPr>
          <p:spPr bwMode="auto">
            <a:xfrm>
              <a:off x="2340" y="2697"/>
              <a:ext cx="35" cy="1212"/>
            </a:xfrm>
            <a:custGeom>
              <a:avLst/>
              <a:gdLst/>
              <a:ahLst/>
              <a:cxnLst>
                <a:cxn ang="0">
                  <a:pos x="35" y="0"/>
                </a:cxn>
                <a:cxn ang="0">
                  <a:pos x="35" y="131"/>
                </a:cxn>
                <a:cxn ang="0">
                  <a:pos x="0" y="131"/>
                </a:cxn>
                <a:cxn ang="0">
                  <a:pos x="0" y="0"/>
                </a:cxn>
                <a:cxn ang="0">
                  <a:pos x="35" y="0"/>
                </a:cxn>
                <a:cxn ang="0">
                  <a:pos x="35" y="230"/>
                </a:cxn>
                <a:cxn ang="0">
                  <a:pos x="35" y="361"/>
                </a:cxn>
                <a:cxn ang="0">
                  <a:pos x="0" y="361"/>
                </a:cxn>
                <a:cxn ang="0">
                  <a:pos x="0" y="230"/>
                </a:cxn>
                <a:cxn ang="0">
                  <a:pos x="35" y="230"/>
                </a:cxn>
                <a:cxn ang="0">
                  <a:pos x="35" y="459"/>
                </a:cxn>
                <a:cxn ang="0">
                  <a:pos x="35" y="590"/>
                </a:cxn>
                <a:cxn ang="0">
                  <a:pos x="0" y="590"/>
                </a:cxn>
                <a:cxn ang="0">
                  <a:pos x="0" y="459"/>
                </a:cxn>
                <a:cxn ang="0">
                  <a:pos x="35" y="459"/>
                </a:cxn>
                <a:cxn ang="0">
                  <a:pos x="35" y="688"/>
                </a:cxn>
                <a:cxn ang="0">
                  <a:pos x="35" y="819"/>
                </a:cxn>
                <a:cxn ang="0">
                  <a:pos x="0" y="819"/>
                </a:cxn>
                <a:cxn ang="0">
                  <a:pos x="0" y="688"/>
                </a:cxn>
                <a:cxn ang="0">
                  <a:pos x="35" y="688"/>
                </a:cxn>
                <a:cxn ang="0">
                  <a:pos x="35" y="918"/>
                </a:cxn>
                <a:cxn ang="0">
                  <a:pos x="35" y="1049"/>
                </a:cxn>
                <a:cxn ang="0">
                  <a:pos x="0" y="1049"/>
                </a:cxn>
                <a:cxn ang="0">
                  <a:pos x="0" y="918"/>
                </a:cxn>
                <a:cxn ang="0">
                  <a:pos x="35" y="918"/>
                </a:cxn>
                <a:cxn ang="0">
                  <a:pos x="35" y="1147"/>
                </a:cxn>
                <a:cxn ang="0">
                  <a:pos x="35" y="1212"/>
                </a:cxn>
                <a:cxn ang="0">
                  <a:pos x="0" y="1212"/>
                </a:cxn>
                <a:cxn ang="0">
                  <a:pos x="0" y="1147"/>
                </a:cxn>
                <a:cxn ang="0">
                  <a:pos x="35" y="1147"/>
                </a:cxn>
              </a:cxnLst>
              <a:rect l="0" t="0" r="r" b="b"/>
              <a:pathLst>
                <a:path w="35" h="1212">
                  <a:moveTo>
                    <a:pt x="35" y="0"/>
                  </a:moveTo>
                  <a:lnTo>
                    <a:pt x="35" y="131"/>
                  </a:lnTo>
                  <a:lnTo>
                    <a:pt x="0" y="131"/>
                  </a:lnTo>
                  <a:lnTo>
                    <a:pt x="0" y="0"/>
                  </a:lnTo>
                  <a:lnTo>
                    <a:pt x="35" y="0"/>
                  </a:lnTo>
                  <a:close/>
                  <a:moveTo>
                    <a:pt x="35" y="230"/>
                  </a:moveTo>
                  <a:lnTo>
                    <a:pt x="35" y="361"/>
                  </a:lnTo>
                  <a:lnTo>
                    <a:pt x="0" y="361"/>
                  </a:lnTo>
                  <a:lnTo>
                    <a:pt x="0" y="230"/>
                  </a:lnTo>
                  <a:lnTo>
                    <a:pt x="35" y="230"/>
                  </a:lnTo>
                  <a:close/>
                  <a:moveTo>
                    <a:pt x="35" y="459"/>
                  </a:moveTo>
                  <a:lnTo>
                    <a:pt x="35" y="590"/>
                  </a:lnTo>
                  <a:lnTo>
                    <a:pt x="0" y="590"/>
                  </a:lnTo>
                  <a:lnTo>
                    <a:pt x="0" y="459"/>
                  </a:lnTo>
                  <a:lnTo>
                    <a:pt x="35" y="459"/>
                  </a:lnTo>
                  <a:close/>
                  <a:moveTo>
                    <a:pt x="35" y="688"/>
                  </a:moveTo>
                  <a:lnTo>
                    <a:pt x="35" y="819"/>
                  </a:lnTo>
                  <a:lnTo>
                    <a:pt x="0" y="819"/>
                  </a:lnTo>
                  <a:lnTo>
                    <a:pt x="0" y="688"/>
                  </a:lnTo>
                  <a:lnTo>
                    <a:pt x="35" y="688"/>
                  </a:lnTo>
                  <a:close/>
                  <a:moveTo>
                    <a:pt x="35" y="918"/>
                  </a:moveTo>
                  <a:lnTo>
                    <a:pt x="35" y="1049"/>
                  </a:lnTo>
                  <a:lnTo>
                    <a:pt x="0" y="1049"/>
                  </a:lnTo>
                  <a:lnTo>
                    <a:pt x="0" y="918"/>
                  </a:lnTo>
                  <a:lnTo>
                    <a:pt x="35" y="918"/>
                  </a:lnTo>
                  <a:close/>
                  <a:moveTo>
                    <a:pt x="35" y="1147"/>
                  </a:moveTo>
                  <a:lnTo>
                    <a:pt x="35" y="1212"/>
                  </a:lnTo>
                  <a:lnTo>
                    <a:pt x="0" y="1212"/>
                  </a:lnTo>
                  <a:lnTo>
                    <a:pt x="0" y="1147"/>
                  </a:lnTo>
                  <a:lnTo>
                    <a:pt x="35" y="114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064" name="Rectangle 40"/>
            <p:cNvSpPr>
              <a:spLocks noChangeArrowheads="1"/>
            </p:cNvSpPr>
            <p:nvPr/>
          </p:nvSpPr>
          <p:spPr bwMode="auto">
            <a:xfrm>
              <a:off x="4302" y="1136"/>
              <a:ext cx="287" cy="17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600" dirty="0" smtClean="0">
                  <a:solidFill>
                    <a:srgbClr val="000000"/>
                  </a:solidFill>
                  <a:latin typeface="Century" pitchFamily="18" charset="0"/>
                  <a:cs typeface="ＭＳ Ｐゴシック" pitchFamily="50" charset="-128"/>
                </a:rPr>
                <a:t>2</a:t>
              </a:r>
              <a:r>
                <a:rPr lang="en-US" altLang="ja-JP" sz="1600" dirty="0" smtClean="0">
                  <a:solidFill>
                    <a:srgbClr val="000000"/>
                  </a:solidFill>
                  <a:latin typeface="Century" pitchFamily="18" charset="0"/>
                  <a:cs typeface="ＭＳ Ｐゴシック" pitchFamily="50" charset="-128"/>
                </a:rPr>
                <a:t>87</a:t>
              </a:r>
              <a:endParaRPr lang="ja-JP" altLang="ja-JP" sz="2000" dirty="0">
                <a:solidFill>
                  <a:prstClr val="black"/>
                </a:solidFill>
                <a:latin typeface="Arial" pitchFamily="34" charset="0"/>
                <a:cs typeface="ＭＳ Ｐゴシック" pitchFamily="50" charset="-128"/>
              </a:endParaRPr>
            </a:p>
          </p:txBody>
        </p:sp>
        <p:sp>
          <p:nvSpPr>
            <p:cNvPr id="1066" name="Rectangle 42"/>
            <p:cNvSpPr>
              <a:spLocks noChangeArrowheads="1"/>
            </p:cNvSpPr>
            <p:nvPr/>
          </p:nvSpPr>
          <p:spPr bwMode="auto">
            <a:xfrm>
              <a:off x="4608" y="1141"/>
              <a:ext cx="323"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en-US" sz="1500" dirty="0">
                  <a:solidFill>
                    <a:srgbClr val="000000"/>
                  </a:solidFill>
                  <a:latin typeface="ＭＳ 明朝" pitchFamily="17" charset="-128"/>
                  <a:ea typeface="ＭＳ 明朝" pitchFamily="17" charset="-128"/>
                  <a:cs typeface="ＭＳ Ｐゴシック" pitchFamily="50" charset="-128"/>
                </a:rPr>
                <a:t>万円</a:t>
              </a:r>
              <a:endParaRPr lang="ja-JP" altLang="en-US" dirty="0">
                <a:solidFill>
                  <a:prstClr val="black"/>
                </a:solidFill>
                <a:latin typeface="Arial" pitchFamily="34" charset="0"/>
                <a:cs typeface="ＭＳ Ｐゴシック" pitchFamily="50" charset="-128"/>
              </a:endParaRPr>
            </a:p>
          </p:txBody>
        </p:sp>
        <p:sp>
          <p:nvSpPr>
            <p:cNvPr id="1067" name="Rectangle 43"/>
            <p:cNvSpPr>
              <a:spLocks noChangeArrowheads="1"/>
            </p:cNvSpPr>
            <p:nvPr/>
          </p:nvSpPr>
          <p:spPr bwMode="auto">
            <a:xfrm>
              <a:off x="4772" y="1136"/>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68" name="Rectangle 44"/>
            <p:cNvSpPr>
              <a:spLocks noChangeArrowheads="1"/>
            </p:cNvSpPr>
            <p:nvPr/>
          </p:nvSpPr>
          <p:spPr bwMode="auto">
            <a:xfrm>
              <a:off x="4302" y="1420"/>
              <a:ext cx="287" cy="17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altLang="ja-JP" sz="1600" dirty="0" smtClean="0">
                  <a:solidFill>
                    <a:prstClr val="black"/>
                  </a:solidFill>
                  <a:latin typeface="Century" panose="02040604050505020304" pitchFamily="18" charset="0"/>
                  <a:cs typeface="ＭＳ Ｐゴシック" pitchFamily="50" charset="-128"/>
                </a:rPr>
                <a:t>273</a:t>
              </a:r>
              <a:endParaRPr lang="ja-JP" altLang="ja-JP" sz="1600" dirty="0">
                <a:solidFill>
                  <a:prstClr val="black"/>
                </a:solidFill>
                <a:latin typeface="Century" panose="02040604050505020304" pitchFamily="18" charset="0"/>
                <a:cs typeface="ＭＳ Ｐゴシック" pitchFamily="50" charset="-128"/>
              </a:endParaRPr>
            </a:p>
          </p:txBody>
        </p:sp>
        <p:sp>
          <p:nvSpPr>
            <p:cNvPr id="1069" name="Rectangle 45"/>
            <p:cNvSpPr>
              <a:spLocks noChangeArrowheads="1"/>
            </p:cNvSpPr>
            <p:nvPr/>
          </p:nvSpPr>
          <p:spPr bwMode="auto">
            <a:xfrm>
              <a:off x="4588" y="1420"/>
              <a:ext cx="323"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en-US" sz="1500" dirty="0">
                  <a:solidFill>
                    <a:srgbClr val="000000"/>
                  </a:solidFill>
                  <a:latin typeface="ＭＳ 明朝" pitchFamily="17" charset="-128"/>
                  <a:ea typeface="ＭＳ 明朝" pitchFamily="17" charset="-128"/>
                  <a:cs typeface="ＭＳ Ｐゴシック" pitchFamily="50" charset="-128"/>
                </a:rPr>
                <a:t>万円</a:t>
              </a:r>
              <a:endParaRPr lang="ja-JP" altLang="en-US" dirty="0">
                <a:solidFill>
                  <a:prstClr val="black"/>
                </a:solidFill>
                <a:latin typeface="Arial" pitchFamily="34" charset="0"/>
                <a:cs typeface="ＭＳ Ｐゴシック" pitchFamily="50" charset="-128"/>
              </a:endParaRPr>
            </a:p>
          </p:txBody>
        </p:sp>
        <p:sp>
          <p:nvSpPr>
            <p:cNvPr id="1070" name="Rectangle 46"/>
            <p:cNvSpPr>
              <a:spLocks noChangeArrowheads="1"/>
            </p:cNvSpPr>
            <p:nvPr/>
          </p:nvSpPr>
          <p:spPr bwMode="auto">
            <a:xfrm>
              <a:off x="4772" y="1420"/>
              <a:ext cx="44"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ja-JP" sz="1500" dirty="0">
                  <a:solidFill>
                    <a:srgbClr val="000000"/>
                  </a:solidFill>
                  <a:latin typeface="Century" pitchFamily="18" charset="0"/>
                  <a:cs typeface="ＭＳ Ｐゴシック" pitchFamily="50" charset="-128"/>
                </a:rPr>
                <a:t> </a:t>
              </a:r>
              <a:endParaRPr lang="ja-JP" altLang="ja-JP" dirty="0">
                <a:solidFill>
                  <a:prstClr val="black"/>
                </a:solidFill>
                <a:latin typeface="Arial" pitchFamily="34" charset="0"/>
                <a:cs typeface="ＭＳ Ｐゴシック" pitchFamily="50" charset="-128"/>
              </a:endParaRPr>
            </a:p>
          </p:txBody>
        </p:sp>
        <p:sp>
          <p:nvSpPr>
            <p:cNvPr id="1071" name="Freeform 47"/>
            <p:cNvSpPr>
              <a:spLocks noEditPoints="1"/>
            </p:cNvSpPr>
            <p:nvPr/>
          </p:nvSpPr>
          <p:spPr bwMode="auto">
            <a:xfrm>
              <a:off x="4199" y="1343"/>
              <a:ext cx="34" cy="2566"/>
            </a:xfrm>
            <a:custGeom>
              <a:avLst/>
              <a:gdLst/>
              <a:ahLst/>
              <a:cxnLst>
                <a:cxn ang="0">
                  <a:pos x="34" y="0"/>
                </a:cxn>
                <a:cxn ang="0">
                  <a:pos x="34" y="131"/>
                </a:cxn>
                <a:cxn ang="0">
                  <a:pos x="0" y="131"/>
                </a:cxn>
                <a:cxn ang="0">
                  <a:pos x="0" y="0"/>
                </a:cxn>
                <a:cxn ang="0">
                  <a:pos x="34" y="0"/>
                </a:cxn>
                <a:cxn ang="0">
                  <a:pos x="34" y="229"/>
                </a:cxn>
                <a:cxn ang="0">
                  <a:pos x="34" y="361"/>
                </a:cxn>
                <a:cxn ang="0">
                  <a:pos x="0" y="361"/>
                </a:cxn>
                <a:cxn ang="0">
                  <a:pos x="0" y="229"/>
                </a:cxn>
                <a:cxn ang="0">
                  <a:pos x="34" y="229"/>
                </a:cxn>
                <a:cxn ang="0">
                  <a:pos x="34" y="459"/>
                </a:cxn>
                <a:cxn ang="0">
                  <a:pos x="34" y="590"/>
                </a:cxn>
                <a:cxn ang="0">
                  <a:pos x="0" y="590"/>
                </a:cxn>
                <a:cxn ang="0">
                  <a:pos x="0" y="459"/>
                </a:cxn>
                <a:cxn ang="0">
                  <a:pos x="34" y="459"/>
                </a:cxn>
                <a:cxn ang="0">
                  <a:pos x="34" y="688"/>
                </a:cxn>
                <a:cxn ang="0">
                  <a:pos x="34" y="819"/>
                </a:cxn>
                <a:cxn ang="0">
                  <a:pos x="0" y="819"/>
                </a:cxn>
                <a:cxn ang="0">
                  <a:pos x="0" y="688"/>
                </a:cxn>
                <a:cxn ang="0">
                  <a:pos x="34" y="688"/>
                </a:cxn>
                <a:cxn ang="0">
                  <a:pos x="34" y="917"/>
                </a:cxn>
                <a:cxn ang="0">
                  <a:pos x="34" y="1048"/>
                </a:cxn>
                <a:cxn ang="0">
                  <a:pos x="0" y="1048"/>
                </a:cxn>
                <a:cxn ang="0">
                  <a:pos x="0" y="917"/>
                </a:cxn>
                <a:cxn ang="0">
                  <a:pos x="34" y="917"/>
                </a:cxn>
                <a:cxn ang="0">
                  <a:pos x="34" y="1147"/>
                </a:cxn>
                <a:cxn ang="0">
                  <a:pos x="34" y="1278"/>
                </a:cxn>
                <a:cxn ang="0">
                  <a:pos x="0" y="1278"/>
                </a:cxn>
                <a:cxn ang="0">
                  <a:pos x="0" y="1147"/>
                </a:cxn>
                <a:cxn ang="0">
                  <a:pos x="34" y="1147"/>
                </a:cxn>
                <a:cxn ang="0">
                  <a:pos x="34" y="1376"/>
                </a:cxn>
                <a:cxn ang="0">
                  <a:pos x="34" y="1507"/>
                </a:cxn>
                <a:cxn ang="0">
                  <a:pos x="0" y="1507"/>
                </a:cxn>
                <a:cxn ang="0">
                  <a:pos x="0" y="1376"/>
                </a:cxn>
                <a:cxn ang="0">
                  <a:pos x="34" y="1376"/>
                </a:cxn>
                <a:cxn ang="0">
                  <a:pos x="34" y="1605"/>
                </a:cxn>
                <a:cxn ang="0">
                  <a:pos x="34" y="1736"/>
                </a:cxn>
                <a:cxn ang="0">
                  <a:pos x="0" y="1736"/>
                </a:cxn>
                <a:cxn ang="0">
                  <a:pos x="0" y="1605"/>
                </a:cxn>
                <a:cxn ang="0">
                  <a:pos x="34" y="1605"/>
                </a:cxn>
                <a:cxn ang="0">
                  <a:pos x="34" y="1835"/>
                </a:cxn>
                <a:cxn ang="0">
                  <a:pos x="34" y="1966"/>
                </a:cxn>
                <a:cxn ang="0">
                  <a:pos x="0" y="1966"/>
                </a:cxn>
                <a:cxn ang="0">
                  <a:pos x="0" y="1835"/>
                </a:cxn>
                <a:cxn ang="0">
                  <a:pos x="34" y="1835"/>
                </a:cxn>
                <a:cxn ang="0">
                  <a:pos x="34" y="2064"/>
                </a:cxn>
                <a:cxn ang="0">
                  <a:pos x="34" y="2195"/>
                </a:cxn>
                <a:cxn ang="0">
                  <a:pos x="0" y="2195"/>
                </a:cxn>
                <a:cxn ang="0">
                  <a:pos x="0" y="2064"/>
                </a:cxn>
                <a:cxn ang="0">
                  <a:pos x="34" y="2064"/>
                </a:cxn>
                <a:cxn ang="0">
                  <a:pos x="34" y="2293"/>
                </a:cxn>
                <a:cxn ang="0">
                  <a:pos x="34" y="2424"/>
                </a:cxn>
                <a:cxn ang="0">
                  <a:pos x="0" y="2424"/>
                </a:cxn>
                <a:cxn ang="0">
                  <a:pos x="0" y="2293"/>
                </a:cxn>
                <a:cxn ang="0">
                  <a:pos x="34" y="2293"/>
                </a:cxn>
                <a:cxn ang="0">
                  <a:pos x="34" y="2523"/>
                </a:cxn>
                <a:cxn ang="0">
                  <a:pos x="34" y="2566"/>
                </a:cxn>
                <a:cxn ang="0">
                  <a:pos x="0" y="2566"/>
                </a:cxn>
                <a:cxn ang="0">
                  <a:pos x="0" y="2523"/>
                </a:cxn>
                <a:cxn ang="0">
                  <a:pos x="34" y="2523"/>
                </a:cxn>
              </a:cxnLst>
              <a:rect l="0" t="0" r="r" b="b"/>
              <a:pathLst>
                <a:path w="34" h="2566">
                  <a:moveTo>
                    <a:pt x="34" y="0"/>
                  </a:moveTo>
                  <a:lnTo>
                    <a:pt x="34" y="131"/>
                  </a:lnTo>
                  <a:lnTo>
                    <a:pt x="0" y="131"/>
                  </a:lnTo>
                  <a:lnTo>
                    <a:pt x="0" y="0"/>
                  </a:lnTo>
                  <a:lnTo>
                    <a:pt x="34" y="0"/>
                  </a:lnTo>
                  <a:close/>
                  <a:moveTo>
                    <a:pt x="34" y="229"/>
                  </a:moveTo>
                  <a:lnTo>
                    <a:pt x="34" y="361"/>
                  </a:lnTo>
                  <a:lnTo>
                    <a:pt x="0" y="361"/>
                  </a:lnTo>
                  <a:lnTo>
                    <a:pt x="0" y="229"/>
                  </a:lnTo>
                  <a:lnTo>
                    <a:pt x="34" y="229"/>
                  </a:lnTo>
                  <a:close/>
                  <a:moveTo>
                    <a:pt x="34" y="459"/>
                  </a:moveTo>
                  <a:lnTo>
                    <a:pt x="34" y="590"/>
                  </a:lnTo>
                  <a:lnTo>
                    <a:pt x="0" y="590"/>
                  </a:lnTo>
                  <a:lnTo>
                    <a:pt x="0" y="459"/>
                  </a:lnTo>
                  <a:lnTo>
                    <a:pt x="34" y="459"/>
                  </a:lnTo>
                  <a:close/>
                  <a:moveTo>
                    <a:pt x="34" y="688"/>
                  </a:moveTo>
                  <a:lnTo>
                    <a:pt x="34" y="819"/>
                  </a:lnTo>
                  <a:lnTo>
                    <a:pt x="0" y="819"/>
                  </a:lnTo>
                  <a:lnTo>
                    <a:pt x="0" y="688"/>
                  </a:lnTo>
                  <a:lnTo>
                    <a:pt x="34" y="688"/>
                  </a:lnTo>
                  <a:close/>
                  <a:moveTo>
                    <a:pt x="34" y="917"/>
                  </a:moveTo>
                  <a:lnTo>
                    <a:pt x="34" y="1048"/>
                  </a:lnTo>
                  <a:lnTo>
                    <a:pt x="0" y="1048"/>
                  </a:lnTo>
                  <a:lnTo>
                    <a:pt x="0" y="917"/>
                  </a:lnTo>
                  <a:lnTo>
                    <a:pt x="34" y="917"/>
                  </a:lnTo>
                  <a:close/>
                  <a:moveTo>
                    <a:pt x="34" y="1147"/>
                  </a:moveTo>
                  <a:lnTo>
                    <a:pt x="34" y="1278"/>
                  </a:lnTo>
                  <a:lnTo>
                    <a:pt x="0" y="1278"/>
                  </a:lnTo>
                  <a:lnTo>
                    <a:pt x="0" y="1147"/>
                  </a:lnTo>
                  <a:lnTo>
                    <a:pt x="34" y="1147"/>
                  </a:lnTo>
                  <a:close/>
                  <a:moveTo>
                    <a:pt x="34" y="1376"/>
                  </a:moveTo>
                  <a:lnTo>
                    <a:pt x="34" y="1507"/>
                  </a:lnTo>
                  <a:lnTo>
                    <a:pt x="0" y="1507"/>
                  </a:lnTo>
                  <a:lnTo>
                    <a:pt x="0" y="1376"/>
                  </a:lnTo>
                  <a:lnTo>
                    <a:pt x="34" y="1376"/>
                  </a:lnTo>
                  <a:close/>
                  <a:moveTo>
                    <a:pt x="34" y="1605"/>
                  </a:moveTo>
                  <a:lnTo>
                    <a:pt x="34" y="1736"/>
                  </a:lnTo>
                  <a:lnTo>
                    <a:pt x="0" y="1736"/>
                  </a:lnTo>
                  <a:lnTo>
                    <a:pt x="0" y="1605"/>
                  </a:lnTo>
                  <a:lnTo>
                    <a:pt x="34" y="1605"/>
                  </a:lnTo>
                  <a:close/>
                  <a:moveTo>
                    <a:pt x="34" y="1835"/>
                  </a:moveTo>
                  <a:lnTo>
                    <a:pt x="34" y="1966"/>
                  </a:lnTo>
                  <a:lnTo>
                    <a:pt x="0" y="1966"/>
                  </a:lnTo>
                  <a:lnTo>
                    <a:pt x="0" y="1835"/>
                  </a:lnTo>
                  <a:lnTo>
                    <a:pt x="34" y="1835"/>
                  </a:lnTo>
                  <a:close/>
                  <a:moveTo>
                    <a:pt x="34" y="2064"/>
                  </a:moveTo>
                  <a:lnTo>
                    <a:pt x="34" y="2195"/>
                  </a:lnTo>
                  <a:lnTo>
                    <a:pt x="0" y="2195"/>
                  </a:lnTo>
                  <a:lnTo>
                    <a:pt x="0" y="2064"/>
                  </a:lnTo>
                  <a:lnTo>
                    <a:pt x="34" y="2064"/>
                  </a:lnTo>
                  <a:close/>
                  <a:moveTo>
                    <a:pt x="34" y="2293"/>
                  </a:moveTo>
                  <a:lnTo>
                    <a:pt x="34" y="2424"/>
                  </a:lnTo>
                  <a:lnTo>
                    <a:pt x="0" y="2424"/>
                  </a:lnTo>
                  <a:lnTo>
                    <a:pt x="0" y="2293"/>
                  </a:lnTo>
                  <a:lnTo>
                    <a:pt x="34" y="2293"/>
                  </a:lnTo>
                  <a:close/>
                  <a:moveTo>
                    <a:pt x="34" y="2523"/>
                  </a:moveTo>
                  <a:lnTo>
                    <a:pt x="34" y="2566"/>
                  </a:lnTo>
                  <a:lnTo>
                    <a:pt x="0" y="2566"/>
                  </a:lnTo>
                  <a:lnTo>
                    <a:pt x="0" y="2523"/>
                  </a:lnTo>
                  <a:lnTo>
                    <a:pt x="34" y="252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grpSp>
      <p:sp>
        <p:nvSpPr>
          <p:cNvPr id="67" name="Line 9"/>
          <p:cNvSpPr>
            <a:spLocks noChangeShapeType="1"/>
          </p:cNvSpPr>
          <p:nvPr/>
        </p:nvSpPr>
        <p:spPr bwMode="auto">
          <a:xfrm flipH="1">
            <a:off x="614363" y="4303761"/>
            <a:ext cx="18007" cy="892183"/>
          </a:xfrm>
          <a:prstGeom prst="line">
            <a:avLst/>
          </a:prstGeom>
          <a:noFill/>
          <a:ln w="53975">
            <a:solidFill>
              <a:srgbClr val="92D05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66" name="四角形: 角を丸くする 16"/>
          <p:cNvSpPr/>
          <p:nvPr/>
        </p:nvSpPr>
        <p:spPr>
          <a:xfrm>
            <a:off x="859871" y="1436212"/>
            <a:ext cx="2333941" cy="490496"/>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3200" b="1" dirty="0">
                <a:solidFill>
                  <a:srgbClr val="1C1C1C"/>
                </a:solidFill>
                <a:latin typeface="メイリオ" panose="020B0604030504040204" pitchFamily="50" charset="-128"/>
                <a:ea typeface="メイリオ" panose="020B0604030504040204" pitchFamily="50" charset="-128"/>
              </a:rPr>
              <a:t>選択肢①</a:t>
            </a:r>
            <a:endParaRPr lang="en-US" altLang="ja-JP" sz="3200" b="1" dirty="0">
              <a:solidFill>
                <a:srgbClr val="1C1C1C"/>
              </a:solidFill>
              <a:latin typeface="メイリオ" panose="020B0604030504040204" pitchFamily="50" charset="-128"/>
              <a:ea typeface="メイリオ" panose="020B0604030504040204" pitchFamily="50" charset="-128"/>
            </a:endParaRPr>
          </a:p>
        </p:txBody>
      </p:sp>
      <p:sp>
        <p:nvSpPr>
          <p:cNvPr id="69" name="テキスト ボックス 68"/>
          <p:cNvSpPr txBox="1"/>
          <p:nvPr/>
        </p:nvSpPr>
        <p:spPr>
          <a:xfrm>
            <a:off x="372948" y="200563"/>
            <a:ext cx="7436304" cy="954107"/>
          </a:xfrm>
          <a:prstGeom prst="rect">
            <a:avLst/>
          </a:prstGeom>
          <a:noFill/>
          <a:ln>
            <a:noFill/>
          </a:ln>
        </p:spPr>
        <p:txBody>
          <a:bodyPr wrap="square" rtlCol="0">
            <a:spAutoFit/>
          </a:bodyPr>
          <a:lstStyle/>
          <a:p>
            <a:r>
              <a:rPr lang="ja-JP" altLang="en-US" sz="2800" b="1" dirty="0">
                <a:solidFill>
                  <a:prstClr val="black"/>
                </a:solidFill>
              </a:rPr>
              <a:t>選択肢①　</a:t>
            </a:r>
            <a:r>
              <a:rPr lang="ja-JP" altLang="en-US" sz="2800" b="1" dirty="0">
                <a:solidFill>
                  <a:srgbClr val="1C1C1C"/>
                </a:solidFill>
                <a:latin typeface="メイリオ" panose="020B0604030504040204" pitchFamily="50" charset="-128"/>
                <a:ea typeface="メイリオ" panose="020B0604030504040204" pitchFamily="50" charset="-128"/>
              </a:rPr>
              <a:t>太陽光で売電するが買電も行う</a:t>
            </a:r>
            <a:endParaRPr lang="en-US" altLang="ja-JP" sz="2800" b="1" dirty="0">
              <a:solidFill>
                <a:prstClr val="black"/>
              </a:solidFill>
            </a:endParaRPr>
          </a:p>
          <a:p>
            <a:r>
              <a:rPr lang="ja-JP" altLang="en-US" sz="2800" b="1" dirty="0">
                <a:solidFill>
                  <a:prstClr val="black"/>
                </a:solidFill>
              </a:rPr>
              <a:t>選択肢②</a:t>
            </a:r>
            <a:r>
              <a:rPr lang="ja-JP" altLang="en-US" sz="2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売電をやめ、全量買電を行う</a:t>
            </a:r>
          </a:p>
        </p:txBody>
      </p:sp>
    </p:spTree>
    <p:extLst>
      <p:ext uri="{BB962C8B-B14F-4D97-AF65-F5344CB8AC3E}">
        <p14:creationId xmlns:p14="http://schemas.microsoft.com/office/powerpoint/2010/main" val="864317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cxnSp>
        <p:nvCxnSpPr>
          <p:cNvPr id="14" name="直線コネクタ 13"/>
          <p:cNvCxnSpPr/>
          <p:nvPr/>
        </p:nvCxnSpPr>
        <p:spPr>
          <a:xfrm flipH="1">
            <a:off x="6876256" y="2005166"/>
            <a:ext cx="0" cy="4520178"/>
          </a:xfrm>
          <a:prstGeom prst="line">
            <a:avLst/>
          </a:prstGeom>
          <a:noFill/>
          <a:ln w="50800" cap="flat" cmpd="sng" algn="ctr">
            <a:solidFill>
              <a:schemeClr val="tx1"/>
            </a:solidFill>
            <a:prstDash val="solid"/>
            <a:miter lim="800000"/>
          </a:ln>
          <a:effectLst/>
        </p:spPr>
      </p:cxnSp>
      <p:sp>
        <p:nvSpPr>
          <p:cNvPr id="15" name="テキスト ボックス 4"/>
          <p:cNvSpPr txBox="1"/>
          <p:nvPr/>
        </p:nvSpPr>
        <p:spPr>
          <a:xfrm>
            <a:off x="390130" y="6467587"/>
            <a:ext cx="867784" cy="626092"/>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2009</a:t>
            </a:r>
            <a:endParaRPr kumimoji="0" lang="ja-JP" altLang="en-US" sz="1050" kern="100" dirty="0">
              <a:solidFill>
                <a:sysClr val="windowText" lastClr="000000"/>
              </a:solidFill>
              <a:latin typeface="Century"/>
              <a:ea typeface="ＭＳ 明朝"/>
              <a:cs typeface="Times New Roman"/>
            </a:endParaRPr>
          </a:p>
        </p:txBody>
      </p:sp>
      <p:sp>
        <p:nvSpPr>
          <p:cNvPr id="35" name="正方形/長方形 34"/>
          <p:cNvSpPr/>
          <p:nvPr/>
        </p:nvSpPr>
        <p:spPr>
          <a:xfrm>
            <a:off x="3419872" y="3933056"/>
            <a:ext cx="216024" cy="259228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72" name="テキスト ボックス 71"/>
          <p:cNvSpPr txBox="1"/>
          <p:nvPr/>
        </p:nvSpPr>
        <p:spPr>
          <a:xfrm>
            <a:off x="-204716" y="47215"/>
            <a:ext cx="9648967" cy="584775"/>
          </a:xfrm>
          <a:prstGeom prst="rect">
            <a:avLst/>
          </a:prstGeom>
          <a:noFill/>
        </p:spPr>
        <p:txBody>
          <a:bodyPr wrap="square" rtlCol="0">
            <a:spAutoFit/>
          </a:bodyPr>
          <a:lstStyle/>
          <a:p>
            <a:pPr algn="ctr">
              <a:defRPr/>
            </a:pPr>
            <a:r>
              <a:rPr lang="en-US" altLang="ja-JP" sz="3200" b="1" dirty="0"/>
              <a:t>【</a:t>
            </a:r>
            <a:r>
              <a:rPr lang="en-US" altLang="ja-JP" sz="3200" b="1" dirty="0">
                <a:latin typeface="+mj-ea"/>
              </a:rPr>
              <a:t>FIT</a:t>
            </a:r>
            <a:r>
              <a:rPr lang="ja-JP" altLang="en-US" sz="3200" b="1" dirty="0"/>
              <a:t>保証終了後の太陽光発電の減少</a:t>
            </a:r>
            <a:r>
              <a:rPr lang="en-US" altLang="ja-JP" sz="3200" b="1" dirty="0"/>
              <a:t>】</a:t>
            </a:r>
            <a:endParaRPr lang="ja-JP" altLang="en-US" sz="4000" b="1" kern="0" dirty="0">
              <a:solidFill>
                <a:srgbClr val="1C1C1C"/>
              </a:solidFill>
              <a:latin typeface="メイリオ" panose="020B0604030504040204" pitchFamily="50" charset="-128"/>
              <a:ea typeface="メイリオ" panose="020B0604030504040204" pitchFamily="50" charset="-128"/>
            </a:endParaRPr>
          </a:p>
        </p:txBody>
      </p:sp>
      <p:cxnSp>
        <p:nvCxnSpPr>
          <p:cNvPr id="12" name="直線コネクタ 11"/>
          <p:cNvCxnSpPr/>
          <p:nvPr/>
        </p:nvCxnSpPr>
        <p:spPr>
          <a:xfrm>
            <a:off x="585677" y="1909637"/>
            <a:ext cx="28580" cy="4577346"/>
          </a:xfrm>
          <a:prstGeom prst="line">
            <a:avLst/>
          </a:prstGeom>
          <a:noFill/>
          <a:ln w="50800" cap="flat" cmpd="sng" algn="ctr">
            <a:solidFill>
              <a:schemeClr val="tx1"/>
            </a:solidFill>
            <a:prstDash val="solid"/>
            <a:miter lim="800000"/>
          </a:ln>
          <a:effectLst/>
        </p:spPr>
      </p:cxnSp>
      <p:sp>
        <p:nvSpPr>
          <p:cNvPr id="16" name="テキスト ボックス 5"/>
          <p:cNvSpPr txBox="1"/>
          <p:nvPr/>
        </p:nvSpPr>
        <p:spPr>
          <a:xfrm>
            <a:off x="6817078" y="6550401"/>
            <a:ext cx="1277795" cy="670607"/>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2035</a:t>
            </a:r>
            <a:endParaRPr kumimoji="0" lang="ja-JP" altLang="en-US" sz="1050" kern="100" dirty="0">
              <a:solidFill>
                <a:sysClr val="windowText" lastClr="000000"/>
              </a:solidFill>
              <a:latin typeface="Century"/>
              <a:ea typeface="ＭＳ 明朝"/>
              <a:cs typeface="Times New Roman"/>
            </a:endParaRPr>
          </a:p>
        </p:txBody>
      </p:sp>
      <p:sp>
        <p:nvSpPr>
          <p:cNvPr id="17" name="正方形/長方形 16"/>
          <p:cNvSpPr/>
          <p:nvPr/>
        </p:nvSpPr>
        <p:spPr>
          <a:xfrm>
            <a:off x="611560" y="6021288"/>
            <a:ext cx="216024" cy="504056"/>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8" name="正方形/長方形 17"/>
          <p:cNvSpPr/>
          <p:nvPr/>
        </p:nvSpPr>
        <p:spPr>
          <a:xfrm>
            <a:off x="1331640" y="5297471"/>
            <a:ext cx="288032" cy="1227873"/>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19" name="正方形/長方形 18"/>
          <p:cNvSpPr/>
          <p:nvPr/>
        </p:nvSpPr>
        <p:spPr>
          <a:xfrm>
            <a:off x="1126353" y="5580826"/>
            <a:ext cx="205287" cy="94451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20" name="正方形/長方形 19"/>
          <p:cNvSpPr/>
          <p:nvPr/>
        </p:nvSpPr>
        <p:spPr>
          <a:xfrm>
            <a:off x="870245" y="5776638"/>
            <a:ext cx="245371" cy="748706"/>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21" name="正方形/長方形 20"/>
          <p:cNvSpPr/>
          <p:nvPr/>
        </p:nvSpPr>
        <p:spPr>
          <a:xfrm>
            <a:off x="6660232" y="6093296"/>
            <a:ext cx="216024" cy="43204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2" name="正方形/長方形 21"/>
          <p:cNvSpPr/>
          <p:nvPr/>
        </p:nvSpPr>
        <p:spPr>
          <a:xfrm>
            <a:off x="6444209" y="6021287"/>
            <a:ext cx="216023" cy="504057"/>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3" name="正方形/長方形 22"/>
          <p:cNvSpPr/>
          <p:nvPr/>
        </p:nvSpPr>
        <p:spPr>
          <a:xfrm>
            <a:off x="6228184" y="5949280"/>
            <a:ext cx="216024" cy="576064"/>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4" name="正方形/長方形 23"/>
          <p:cNvSpPr/>
          <p:nvPr/>
        </p:nvSpPr>
        <p:spPr>
          <a:xfrm>
            <a:off x="6012160" y="5877272"/>
            <a:ext cx="216024" cy="648072"/>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5" name="正方形/長方形 24"/>
          <p:cNvSpPr/>
          <p:nvPr/>
        </p:nvSpPr>
        <p:spPr>
          <a:xfrm>
            <a:off x="5796136" y="5805264"/>
            <a:ext cx="216024" cy="720080"/>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6" name="正方形/長方形 25"/>
          <p:cNvSpPr/>
          <p:nvPr/>
        </p:nvSpPr>
        <p:spPr>
          <a:xfrm>
            <a:off x="5580113" y="5722503"/>
            <a:ext cx="216024" cy="802841"/>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7" name="正方形/長方形 26"/>
          <p:cNvSpPr/>
          <p:nvPr/>
        </p:nvSpPr>
        <p:spPr>
          <a:xfrm>
            <a:off x="5364088" y="5581022"/>
            <a:ext cx="216024" cy="944322"/>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8" name="正方形/長方形 27"/>
          <p:cNvSpPr/>
          <p:nvPr/>
        </p:nvSpPr>
        <p:spPr>
          <a:xfrm>
            <a:off x="1619672" y="4941168"/>
            <a:ext cx="252592" cy="1584176"/>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9" name="正方形/長方形 28"/>
          <p:cNvSpPr/>
          <p:nvPr/>
        </p:nvSpPr>
        <p:spPr>
          <a:xfrm>
            <a:off x="1880453" y="4652417"/>
            <a:ext cx="243275" cy="1872927"/>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0" name="正方形/長方形 29"/>
          <p:cNvSpPr/>
          <p:nvPr/>
        </p:nvSpPr>
        <p:spPr>
          <a:xfrm>
            <a:off x="2136564" y="4397274"/>
            <a:ext cx="275196" cy="2128069"/>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1" name="正方形/長方形 30"/>
          <p:cNvSpPr/>
          <p:nvPr/>
        </p:nvSpPr>
        <p:spPr>
          <a:xfrm>
            <a:off x="2411761" y="4149080"/>
            <a:ext cx="216024" cy="2376264"/>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2" name="正方形/長方形 31"/>
          <p:cNvSpPr/>
          <p:nvPr/>
        </p:nvSpPr>
        <p:spPr>
          <a:xfrm>
            <a:off x="2641668" y="3933056"/>
            <a:ext cx="274148" cy="259228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3" name="正方形/長方形 32"/>
          <p:cNvSpPr/>
          <p:nvPr/>
        </p:nvSpPr>
        <p:spPr>
          <a:xfrm>
            <a:off x="2897777" y="3645024"/>
            <a:ext cx="234063" cy="2880320"/>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4" name="正方形/長方形 33"/>
          <p:cNvSpPr/>
          <p:nvPr/>
        </p:nvSpPr>
        <p:spPr>
          <a:xfrm>
            <a:off x="3146771" y="3376704"/>
            <a:ext cx="273101" cy="3148639"/>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7" name="正方形/長方形 36"/>
          <p:cNvSpPr/>
          <p:nvPr/>
        </p:nvSpPr>
        <p:spPr>
          <a:xfrm>
            <a:off x="3851920" y="4437112"/>
            <a:ext cx="216025" cy="2088232"/>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0" name="正方形/長方形 39"/>
          <p:cNvSpPr/>
          <p:nvPr/>
        </p:nvSpPr>
        <p:spPr>
          <a:xfrm>
            <a:off x="4499992" y="5013176"/>
            <a:ext cx="216024" cy="151216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1" name="正方形/長方形 40"/>
          <p:cNvSpPr/>
          <p:nvPr/>
        </p:nvSpPr>
        <p:spPr>
          <a:xfrm>
            <a:off x="4716017" y="5157192"/>
            <a:ext cx="216023" cy="1368152"/>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2" name="正方形/長方形 41"/>
          <p:cNvSpPr/>
          <p:nvPr/>
        </p:nvSpPr>
        <p:spPr>
          <a:xfrm>
            <a:off x="4932041" y="5229200"/>
            <a:ext cx="216023" cy="1296143"/>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3" name="正方形/長方形 42"/>
          <p:cNvSpPr/>
          <p:nvPr/>
        </p:nvSpPr>
        <p:spPr>
          <a:xfrm>
            <a:off x="5148064" y="5373216"/>
            <a:ext cx="216024" cy="115212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4" name="テキスト ボックス 35"/>
          <p:cNvSpPr txBox="1"/>
          <p:nvPr/>
        </p:nvSpPr>
        <p:spPr>
          <a:xfrm>
            <a:off x="2775193" y="6411668"/>
            <a:ext cx="2020420" cy="930887"/>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3199" b="1" i="1" kern="100" dirty="0">
                <a:solidFill>
                  <a:sysClr val="windowText" lastClr="000000"/>
                </a:solidFill>
                <a:latin typeface="Century"/>
                <a:ea typeface="ＭＳ 明朝"/>
                <a:cs typeface="Times New Roman"/>
              </a:rPr>
              <a:t>2019</a:t>
            </a:r>
            <a:endParaRPr kumimoji="0" lang="ja-JP" altLang="en-US" sz="3199" b="1" i="1" kern="100" dirty="0">
              <a:solidFill>
                <a:sysClr val="windowText" lastClr="000000"/>
              </a:solidFill>
              <a:latin typeface="Century"/>
              <a:ea typeface="ＭＳ 明朝"/>
              <a:cs typeface="Times New Roman"/>
            </a:endParaRPr>
          </a:p>
        </p:txBody>
      </p:sp>
      <p:sp>
        <p:nvSpPr>
          <p:cNvPr id="45" name="テキスト ボックス 36"/>
          <p:cNvSpPr txBox="1"/>
          <p:nvPr/>
        </p:nvSpPr>
        <p:spPr>
          <a:xfrm>
            <a:off x="7457340" y="6415700"/>
            <a:ext cx="1213565" cy="850066"/>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ja-JP" altLang="en-US" sz="1050" kern="100" dirty="0">
                <a:solidFill>
                  <a:sysClr val="windowText" lastClr="000000"/>
                </a:solidFill>
                <a:latin typeface="Century"/>
                <a:ea typeface="ＭＳ 明朝"/>
                <a:cs typeface="Times New Roman"/>
              </a:rPr>
              <a:t>（年）</a:t>
            </a:r>
          </a:p>
        </p:txBody>
      </p:sp>
      <p:cxnSp>
        <p:nvCxnSpPr>
          <p:cNvPr id="46" name="直線コネクタ 45"/>
          <p:cNvCxnSpPr/>
          <p:nvPr/>
        </p:nvCxnSpPr>
        <p:spPr>
          <a:xfrm>
            <a:off x="614257" y="3366849"/>
            <a:ext cx="2494646" cy="9857"/>
          </a:xfrm>
          <a:prstGeom prst="line">
            <a:avLst/>
          </a:prstGeom>
          <a:noFill/>
          <a:ln w="50800" cap="flat" cmpd="sng" algn="ctr">
            <a:solidFill>
              <a:schemeClr val="tx1"/>
            </a:solidFill>
            <a:prstDash val="dash"/>
            <a:round/>
            <a:headEnd type="none" w="med" len="med"/>
            <a:tailEnd type="none" w="med" len="med"/>
          </a:ln>
          <a:effectLst/>
        </p:spPr>
      </p:cxnSp>
      <p:sp>
        <p:nvSpPr>
          <p:cNvPr id="47" name="テキスト ボックス 38"/>
          <p:cNvSpPr txBox="1"/>
          <p:nvPr/>
        </p:nvSpPr>
        <p:spPr>
          <a:xfrm>
            <a:off x="173839" y="3275438"/>
            <a:ext cx="702943" cy="702656"/>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1150</a:t>
            </a:r>
            <a:endParaRPr kumimoji="0" lang="ja-JP" altLang="en-US" sz="1050" kern="100" dirty="0">
              <a:solidFill>
                <a:sysClr val="windowText" lastClr="000000"/>
              </a:solidFill>
              <a:latin typeface="Century"/>
              <a:ea typeface="ＭＳ 明朝"/>
              <a:cs typeface="Times New Roman"/>
            </a:endParaRPr>
          </a:p>
        </p:txBody>
      </p:sp>
      <p:sp>
        <p:nvSpPr>
          <p:cNvPr id="48" name="テキスト ボックス 40"/>
          <p:cNvSpPr txBox="1"/>
          <p:nvPr/>
        </p:nvSpPr>
        <p:spPr>
          <a:xfrm>
            <a:off x="180170" y="5043104"/>
            <a:ext cx="690278" cy="447144"/>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500</a:t>
            </a:r>
            <a:endParaRPr kumimoji="0" lang="ja-JP" altLang="en-US" sz="1050" kern="100" dirty="0">
              <a:solidFill>
                <a:sysClr val="windowText" lastClr="000000"/>
              </a:solidFill>
              <a:latin typeface="Century"/>
              <a:ea typeface="ＭＳ 明朝"/>
              <a:cs typeface="Times New Roman"/>
            </a:endParaRPr>
          </a:p>
        </p:txBody>
      </p:sp>
      <p:sp>
        <p:nvSpPr>
          <p:cNvPr id="49" name="テキスト ボックス 41"/>
          <p:cNvSpPr txBox="1"/>
          <p:nvPr/>
        </p:nvSpPr>
        <p:spPr>
          <a:xfrm>
            <a:off x="152304" y="3637577"/>
            <a:ext cx="835933" cy="525217"/>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1000</a:t>
            </a:r>
            <a:endParaRPr kumimoji="0" lang="ja-JP" altLang="en-US" sz="1050" kern="100" dirty="0">
              <a:solidFill>
                <a:sysClr val="windowText" lastClr="000000"/>
              </a:solidFill>
              <a:latin typeface="Century"/>
              <a:ea typeface="ＭＳ 明朝"/>
              <a:cs typeface="Times New Roman"/>
            </a:endParaRPr>
          </a:p>
        </p:txBody>
      </p:sp>
      <p:sp>
        <p:nvSpPr>
          <p:cNvPr id="50" name="テキスト ボックス 42"/>
          <p:cNvSpPr txBox="1"/>
          <p:nvPr/>
        </p:nvSpPr>
        <p:spPr>
          <a:xfrm>
            <a:off x="73460" y="1598682"/>
            <a:ext cx="1172295" cy="688461"/>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ja-JP" altLang="en-US" sz="1050" kern="100" dirty="0">
                <a:solidFill>
                  <a:sysClr val="windowText" lastClr="000000"/>
                </a:solidFill>
                <a:latin typeface="Century"/>
                <a:ea typeface="ＭＳ 明朝"/>
                <a:cs typeface="Times New Roman"/>
              </a:rPr>
              <a:t>（万</a:t>
            </a:r>
            <a:r>
              <a:rPr kumimoji="0" lang="en-US" sz="1050" kern="100" dirty="0">
                <a:solidFill>
                  <a:sysClr val="windowText" lastClr="000000"/>
                </a:solidFill>
                <a:latin typeface="Century"/>
                <a:ea typeface="ＭＳ 明朝"/>
                <a:cs typeface="Times New Roman"/>
              </a:rPr>
              <a:t>kW</a:t>
            </a:r>
            <a:r>
              <a:rPr kumimoji="0" lang="ja-JP" altLang="en-US" sz="1050" kern="100" dirty="0">
                <a:solidFill>
                  <a:sysClr val="windowText" lastClr="000000"/>
                </a:solidFill>
                <a:latin typeface="Century"/>
                <a:ea typeface="ＭＳ 明朝"/>
                <a:cs typeface="Times New Roman"/>
              </a:rPr>
              <a:t>）</a:t>
            </a:r>
          </a:p>
        </p:txBody>
      </p:sp>
      <p:sp>
        <p:nvSpPr>
          <p:cNvPr id="91" name="正方形/長方形 90"/>
          <p:cNvSpPr/>
          <p:nvPr/>
        </p:nvSpPr>
        <p:spPr>
          <a:xfrm>
            <a:off x="3635896" y="4149080"/>
            <a:ext cx="216024" cy="2376264"/>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5" name="正方形/長方形 94"/>
          <p:cNvSpPr/>
          <p:nvPr/>
        </p:nvSpPr>
        <p:spPr>
          <a:xfrm>
            <a:off x="4283968" y="4818897"/>
            <a:ext cx="216024" cy="1706447"/>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4" name="正方形/長方形 93"/>
          <p:cNvSpPr/>
          <p:nvPr/>
        </p:nvSpPr>
        <p:spPr>
          <a:xfrm>
            <a:off x="4067944" y="4581128"/>
            <a:ext cx="216024" cy="1944216"/>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grpSp>
        <p:nvGrpSpPr>
          <p:cNvPr id="4" name="グループ化 114"/>
          <p:cNvGrpSpPr/>
          <p:nvPr/>
        </p:nvGrpSpPr>
        <p:grpSpPr>
          <a:xfrm>
            <a:off x="3419872" y="3356992"/>
            <a:ext cx="3456384" cy="2736304"/>
            <a:chOff x="3419872" y="3356992"/>
            <a:chExt cx="3456384" cy="2736304"/>
          </a:xfrm>
          <a:solidFill>
            <a:srgbClr val="FFC000"/>
          </a:solidFill>
        </p:grpSpPr>
        <p:sp>
          <p:nvSpPr>
            <p:cNvPr id="110" name="正方形/長方形 109"/>
            <p:cNvSpPr/>
            <p:nvPr/>
          </p:nvSpPr>
          <p:spPr>
            <a:xfrm>
              <a:off x="6444208" y="3356992"/>
              <a:ext cx="216024" cy="2664296"/>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grpSp>
          <p:nvGrpSpPr>
            <p:cNvPr id="5" name="グループ化 112"/>
            <p:cNvGrpSpPr/>
            <p:nvPr/>
          </p:nvGrpSpPr>
          <p:grpSpPr>
            <a:xfrm>
              <a:off x="3419872" y="3356992"/>
              <a:ext cx="3456384" cy="2736304"/>
              <a:chOff x="3419872" y="3356992"/>
              <a:chExt cx="3456384" cy="2736304"/>
            </a:xfrm>
            <a:grpFill/>
          </p:grpSpPr>
          <p:sp>
            <p:nvSpPr>
              <p:cNvPr id="89" name="正方形/長方形 88"/>
              <p:cNvSpPr/>
              <p:nvPr/>
            </p:nvSpPr>
            <p:spPr>
              <a:xfrm>
                <a:off x="3419872" y="3356992"/>
                <a:ext cx="216024" cy="576064"/>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6" name="正方形/長方形 95"/>
              <p:cNvSpPr/>
              <p:nvPr/>
            </p:nvSpPr>
            <p:spPr>
              <a:xfrm>
                <a:off x="3635896" y="3356992"/>
                <a:ext cx="216024" cy="79208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7" name="正方形/長方形 96"/>
              <p:cNvSpPr/>
              <p:nvPr/>
            </p:nvSpPr>
            <p:spPr>
              <a:xfrm>
                <a:off x="3851920" y="3356992"/>
                <a:ext cx="216024" cy="1080120"/>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8" name="正方形/長方形 97"/>
              <p:cNvSpPr/>
              <p:nvPr/>
            </p:nvSpPr>
            <p:spPr>
              <a:xfrm>
                <a:off x="4067944" y="3356992"/>
                <a:ext cx="216024" cy="1224136"/>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0" name="正方形/長方形 99"/>
              <p:cNvSpPr/>
              <p:nvPr/>
            </p:nvSpPr>
            <p:spPr>
              <a:xfrm>
                <a:off x="4283968" y="3356992"/>
                <a:ext cx="216024" cy="1440160"/>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1" name="正方形/長方形 100"/>
              <p:cNvSpPr/>
              <p:nvPr/>
            </p:nvSpPr>
            <p:spPr>
              <a:xfrm>
                <a:off x="4499992" y="3356992"/>
                <a:ext cx="216024" cy="1656184"/>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2" name="正方形/長方形 101"/>
              <p:cNvSpPr/>
              <p:nvPr/>
            </p:nvSpPr>
            <p:spPr>
              <a:xfrm>
                <a:off x="4716016" y="3356992"/>
                <a:ext cx="216024" cy="1800200"/>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3" name="正方形/長方形 102"/>
              <p:cNvSpPr/>
              <p:nvPr/>
            </p:nvSpPr>
            <p:spPr>
              <a:xfrm>
                <a:off x="4932040" y="3356992"/>
                <a:ext cx="216024" cy="187220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4" name="正方形/長方形 103"/>
              <p:cNvSpPr/>
              <p:nvPr/>
            </p:nvSpPr>
            <p:spPr>
              <a:xfrm>
                <a:off x="5148064" y="3356992"/>
                <a:ext cx="216024" cy="2016224"/>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5" name="正方形/長方形 104"/>
              <p:cNvSpPr/>
              <p:nvPr/>
            </p:nvSpPr>
            <p:spPr>
              <a:xfrm>
                <a:off x="5364088" y="3356992"/>
                <a:ext cx="216024" cy="223224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6" name="正方形/長方形 105"/>
              <p:cNvSpPr/>
              <p:nvPr/>
            </p:nvSpPr>
            <p:spPr>
              <a:xfrm>
                <a:off x="5580112" y="3356992"/>
                <a:ext cx="216024" cy="238464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7" name="正方形/長方形 106"/>
              <p:cNvSpPr/>
              <p:nvPr/>
            </p:nvSpPr>
            <p:spPr>
              <a:xfrm>
                <a:off x="5796136" y="3356992"/>
                <a:ext cx="216024" cy="2448272"/>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8" name="正方形/長方形 107"/>
              <p:cNvSpPr/>
              <p:nvPr/>
            </p:nvSpPr>
            <p:spPr>
              <a:xfrm>
                <a:off x="6012160" y="3356992"/>
                <a:ext cx="216024" cy="2520280"/>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9" name="正方形/長方形 108"/>
              <p:cNvSpPr/>
              <p:nvPr/>
            </p:nvSpPr>
            <p:spPr>
              <a:xfrm>
                <a:off x="6228184" y="3356992"/>
                <a:ext cx="216024" cy="259228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11" name="正方形/長方形 110"/>
              <p:cNvSpPr/>
              <p:nvPr/>
            </p:nvSpPr>
            <p:spPr>
              <a:xfrm>
                <a:off x="6660232" y="3356992"/>
                <a:ext cx="216024" cy="2736304"/>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grpSp>
      </p:grpSp>
      <p:sp>
        <p:nvSpPr>
          <p:cNvPr id="8" name="角丸四角形吹き出し 7"/>
          <p:cNvSpPr/>
          <p:nvPr/>
        </p:nvSpPr>
        <p:spPr>
          <a:xfrm>
            <a:off x="6947249" y="3284984"/>
            <a:ext cx="2196751" cy="2232248"/>
          </a:xfrm>
          <a:prstGeom prst="wedgeRoundRectCallout">
            <a:avLst>
              <a:gd name="adj1" fmla="val -61904"/>
              <a:gd name="adj2" fmla="val 4232"/>
              <a:gd name="adj3" fmla="val 16667"/>
            </a:avLst>
          </a:prstGeom>
          <a:solidFill>
            <a:schemeClr val="bg1"/>
          </a:solidFill>
          <a:ln w="50800">
            <a:solidFill>
              <a:srgbClr val="3B8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ja-JP" altLang="en-US" sz="2000" b="1" kern="0" dirty="0">
                <a:solidFill>
                  <a:prstClr val="black"/>
                </a:solidFill>
                <a:latin typeface="メイリオ" panose="020B0604030504040204" pitchFamily="50" charset="-128"/>
                <a:ea typeface="メイリオ" panose="020B0604030504040204" pitchFamily="50" charset="-128"/>
              </a:rPr>
              <a:t>蓄電池の導入により太陽光発電の放置を防ぐ</a:t>
            </a:r>
          </a:p>
        </p:txBody>
      </p:sp>
      <p:sp>
        <p:nvSpPr>
          <p:cNvPr id="81" name="正方形/長方形 80"/>
          <p:cNvSpPr/>
          <p:nvPr/>
        </p:nvSpPr>
        <p:spPr>
          <a:xfrm>
            <a:off x="2025336" y="2712970"/>
            <a:ext cx="2520280" cy="523220"/>
          </a:xfrm>
          <a:prstGeom prst="rect">
            <a:avLst/>
          </a:prstGeom>
        </p:spPr>
        <p:txBody>
          <a:bodyPr wrap="square">
            <a:spAutoFit/>
          </a:bodyPr>
          <a:lstStyle/>
          <a:p>
            <a:pPr algn="ctr"/>
            <a:r>
              <a:rPr lang="en-US" altLang="ja-JP" sz="2800" b="1" dirty="0">
                <a:ln w="12700">
                  <a:solidFill>
                    <a:prstClr val="black"/>
                  </a:solidFill>
                </a:ln>
                <a:solidFill>
                  <a:prstClr val="black"/>
                </a:solidFill>
                <a:latin typeface="メイリオ" pitchFamily="50" charset="-128"/>
                <a:ea typeface="メイリオ" pitchFamily="50" charset="-128"/>
                <a:cs typeface="メイリオ" pitchFamily="50" charset="-128"/>
              </a:rPr>
              <a:t>FIT</a:t>
            </a:r>
            <a:r>
              <a:rPr lang="ja-JP" altLang="en-US" sz="2800" b="1" dirty="0">
                <a:ln w="12700">
                  <a:solidFill>
                    <a:prstClr val="black"/>
                  </a:solidFill>
                </a:ln>
                <a:solidFill>
                  <a:prstClr val="black"/>
                </a:solidFill>
                <a:latin typeface="メイリオ" pitchFamily="50" charset="-128"/>
                <a:ea typeface="メイリオ" pitchFamily="50" charset="-128"/>
                <a:cs typeface="メイリオ" pitchFamily="50" charset="-128"/>
              </a:rPr>
              <a:t>保証終了</a:t>
            </a:r>
          </a:p>
        </p:txBody>
      </p:sp>
      <p:sp>
        <p:nvSpPr>
          <p:cNvPr id="82" name="テキスト ボックス 81"/>
          <p:cNvSpPr txBox="1"/>
          <p:nvPr/>
        </p:nvSpPr>
        <p:spPr>
          <a:xfrm>
            <a:off x="3014808" y="1051059"/>
            <a:ext cx="5517632" cy="954107"/>
          </a:xfrm>
          <a:prstGeom prst="rect">
            <a:avLst/>
          </a:prstGeom>
          <a:solidFill>
            <a:schemeClr val="accent4">
              <a:lumMod val="60000"/>
              <a:lumOff val="40000"/>
            </a:schemeClr>
          </a:solidFill>
        </p:spPr>
        <p:txBody>
          <a:bodyPr wrap="square" rtlCol="0" anchor="t">
            <a:spAutoFit/>
          </a:bodyPr>
          <a:lstStyle/>
          <a:p>
            <a:pPr algn="ctr">
              <a:defRPr/>
            </a:pPr>
            <a:r>
              <a:rPr kumimoji="0" lang="en-US" altLang="ja-JP" sz="2800" b="1" u="sng" kern="0" dirty="0">
                <a:solidFill>
                  <a:sysClr val="windowText" lastClr="000000"/>
                </a:solidFill>
              </a:rPr>
              <a:t>2035</a:t>
            </a:r>
            <a:r>
              <a:rPr kumimoji="0" lang="ja-JP" altLang="en-US" sz="2800" b="1" u="sng" kern="0" dirty="0">
                <a:solidFill>
                  <a:sysClr val="windowText" lastClr="000000"/>
                </a:solidFill>
              </a:rPr>
              <a:t>年までに約</a:t>
            </a:r>
            <a:r>
              <a:rPr kumimoji="0" lang="en-US" altLang="ja-JP" sz="2800" b="1" u="sng" kern="0" dirty="0">
                <a:solidFill>
                  <a:sysClr val="windowText" lastClr="000000"/>
                </a:solidFill>
              </a:rPr>
              <a:t>1,000</a:t>
            </a:r>
            <a:r>
              <a:rPr kumimoji="0" lang="ja-JP" altLang="en-US" sz="2800" b="1" u="sng" kern="0" dirty="0">
                <a:solidFill>
                  <a:sysClr val="windowText" lastClr="000000"/>
                </a:solidFill>
              </a:rPr>
              <a:t>万</a:t>
            </a:r>
            <a:r>
              <a:rPr kumimoji="0" lang="en-US" altLang="ja-JP" sz="2800" b="1" u="sng" kern="0" dirty="0">
                <a:solidFill>
                  <a:sysClr val="windowText" lastClr="000000"/>
                </a:solidFill>
              </a:rPr>
              <a:t>k</a:t>
            </a:r>
            <a:r>
              <a:rPr kumimoji="0" lang="ja-JP" altLang="en-US" sz="2800" b="1" u="sng" kern="0" dirty="0">
                <a:solidFill>
                  <a:sysClr val="windowText" lastClr="000000"/>
                </a:solidFill>
              </a:rPr>
              <a:t>ｗ</a:t>
            </a:r>
            <a:r>
              <a:rPr kumimoji="0" lang="ja-JP" altLang="en-US" sz="2800" b="1" kern="0" dirty="0">
                <a:solidFill>
                  <a:sysClr val="windowText" lastClr="000000"/>
                </a:solidFill>
              </a:rPr>
              <a:t>の</a:t>
            </a:r>
          </a:p>
          <a:p>
            <a:pPr algn="ctr">
              <a:defRPr/>
            </a:pPr>
            <a:r>
              <a:rPr kumimoji="0" lang="ja-JP" altLang="en-US" sz="2800" b="1" kern="0" dirty="0">
                <a:solidFill>
                  <a:sysClr val="windowText" lastClr="000000"/>
                </a:solidFill>
              </a:rPr>
              <a:t>太陽光発電容量が減少</a:t>
            </a:r>
          </a:p>
        </p:txBody>
      </p:sp>
      <p:sp>
        <p:nvSpPr>
          <p:cNvPr id="62" name="正方形/長方形 61"/>
          <p:cNvSpPr/>
          <p:nvPr/>
        </p:nvSpPr>
        <p:spPr>
          <a:xfrm>
            <a:off x="6868271" y="5776638"/>
            <a:ext cx="2301044" cy="507831"/>
          </a:xfrm>
          <a:prstGeom prst="rect">
            <a:avLst/>
          </a:prstGeom>
        </p:spPr>
        <p:txBody>
          <a:bodyPr wrap="square">
            <a:spAutoFit/>
          </a:bodyPr>
          <a:lstStyle/>
          <a:p>
            <a:pPr fontAlgn="base"/>
            <a:r>
              <a:rPr lang="ja-JP" altLang="ja-JP" sz="900" dirty="0"/>
              <a:t>※参考 環境エネルギー政策研究所</a:t>
            </a:r>
            <a:r>
              <a:rPr lang="en-US" altLang="ja-JP" sz="900" dirty="0"/>
              <a:t>(2015)</a:t>
            </a:r>
            <a:endParaRPr lang="ja-JP" altLang="ja-JP" sz="900" dirty="0"/>
          </a:p>
          <a:p>
            <a:pPr fontAlgn="base"/>
            <a:r>
              <a:rPr lang="ja-JP" altLang="ja-JP" sz="900" dirty="0"/>
              <a:t>「再生可能エネルギー白書」</a:t>
            </a:r>
          </a:p>
          <a:p>
            <a:r>
              <a:rPr lang="en-US" altLang="ja-JP" sz="900" dirty="0"/>
              <a:t>2019</a:t>
            </a:r>
            <a:r>
              <a:rPr lang="ja-JP" altLang="ja-JP" sz="900" dirty="0"/>
              <a:t>年以降は我々の推定値</a:t>
            </a:r>
            <a:endParaRPr lang="ja-JP" altLang="en-US" sz="900" dirty="0"/>
          </a:p>
        </p:txBody>
      </p:sp>
    </p:spTree>
    <p:extLst>
      <p:ext uri="{BB962C8B-B14F-4D97-AF65-F5344CB8AC3E}">
        <p14:creationId xmlns:p14="http://schemas.microsoft.com/office/powerpoint/2010/main" val="390634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ntr" presetSubtype="1"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up)">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5"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5000"/>
            <a:lum/>
          </a:blip>
          <a:srcRect/>
          <a:stretch>
            <a:fillRect/>
          </a:stretch>
        </a:blipFill>
        <a:effectLst/>
      </p:bgPr>
    </p:bg>
    <p:spTree>
      <p:nvGrpSpPr>
        <p:cNvPr id="1" name=""/>
        <p:cNvGrpSpPr/>
        <p:nvPr/>
      </p:nvGrpSpPr>
      <p:grpSpPr>
        <a:xfrm>
          <a:off x="0" y="0"/>
          <a:ext cx="0" cy="0"/>
          <a:chOff x="0" y="0"/>
          <a:chExt cx="0" cy="0"/>
        </a:xfrm>
      </p:grpSpPr>
      <p:sp>
        <p:nvSpPr>
          <p:cNvPr id="13" name="テキスト ボックス 12"/>
          <p:cNvSpPr txBox="1"/>
          <p:nvPr/>
        </p:nvSpPr>
        <p:spPr>
          <a:xfrm>
            <a:off x="0" y="980728"/>
            <a:ext cx="9143999" cy="1938992"/>
          </a:xfrm>
          <a:prstGeom prst="rect">
            <a:avLst/>
          </a:prstGeom>
          <a:noFill/>
        </p:spPr>
        <p:txBody>
          <a:bodyPr wrap="square" rtlCol="0">
            <a:spAutoFit/>
          </a:bodyPr>
          <a:lstStyle/>
          <a:p>
            <a:pPr algn="ctr"/>
            <a:r>
              <a:rPr lang="en-US" altLang="ja-JP" sz="6000" b="1" dirty="0">
                <a:ln>
                  <a:solidFill>
                    <a:schemeClr val="bg1"/>
                  </a:solidFill>
                </a:ln>
                <a:latin typeface="メイリオ" panose="020B0604030504040204" pitchFamily="50" charset="-128"/>
                <a:ea typeface="メイリオ" panose="020B0604030504040204" pitchFamily="50" charset="-128"/>
              </a:rPr>
              <a:t>FIT</a:t>
            </a:r>
            <a:r>
              <a:rPr lang="ja-JP" altLang="en-US" sz="6000" b="1" dirty="0">
                <a:ln>
                  <a:solidFill>
                    <a:schemeClr val="bg1"/>
                  </a:solidFill>
                </a:ln>
                <a:latin typeface="メイリオ" panose="020B0604030504040204" pitchFamily="50" charset="-128"/>
                <a:ea typeface="メイリオ" panose="020B0604030504040204" pitchFamily="50" charset="-128"/>
              </a:rPr>
              <a:t>活用住宅が蓄電池を</a:t>
            </a:r>
            <a:endParaRPr lang="en-US" altLang="ja-JP" sz="6000" b="1" dirty="0">
              <a:ln>
                <a:solidFill>
                  <a:schemeClr val="bg1"/>
                </a:solidFill>
              </a:ln>
              <a:latin typeface="メイリオ" panose="020B0604030504040204" pitchFamily="50" charset="-128"/>
              <a:ea typeface="メイリオ" panose="020B0604030504040204" pitchFamily="50" charset="-128"/>
            </a:endParaRPr>
          </a:p>
          <a:p>
            <a:pPr algn="ctr"/>
            <a:r>
              <a:rPr lang="ja-JP" altLang="en-US" sz="6000" b="1" dirty="0">
                <a:ln>
                  <a:solidFill>
                    <a:schemeClr val="bg1"/>
                  </a:solidFill>
                </a:ln>
                <a:latin typeface="メイリオ" panose="020B0604030504040204" pitchFamily="50" charset="-128"/>
                <a:ea typeface="メイリオ" panose="020B0604030504040204" pitchFamily="50" charset="-128"/>
              </a:rPr>
              <a:t>導入するメリットとは？</a:t>
            </a:r>
          </a:p>
        </p:txBody>
      </p:sp>
      <p:sp>
        <p:nvSpPr>
          <p:cNvPr id="2" name="テキスト ボックス 1"/>
          <p:cNvSpPr txBox="1"/>
          <p:nvPr/>
        </p:nvSpPr>
        <p:spPr>
          <a:xfrm>
            <a:off x="0" y="4365104"/>
            <a:ext cx="9143999" cy="830997"/>
          </a:xfrm>
          <a:prstGeom prst="rect">
            <a:avLst/>
          </a:prstGeom>
          <a:noFill/>
        </p:spPr>
        <p:txBody>
          <a:bodyPr wrap="square" rtlCol="0">
            <a:spAutoFit/>
          </a:bodyPr>
          <a:lstStyle/>
          <a:p>
            <a:pPr algn="ctr"/>
            <a:r>
              <a:rPr lang="ja-JP" altLang="en-US" sz="4800" b="1" dirty="0">
                <a:ln>
                  <a:solidFill>
                    <a:schemeClr val="bg1"/>
                  </a:solidFill>
                </a:ln>
                <a:latin typeface="メイリオ" panose="020B0604030504040204" pitchFamily="50" charset="-128"/>
                <a:ea typeface="メイリオ" panose="020B0604030504040204" pitchFamily="50" charset="-128"/>
              </a:rPr>
              <a:t>買電の節約は出来るのか？</a:t>
            </a:r>
            <a:endParaRPr kumimoji="1" lang="ja-JP" altLang="en-US" sz="4800" b="1" dirty="0">
              <a:ln>
                <a:solidFill>
                  <a:schemeClr val="bg1"/>
                </a:solidFill>
              </a:ln>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84283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パワーポイント使用写真\太陽光発電　芽が出てる.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7378" y="1072444"/>
            <a:ext cx="9808143" cy="4708755"/>
          </a:xfrm>
        </p:spPr>
        <p:txBody>
          <a:bodyPr>
            <a:noAutofit/>
          </a:bodyPr>
          <a:lstStyle/>
          <a:p>
            <a:r>
              <a:rPr lang="ja-JP" altLang="en-US" sz="2700" b="1" dirty="0">
                <a:ln w="15875">
                  <a:noFill/>
                </a:ln>
                <a:solidFill>
                  <a:srgbClr val="1C1C1C"/>
                </a:solidFill>
                <a:latin typeface="メイリオ" panose="020B0604030504040204" pitchFamily="50" charset="-128"/>
                <a:ea typeface="メイリオ" panose="020B0604030504040204" pitchFamily="50" charset="-128"/>
              </a:rPr>
              <a:t>はじめに</a:t>
            </a:r>
            <a:endParaRPr lang="en-US" altLang="ja-JP" sz="2700" b="1" dirty="0">
              <a:ln w="15875">
                <a:noFill/>
              </a:ln>
              <a:solidFill>
                <a:srgbClr val="1C1C1C"/>
              </a:solidFill>
              <a:latin typeface="メイリオ" panose="020B0604030504040204" pitchFamily="50" charset="-128"/>
              <a:ea typeface="メイリオ" panose="020B0604030504040204" pitchFamily="50" charset="-128"/>
            </a:endParaRPr>
          </a:p>
          <a:p>
            <a:r>
              <a:rPr lang="ja-JP" altLang="en-US" sz="2700" b="1" dirty="0">
                <a:ln w="15875">
                  <a:noFill/>
                </a:ln>
                <a:solidFill>
                  <a:srgbClr val="1C1C1C"/>
                </a:solidFill>
                <a:latin typeface="メイリオ" panose="020B0604030504040204" pitchFamily="50" charset="-128"/>
                <a:ea typeface="メイリオ" panose="020B0604030504040204" pitchFamily="50" charset="-128"/>
              </a:rPr>
              <a:t>第</a:t>
            </a:r>
            <a:r>
              <a:rPr lang="en-US" altLang="ja-JP" sz="2700" b="1" dirty="0">
                <a:ln w="15875">
                  <a:noFill/>
                </a:ln>
                <a:solidFill>
                  <a:srgbClr val="1C1C1C"/>
                </a:solidFill>
                <a:latin typeface="メイリオ" panose="020B0604030504040204" pitchFamily="50" charset="-128"/>
                <a:ea typeface="メイリオ" panose="020B0604030504040204" pitchFamily="50" charset="-128"/>
              </a:rPr>
              <a:t>1</a:t>
            </a:r>
            <a:r>
              <a:rPr lang="ja-JP" altLang="en-US" sz="2700" b="1" dirty="0">
                <a:ln w="15875">
                  <a:noFill/>
                </a:ln>
                <a:solidFill>
                  <a:srgbClr val="1C1C1C"/>
                </a:solidFill>
                <a:latin typeface="メイリオ" panose="020B0604030504040204" pitchFamily="50" charset="-128"/>
                <a:ea typeface="メイリオ" panose="020B0604030504040204" pitchFamily="50" charset="-128"/>
              </a:rPr>
              <a:t>章　太陽光発電を継続させる場合を検討してみる</a:t>
            </a:r>
            <a:endParaRPr lang="en-US" altLang="ja-JP" sz="2700" b="1" dirty="0">
              <a:ln w="15875">
                <a:noFill/>
              </a:ln>
              <a:solidFill>
                <a:srgbClr val="1C1C1C"/>
              </a:solidFill>
              <a:latin typeface="メイリオ" panose="020B0604030504040204" pitchFamily="50" charset="-128"/>
              <a:ea typeface="メイリオ" panose="020B0604030504040204" pitchFamily="50" charset="-128"/>
            </a:endParaRPr>
          </a:p>
          <a:p>
            <a:r>
              <a:rPr lang="ja-JP" altLang="en-US" sz="2700" b="1" dirty="0">
                <a:ln w="15875">
                  <a:noFill/>
                </a:ln>
                <a:solidFill>
                  <a:srgbClr val="1C1C1C"/>
                </a:solidFill>
                <a:latin typeface="メイリオ" panose="020B0604030504040204" pitchFamily="50" charset="-128"/>
                <a:ea typeface="メイリオ" panose="020B0604030504040204" pitchFamily="50" charset="-128"/>
              </a:rPr>
              <a:t>第</a:t>
            </a:r>
            <a:r>
              <a:rPr lang="en-US" altLang="ja-JP" sz="2700" b="1" dirty="0">
                <a:ln w="15875">
                  <a:noFill/>
                </a:ln>
                <a:solidFill>
                  <a:srgbClr val="1C1C1C"/>
                </a:solidFill>
                <a:latin typeface="メイリオ" panose="020B0604030504040204" pitchFamily="50" charset="-128"/>
                <a:ea typeface="メイリオ" panose="020B0604030504040204" pitchFamily="50" charset="-128"/>
              </a:rPr>
              <a:t>2</a:t>
            </a:r>
            <a:r>
              <a:rPr lang="ja-JP" altLang="en-US" sz="2700" b="1" dirty="0">
                <a:ln w="15875">
                  <a:noFill/>
                </a:ln>
                <a:solidFill>
                  <a:srgbClr val="1C1C1C"/>
                </a:solidFill>
                <a:latin typeface="メイリオ" panose="020B0604030504040204" pitchFamily="50" charset="-128"/>
                <a:ea typeface="メイリオ" panose="020B0604030504040204" pitchFamily="50" charset="-128"/>
              </a:rPr>
              <a:t>章　</a:t>
            </a:r>
            <a:r>
              <a:rPr lang="en-US" altLang="ja-JP" sz="2700" b="1" dirty="0">
                <a:ln w="15875">
                  <a:noFill/>
                </a:ln>
                <a:solidFill>
                  <a:srgbClr val="1C1C1C"/>
                </a:solidFill>
                <a:latin typeface="メイリオ" panose="020B0604030504040204" pitchFamily="50" charset="-128"/>
                <a:ea typeface="メイリオ" panose="020B0604030504040204" pitchFamily="50" charset="-128"/>
              </a:rPr>
              <a:t>FIT</a:t>
            </a:r>
            <a:r>
              <a:rPr lang="ja-JP" altLang="en-US" sz="2700" b="1" dirty="0">
                <a:ln w="15875">
                  <a:noFill/>
                </a:ln>
                <a:solidFill>
                  <a:srgbClr val="1C1C1C"/>
                </a:solidFill>
                <a:latin typeface="メイリオ" panose="020B0604030504040204" pitchFamily="50" charset="-128"/>
                <a:ea typeface="メイリオ" panose="020B0604030504040204" pitchFamily="50" charset="-128"/>
              </a:rPr>
              <a:t>活用住宅への補助金</a:t>
            </a:r>
            <a:endParaRPr lang="en-US" altLang="ja-JP" sz="2700" b="1" dirty="0">
              <a:ln w="15875">
                <a:noFill/>
              </a:ln>
              <a:solidFill>
                <a:srgbClr val="1C1C1C"/>
              </a:solidFill>
              <a:latin typeface="メイリオ" panose="020B0604030504040204" pitchFamily="50" charset="-128"/>
              <a:ea typeface="メイリオ" panose="020B0604030504040204" pitchFamily="50" charset="-128"/>
            </a:endParaRPr>
          </a:p>
          <a:p>
            <a:r>
              <a:rPr lang="ja-JP" altLang="en-US" sz="2700" b="1" dirty="0">
                <a:ln w="15875">
                  <a:noFill/>
                </a:ln>
                <a:solidFill>
                  <a:srgbClr val="1C1C1C"/>
                </a:solidFill>
                <a:latin typeface="メイリオ" panose="020B0604030504040204" pitchFamily="50" charset="-128"/>
                <a:ea typeface="メイリオ" panose="020B0604030504040204" pitchFamily="50" charset="-128"/>
              </a:rPr>
              <a:t>第</a:t>
            </a:r>
            <a:r>
              <a:rPr lang="en-US" altLang="ja-JP" sz="2700" b="1" dirty="0">
                <a:ln w="15875">
                  <a:noFill/>
                </a:ln>
                <a:solidFill>
                  <a:srgbClr val="1C1C1C"/>
                </a:solidFill>
                <a:latin typeface="メイリオ" panose="020B0604030504040204" pitchFamily="50" charset="-128"/>
                <a:ea typeface="メイリオ" panose="020B0604030504040204" pitchFamily="50" charset="-128"/>
              </a:rPr>
              <a:t>3</a:t>
            </a:r>
            <a:r>
              <a:rPr lang="ja-JP" altLang="en-US" sz="2700" b="1" dirty="0">
                <a:ln w="15875">
                  <a:noFill/>
                </a:ln>
                <a:solidFill>
                  <a:srgbClr val="1C1C1C"/>
                </a:solidFill>
                <a:latin typeface="メイリオ" panose="020B0604030504040204" pitchFamily="50" charset="-128"/>
                <a:ea typeface="メイリオ" panose="020B0604030504040204" pitchFamily="50" charset="-128"/>
              </a:rPr>
              <a:t>章　新規で</a:t>
            </a:r>
            <a:r>
              <a:rPr lang="en-US" altLang="ja-JP" sz="2700" b="1" dirty="0">
                <a:ln w="15875">
                  <a:noFill/>
                </a:ln>
                <a:solidFill>
                  <a:srgbClr val="1C1C1C"/>
                </a:solidFill>
                <a:latin typeface="メイリオ" panose="020B0604030504040204" pitchFamily="50" charset="-128"/>
                <a:ea typeface="メイリオ" panose="020B0604030504040204" pitchFamily="50" charset="-128"/>
              </a:rPr>
              <a:t>[</a:t>
            </a:r>
            <a:r>
              <a:rPr lang="ja-JP" altLang="en-US" sz="2700" b="1" dirty="0">
                <a:ln w="15875">
                  <a:noFill/>
                </a:ln>
                <a:solidFill>
                  <a:srgbClr val="1C1C1C"/>
                </a:solidFill>
                <a:latin typeface="メイリオ" panose="020B0604030504040204" pitchFamily="50" charset="-128"/>
                <a:ea typeface="メイリオ" panose="020B0604030504040204" pitchFamily="50" charset="-128"/>
              </a:rPr>
              <a:t>太陽光＋蓄電池</a:t>
            </a:r>
            <a:r>
              <a:rPr lang="en-US" altLang="ja-JP" sz="2700" b="1" dirty="0">
                <a:ln w="15875">
                  <a:noFill/>
                </a:ln>
                <a:solidFill>
                  <a:srgbClr val="1C1C1C"/>
                </a:solidFill>
                <a:latin typeface="メイリオ" panose="020B0604030504040204" pitchFamily="50" charset="-128"/>
                <a:ea typeface="メイリオ" panose="020B0604030504040204" pitchFamily="50" charset="-128"/>
              </a:rPr>
              <a:t>]</a:t>
            </a:r>
            <a:r>
              <a:rPr lang="ja-JP" altLang="en-US" sz="2700" b="1" dirty="0">
                <a:ln w="15875">
                  <a:noFill/>
                </a:ln>
                <a:solidFill>
                  <a:srgbClr val="1C1C1C"/>
                </a:solidFill>
                <a:latin typeface="メイリオ" panose="020B0604030504040204" pitchFamily="50" charset="-128"/>
                <a:ea typeface="メイリオ" panose="020B0604030504040204" pitchFamily="50" charset="-128"/>
              </a:rPr>
              <a:t>を導入</a:t>
            </a:r>
            <a:endParaRPr lang="en-US" altLang="ja-JP" sz="2700" b="1" dirty="0">
              <a:ln w="15875">
                <a:noFill/>
              </a:ln>
              <a:solidFill>
                <a:srgbClr val="1C1C1C"/>
              </a:solidFill>
              <a:latin typeface="メイリオ" panose="020B0604030504040204" pitchFamily="50" charset="-128"/>
              <a:ea typeface="メイリオ" panose="020B0604030504040204" pitchFamily="50" charset="-128"/>
            </a:endParaRPr>
          </a:p>
          <a:p>
            <a:r>
              <a:rPr lang="ja-JP" altLang="en-US" sz="2700" b="1" dirty="0">
                <a:ln w="15875">
                  <a:noFill/>
                </a:ln>
                <a:solidFill>
                  <a:srgbClr val="1C1C1C"/>
                </a:solidFill>
                <a:latin typeface="メイリオ" panose="020B0604030504040204" pitchFamily="50" charset="-128"/>
                <a:ea typeface="メイリオ" panose="020B0604030504040204" pitchFamily="50" charset="-128"/>
              </a:rPr>
              <a:t>おわりに</a:t>
            </a:r>
            <a:endParaRPr lang="en-US" altLang="ja-JP" sz="2700" b="1" dirty="0">
              <a:ln w="15875">
                <a:noFill/>
              </a:ln>
              <a:solidFill>
                <a:srgbClr val="1C1C1C"/>
              </a:solidFill>
              <a:latin typeface="メイリオ" panose="020B0604030504040204" pitchFamily="50" charset="-128"/>
              <a:ea typeface="メイリオ" panose="020B0604030504040204" pitchFamily="50" charset="-128"/>
            </a:endParaRPr>
          </a:p>
          <a:p>
            <a:r>
              <a:rPr lang="ja-JP" altLang="en-US" sz="2700" b="1" dirty="0">
                <a:ln w="15875">
                  <a:noFill/>
                </a:ln>
                <a:solidFill>
                  <a:srgbClr val="1C1C1C"/>
                </a:solidFill>
                <a:latin typeface="メイリオ" panose="020B0604030504040204" pitchFamily="50" charset="-128"/>
                <a:ea typeface="メイリオ" panose="020B0604030504040204" pitchFamily="50" charset="-128"/>
              </a:rPr>
              <a:t>参考文献・参考</a:t>
            </a:r>
            <a:r>
              <a:rPr lang="en-US" altLang="ja-JP" sz="2700" b="1" dirty="0">
                <a:ln w="15875">
                  <a:noFill/>
                </a:ln>
                <a:solidFill>
                  <a:srgbClr val="1C1C1C"/>
                </a:solidFill>
                <a:latin typeface="メイリオ" panose="020B0604030504040204" pitchFamily="50" charset="-128"/>
                <a:ea typeface="メイリオ" panose="020B0604030504040204" pitchFamily="50" charset="-128"/>
              </a:rPr>
              <a:t>URL</a:t>
            </a:r>
          </a:p>
          <a:p>
            <a:r>
              <a:rPr lang="ja-JP" altLang="en-US" sz="2700" b="1" dirty="0">
                <a:ln w="15875">
                  <a:noFill/>
                </a:ln>
                <a:solidFill>
                  <a:srgbClr val="1C1C1C"/>
                </a:solidFill>
                <a:latin typeface="メイリオ" panose="020B0604030504040204" pitchFamily="50" charset="-128"/>
                <a:ea typeface="メイリオ" panose="020B0604030504040204" pitchFamily="50" charset="-128"/>
              </a:rPr>
              <a:t>調査協力企業</a:t>
            </a:r>
          </a:p>
        </p:txBody>
      </p:sp>
      <p:sp>
        <p:nvSpPr>
          <p:cNvPr id="6" name="テキスト ボックス 5"/>
          <p:cNvSpPr txBox="1"/>
          <p:nvPr/>
        </p:nvSpPr>
        <p:spPr>
          <a:xfrm>
            <a:off x="3840063" y="250561"/>
            <a:ext cx="1463879" cy="769441"/>
          </a:xfrm>
          <a:prstGeom prst="rect">
            <a:avLst/>
          </a:prstGeom>
          <a:noFill/>
        </p:spPr>
        <p:txBody>
          <a:bodyPr wrap="square" rtlCol="0">
            <a:spAutoFit/>
          </a:bodyPr>
          <a:lstStyle/>
          <a:p>
            <a:r>
              <a:rPr lang="ja-JP" altLang="en-US" sz="4400" b="1" dirty="0">
                <a:ln w="15875">
                  <a:noFill/>
                </a:ln>
                <a:solidFill>
                  <a:prstClr val="black"/>
                </a:solidFill>
                <a:latin typeface="メイリオ" panose="020B0604030504040204" pitchFamily="50" charset="-128"/>
                <a:ea typeface="メイリオ" panose="020B0604030504040204" pitchFamily="50" charset="-128"/>
              </a:rPr>
              <a:t>目次</a:t>
            </a:r>
          </a:p>
        </p:txBody>
      </p:sp>
    </p:spTree>
    <p:extLst>
      <p:ext uri="{BB962C8B-B14F-4D97-AF65-F5344CB8AC3E}">
        <p14:creationId xmlns:p14="http://schemas.microsoft.com/office/powerpoint/2010/main" val="2420900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5767585" y="3015957"/>
            <a:ext cx="3376418" cy="3842055"/>
          </a:xfrm>
          <a:prstGeom prst="rect">
            <a:avLst/>
          </a:prstGeom>
          <a:solidFill>
            <a:schemeClr val="accent4">
              <a:lumMod val="20000"/>
              <a:lumOff val="80000"/>
            </a:schemeClr>
          </a:solidFill>
          <a:ln>
            <a:solidFill>
              <a:srgbClr val="3B8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 name="正方形/長方形 2"/>
          <p:cNvSpPr/>
          <p:nvPr/>
        </p:nvSpPr>
        <p:spPr>
          <a:xfrm>
            <a:off x="2" y="3005079"/>
            <a:ext cx="5638621" cy="3852922"/>
          </a:xfrm>
          <a:prstGeom prst="rect">
            <a:avLst/>
          </a:prstGeom>
          <a:solidFill>
            <a:schemeClr val="accent4">
              <a:lumMod val="20000"/>
              <a:lumOff val="80000"/>
            </a:schemeClr>
          </a:solidFill>
          <a:ln>
            <a:solidFill>
              <a:srgbClr val="3B8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1" name="四角形: 角を丸くする 10"/>
          <p:cNvSpPr/>
          <p:nvPr/>
        </p:nvSpPr>
        <p:spPr>
          <a:xfrm>
            <a:off x="-1" y="978307"/>
            <a:ext cx="9144001" cy="1374328"/>
          </a:xfrm>
          <a:prstGeom prst="roundRect">
            <a:avLst>
              <a:gd name="adj" fmla="val 0"/>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kumimoji="0" lang="ja-JP" altLang="en-US" sz="3300" b="1" kern="0" dirty="0">
                <a:solidFill>
                  <a:prstClr val="black"/>
                </a:solidFill>
                <a:latin typeface="メイリオ" panose="020B0604030504040204" pitchFamily="50" charset="-128"/>
                <a:ea typeface="メイリオ" panose="020B0604030504040204" pitchFamily="50" charset="-128"/>
              </a:rPr>
              <a:t>日中</a:t>
            </a:r>
            <a:r>
              <a:rPr kumimoji="0" lang="ja-JP" altLang="en-US" sz="3300" kern="0" dirty="0">
                <a:solidFill>
                  <a:prstClr val="black"/>
                </a:solidFill>
                <a:latin typeface="メイリオ" panose="020B0604030504040204" pitchFamily="50" charset="-128"/>
                <a:ea typeface="メイリオ" panose="020B0604030504040204" pitchFamily="50" charset="-128"/>
              </a:rPr>
              <a:t>：太陽光による創エネ＆余剰電力の蓄エネ</a:t>
            </a:r>
            <a:endParaRPr lang="en-US" altLang="ja-JP" sz="3300" kern="0" dirty="0">
              <a:solidFill>
                <a:prstClr val="black"/>
              </a:solidFill>
              <a:latin typeface="メイリオ" panose="020B0604030504040204" pitchFamily="50" charset="-128"/>
              <a:ea typeface="メイリオ" panose="020B0604030504040204" pitchFamily="50" charset="-128"/>
            </a:endParaRPr>
          </a:p>
          <a:p>
            <a:pPr defTabSz="914377">
              <a:defRPr/>
            </a:pPr>
            <a:r>
              <a:rPr kumimoji="0" lang="ja-JP" altLang="en-US" sz="3300" b="1" kern="0" dirty="0">
                <a:solidFill>
                  <a:prstClr val="black"/>
                </a:solidFill>
                <a:latin typeface="メイリオ" panose="020B0604030504040204" pitchFamily="50" charset="-128"/>
                <a:ea typeface="メイリオ" panose="020B0604030504040204" pitchFamily="50" charset="-128"/>
              </a:rPr>
              <a:t>夜間</a:t>
            </a:r>
            <a:r>
              <a:rPr kumimoji="0" lang="ja-JP" altLang="en-US" sz="3300" kern="0" dirty="0">
                <a:solidFill>
                  <a:prstClr val="black"/>
                </a:solidFill>
                <a:latin typeface="メイリオ" panose="020B0604030504040204" pitchFamily="50" charset="-128"/>
                <a:ea typeface="メイリオ" panose="020B0604030504040204" pitchFamily="50" charset="-128"/>
              </a:rPr>
              <a:t>：</a:t>
            </a:r>
            <a:r>
              <a:rPr lang="ja-JP" altLang="en-US" sz="3300" kern="0" dirty="0">
                <a:solidFill>
                  <a:prstClr val="black"/>
                </a:solidFill>
                <a:latin typeface="メイリオ" panose="020B0604030504040204" pitchFamily="50" charset="-128"/>
                <a:ea typeface="メイリオ" panose="020B0604030504040204" pitchFamily="50" charset="-128"/>
              </a:rPr>
              <a:t>蓄電した電力の使用</a:t>
            </a:r>
          </a:p>
        </p:txBody>
      </p:sp>
      <p:pic>
        <p:nvPicPr>
          <p:cNvPr id="8" name="Picture 2" descr="http://www.maruden.co.jp/cgi-bin/wn/files/12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3394782"/>
            <a:ext cx="2955130" cy="342348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吹き出し: 円形 5"/>
          <p:cNvSpPr/>
          <p:nvPr/>
        </p:nvSpPr>
        <p:spPr>
          <a:xfrm>
            <a:off x="115131" y="2575043"/>
            <a:ext cx="2259205" cy="819739"/>
          </a:xfrm>
          <a:prstGeom prst="wedgeEllipseCallout">
            <a:avLst>
              <a:gd name="adj1" fmla="val 463"/>
              <a:gd name="adj2" fmla="val 50153"/>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ja-JP" altLang="en-US" sz="3600" b="1" kern="0" dirty="0">
                <a:solidFill>
                  <a:prstClr val="black"/>
                </a:solidFill>
              </a:rPr>
              <a:t>創エネ</a:t>
            </a:r>
          </a:p>
        </p:txBody>
      </p:sp>
      <p:sp>
        <p:nvSpPr>
          <p:cNvPr id="13" name="吹き出し: 円形 12"/>
          <p:cNvSpPr/>
          <p:nvPr/>
        </p:nvSpPr>
        <p:spPr>
          <a:xfrm>
            <a:off x="2762803" y="2575043"/>
            <a:ext cx="2305705" cy="832975"/>
          </a:xfrm>
          <a:prstGeom prst="wedgeEllipseCallout">
            <a:avLst>
              <a:gd name="adj1" fmla="val 1299"/>
              <a:gd name="adj2" fmla="val 46987"/>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ja-JP" altLang="en-US" sz="3600" b="1" kern="0" dirty="0">
                <a:solidFill>
                  <a:prstClr val="black"/>
                </a:solidFill>
              </a:rPr>
              <a:t>蓄</a:t>
            </a:r>
            <a:r>
              <a:rPr lang="ja-JP" altLang="en-US" sz="3600" b="1" kern="0" dirty="0">
                <a:solidFill>
                  <a:prstClr val="black"/>
                </a:solidFill>
              </a:rPr>
              <a:t>エネ</a:t>
            </a:r>
          </a:p>
        </p:txBody>
      </p:sp>
      <p:pic>
        <p:nvPicPr>
          <p:cNvPr id="1026" name="Picture 2" descr="http://www.panahome.jp/company/news/release/2015/img/0401_pic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5655" y="3700732"/>
            <a:ext cx="3278348" cy="30207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角丸四角形 17"/>
          <p:cNvSpPr/>
          <p:nvPr/>
        </p:nvSpPr>
        <p:spPr>
          <a:xfrm>
            <a:off x="6003789" y="2678803"/>
            <a:ext cx="2904006" cy="923627"/>
          </a:xfrm>
          <a:prstGeom prst="roundRect">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dirty="0">
                <a:solidFill>
                  <a:prstClr val="black"/>
                </a:solidFill>
              </a:rPr>
              <a:t>併用で</a:t>
            </a:r>
          </a:p>
          <a:p>
            <a:pPr algn="ctr">
              <a:defRPr/>
            </a:pPr>
            <a:r>
              <a:rPr kumimoji="0" lang="ja-JP" altLang="en-US" sz="2800" b="1" kern="0" dirty="0">
                <a:solidFill>
                  <a:prstClr val="black"/>
                </a:solidFill>
              </a:rPr>
              <a:t>創エネ＋蓄エネ</a:t>
            </a:r>
            <a:endParaRPr lang="ja-JP" altLang="en-US" sz="2800" b="1" kern="0" dirty="0">
              <a:solidFill>
                <a:prstClr val="black"/>
              </a:solidFill>
            </a:endParaRPr>
          </a:p>
        </p:txBody>
      </p:sp>
      <p:pic>
        <p:nvPicPr>
          <p:cNvPr id="15" name="Picture 4" descr="http://www.asahicom.jp/special/10005/images/OSK201104210147.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foregroundMark x1="54922" y1="87800" x2="54922" y2="87800"/>
                        <a14:foregroundMark x1="54922" y1="87800" x2="56477" y2="84400"/>
                        <a14:backgroundMark x1="65544" y1="83800" x2="65544" y2="83800"/>
                        <a14:backgroundMark x1="65544" y1="83800" x2="70725" y2="87200"/>
                        <a14:backgroundMark x1="39378" y1="85400" x2="49741" y2="91600"/>
                        <a14:backgroundMark x1="46373" y1="84800" x2="48187" y2="88400"/>
                      </a14:backgroundRemoval>
                    </a14:imgEffect>
                  </a14:imgLayer>
                </a14:imgProps>
              </a:ext>
              <a:ext uri="{28A0092B-C50C-407E-A947-70E740481C1C}">
                <a14:useLocalDpi xmlns:a14="http://schemas.microsoft.com/office/drawing/2010/main"/>
              </a:ext>
            </a:extLst>
          </a:blip>
          <a:srcRect/>
          <a:stretch>
            <a:fillRect/>
          </a:stretch>
        </p:blipFill>
        <p:spPr bwMode="auto">
          <a:xfrm>
            <a:off x="2819312" y="3343479"/>
            <a:ext cx="2852391" cy="3694807"/>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1" y="159566"/>
            <a:ext cx="9144001" cy="72043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defRPr/>
            </a:pPr>
            <a:r>
              <a:rPr lang="ja-JP" altLang="en-US" sz="5400" b="1" kern="0" dirty="0">
                <a:ln>
                  <a:solidFill>
                    <a:schemeClr val="bg1"/>
                  </a:solidFill>
                </a:ln>
                <a:solidFill>
                  <a:schemeClr val="tx1"/>
                </a:solidFill>
                <a:latin typeface="メイリオ" panose="020B0604030504040204" pitchFamily="50" charset="-128"/>
                <a:ea typeface="メイリオ" panose="020B0604030504040204" pitchFamily="50" charset="-128"/>
              </a:rPr>
              <a:t>住宅での蓄電池の活用例</a:t>
            </a:r>
          </a:p>
        </p:txBody>
      </p:sp>
      <p:sp>
        <p:nvSpPr>
          <p:cNvPr id="4" name="テキスト ボックス 3"/>
          <p:cNvSpPr txBox="1"/>
          <p:nvPr/>
        </p:nvSpPr>
        <p:spPr>
          <a:xfrm>
            <a:off x="1" y="3700732"/>
            <a:ext cx="9144002" cy="1938992"/>
          </a:xfrm>
          <a:prstGeom prst="rect">
            <a:avLst/>
          </a:prstGeom>
          <a:noFill/>
        </p:spPr>
        <p:txBody>
          <a:bodyPr wrap="square" rtlCol="0">
            <a:spAutoFit/>
          </a:bodyPr>
          <a:lstStyle/>
          <a:p>
            <a:pPr algn="ctr"/>
            <a:r>
              <a:rPr lang="ja-JP" altLang="en-US" sz="60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電力の全量自家消費で</a:t>
            </a:r>
            <a:r>
              <a:rPr lang="en-US" altLang="ja-JP" sz="60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r>
            <a:br>
              <a:rPr lang="en-US" altLang="ja-JP" sz="60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br>
            <a:r>
              <a:rPr lang="ja-JP" altLang="en-US" sz="60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光熱費削減に貢献！</a:t>
            </a:r>
          </a:p>
        </p:txBody>
      </p:sp>
    </p:spTree>
    <p:extLst>
      <p:ext uri="{BB962C8B-B14F-4D97-AF65-F5344CB8AC3E}">
        <p14:creationId xmlns:p14="http://schemas.microsoft.com/office/powerpoint/2010/main" val="266274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out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9000"/>
            <a:lum/>
          </a:blip>
          <a:srcRect/>
          <a:stretch>
            <a:fillRect/>
          </a:stretch>
        </a:blipFill>
        <a:effectLst/>
      </p:bgPr>
    </p:bg>
    <p:spTree>
      <p:nvGrpSpPr>
        <p:cNvPr id="1" name=""/>
        <p:cNvGrpSpPr/>
        <p:nvPr/>
      </p:nvGrpSpPr>
      <p:grpSpPr>
        <a:xfrm>
          <a:off x="0" y="0"/>
          <a:ext cx="0" cy="0"/>
          <a:chOff x="0" y="0"/>
          <a:chExt cx="0" cy="0"/>
        </a:xfrm>
      </p:grpSpPr>
      <p:sp>
        <p:nvSpPr>
          <p:cNvPr id="3" name="テキスト ボックス 2"/>
          <p:cNvSpPr txBox="1"/>
          <p:nvPr/>
        </p:nvSpPr>
        <p:spPr>
          <a:xfrm>
            <a:off x="0" y="1124441"/>
            <a:ext cx="8966579" cy="1754326"/>
          </a:xfrm>
          <a:prstGeom prst="rect">
            <a:avLst/>
          </a:prstGeom>
          <a:noFill/>
        </p:spPr>
        <p:txBody>
          <a:bodyPr wrap="square" rtlCol="0">
            <a:spAutoFit/>
          </a:bodyPr>
          <a:lstStyle/>
          <a:p>
            <a:pPr algn="ctr"/>
            <a:r>
              <a:rPr lang="ja-JP" altLang="en-US" sz="3600" b="1" dirty="0">
                <a:ln>
                  <a:solidFill>
                    <a:prstClr val="black"/>
                  </a:solidFill>
                </a:ln>
                <a:solidFill>
                  <a:prstClr val="white"/>
                </a:solidFill>
                <a:latin typeface="メイリオ" panose="020B0604030504040204" pitchFamily="50" charset="-128"/>
                <a:ea typeface="メイリオ" panose="020B0604030504040204" pitchFamily="50" charset="-128"/>
              </a:rPr>
              <a:t>太陽光発電との併用で</a:t>
            </a:r>
            <a:r>
              <a:rPr lang="en-US" altLang="ja-JP" sz="3600" b="1" dirty="0">
                <a:ln>
                  <a:solidFill>
                    <a:prstClr val="black"/>
                  </a:solidFill>
                </a:ln>
                <a:solidFill>
                  <a:prstClr val="white"/>
                </a:solidFill>
                <a:latin typeface="メイリオ" panose="020B0604030504040204" pitchFamily="50" charset="-128"/>
                <a:ea typeface="メイリオ" panose="020B0604030504040204" pitchFamily="50" charset="-128"/>
              </a:rPr>
              <a:t/>
            </a:r>
            <a:br>
              <a:rPr lang="en-US" altLang="ja-JP" sz="3600" b="1" dirty="0">
                <a:ln>
                  <a:solidFill>
                    <a:prstClr val="black"/>
                  </a:solidFill>
                </a:ln>
                <a:solidFill>
                  <a:prstClr val="white"/>
                </a:solidFill>
                <a:latin typeface="メイリオ" panose="020B0604030504040204" pitchFamily="50" charset="-128"/>
                <a:ea typeface="メイリオ" panose="020B0604030504040204" pitchFamily="50" charset="-128"/>
              </a:rPr>
            </a:br>
            <a:r>
              <a:rPr lang="ja-JP" altLang="en-US" sz="3600" b="1" dirty="0">
                <a:ln>
                  <a:solidFill>
                    <a:prstClr val="black"/>
                  </a:solidFill>
                </a:ln>
                <a:solidFill>
                  <a:prstClr val="white"/>
                </a:solidFill>
                <a:latin typeface="メイリオ" panose="020B0604030504040204" pitchFamily="50" charset="-128"/>
                <a:ea typeface="メイリオ" panose="020B0604030504040204" pitchFamily="50" charset="-128"/>
              </a:rPr>
              <a:t>電力を全量自家消費することで</a:t>
            </a:r>
            <a:r>
              <a:rPr lang="en-US" altLang="ja-JP" sz="3600" b="1" dirty="0">
                <a:ln>
                  <a:solidFill>
                    <a:prstClr val="black"/>
                  </a:solidFill>
                </a:ln>
                <a:solidFill>
                  <a:prstClr val="white"/>
                </a:solidFill>
                <a:latin typeface="メイリオ" panose="020B0604030504040204" pitchFamily="50" charset="-128"/>
                <a:ea typeface="メイリオ" panose="020B0604030504040204" pitchFamily="50" charset="-128"/>
              </a:rPr>
              <a:t/>
            </a:r>
            <a:br>
              <a:rPr lang="en-US" altLang="ja-JP" sz="3600" b="1" dirty="0">
                <a:ln>
                  <a:solidFill>
                    <a:prstClr val="black"/>
                  </a:solidFill>
                </a:ln>
                <a:solidFill>
                  <a:prstClr val="white"/>
                </a:solidFill>
                <a:latin typeface="メイリオ" panose="020B0604030504040204" pitchFamily="50" charset="-128"/>
                <a:ea typeface="メイリオ" panose="020B0604030504040204" pitchFamily="50" charset="-128"/>
              </a:rPr>
            </a:br>
            <a:r>
              <a:rPr lang="ja-JP" altLang="en-US" sz="3600" b="1" dirty="0">
                <a:ln>
                  <a:solidFill>
                    <a:prstClr val="black"/>
                  </a:solidFill>
                </a:ln>
                <a:solidFill>
                  <a:prstClr val="white"/>
                </a:solidFill>
                <a:latin typeface="メイリオ" panose="020B0604030504040204" pitchFamily="50" charset="-128"/>
                <a:ea typeface="メイリオ" panose="020B0604030504040204" pitchFamily="50" charset="-128"/>
              </a:rPr>
              <a:t>電力購入料金を削減可能</a:t>
            </a:r>
            <a:endParaRPr lang="en-US" altLang="ja-JP" sz="3600" b="1" dirty="0">
              <a:ln>
                <a:solidFill>
                  <a:prstClr val="black"/>
                </a:solidFill>
              </a:ln>
              <a:solidFill>
                <a:prstClr val="white"/>
              </a:solidFill>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13649" y="326091"/>
            <a:ext cx="4856581" cy="646331"/>
          </a:xfrm>
          <a:prstGeom prst="rect">
            <a:avLst/>
          </a:prstGeom>
          <a:noFill/>
        </p:spPr>
        <p:txBody>
          <a:bodyPr wrap="square" rtlCol="0">
            <a:spAutoFit/>
          </a:bodyPr>
          <a:lstStyle/>
          <a:p>
            <a:r>
              <a:rPr lang="ja-JP" altLang="en-US" sz="3600" b="1" u="sng" dirty="0">
                <a:ln>
                  <a:solidFill>
                    <a:sysClr val="windowText" lastClr="000000"/>
                  </a:solidFill>
                </a:ln>
                <a:solidFill>
                  <a:prstClr val="white"/>
                </a:solidFill>
                <a:latin typeface="メイリオ" panose="020B0604030504040204" pitchFamily="50" charset="-128"/>
                <a:ea typeface="メイリオ" panose="020B0604030504040204" pitchFamily="50" charset="-128"/>
              </a:rPr>
              <a:t>経済面でのメリット</a:t>
            </a:r>
            <a:endParaRPr lang="ja-JP" altLang="en-US" sz="2800" b="1" u="sng" dirty="0">
              <a:ln>
                <a:solidFill>
                  <a:sysClr val="windowText" lastClr="000000"/>
                </a:solidFill>
              </a:ln>
              <a:solidFill>
                <a:prstClr val="white"/>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777922" y="4381527"/>
            <a:ext cx="7833815" cy="1200329"/>
          </a:xfrm>
          <a:prstGeom prst="rect">
            <a:avLst/>
          </a:prstGeom>
          <a:noFill/>
        </p:spPr>
        <p:txBody>
          <a:bodyPr wrap="square" rtlCol="0">
            <a:spAutoFit/>
          </a:bodyPr>
          <a:lstStyle/>
          <a:p>
            <a:pPr algn="ctr"/>
            <a:r>
              <a:rPr lang="ja-JP" altLang="en-US" sz="3600" b="1" dirty="0">
                <a:ln>
                  <a:solidFill>
                    <a:prstClr val="black"/>
                  </a:solidFill>
                </a:ln>
                <a:solidFill>
                  <a:prstClr val="white"/>
                </a:solidFill>
                <a:latin typeface="メイリオ" panose="020B0604030504040204" pitchFamily="50" charset="-128"/>
                <a:ea typeface="メイリオ" panose="020B0604030504040204" pitchFamily="50" charset="-128"/>
              </a:rPr>
              <a:t>太陽光発電を継続させることで</a:t>
            </a:r>
            <a:endParaRPr lang="en-US" altLang="ja-JP" sz="3600" b="1" dirty="0">
              <a:ln>
                <a:solidFill>
                  <a:prstClr val="black"/>
                </a:solidFill>
              </a:ln>
              <a:solidFill>
                <a:prstClr val="white"/>
              </a:solidFill>
              <a:latin typeface="メイリオ" panose="020B0604030504040204" pitchFamily="50" charset="-128"/>
              <a:ea typeface="メイリオ" panose="020B0604030504040204" pitchFamily="50" charset="-128"/>
            </a:endParaRPr>
          </a:p>
          <a:p>
            <a:pPr algn="ctr"/>
            <a:r>
              <a:rPr lang="ja-JP" altLang="en-US" sz="3600" b="1" dirty="0">
                <a:ln>
                  <a:solidFill>
                    <a:prstClr val="black"/>
                  </a:solidFill>
                </a:ln>
                <a:solidFill>
                  <a:prstClr val="white"/>
                </a:solidFill>
                <a:latin typeface="メイリオ" panose="020B0604030504040204" pitchFamily="50" charset="-128"/>
                <a:ea typeface="メイリオ" panose="020B0604030504040204" pitchFamily="50" charset="-128"/>
              </a:rPr>
              <a:t>地球温暖化対策に貢献</a:t>
            </a:r>
          </a:p>
        </p:txBody>
      </p:sp>
      <p:sp>
        <p:nvSpPr>
          <p:cNvPr id="8" name="テキスト ボックス 7"/>
          <p:cNvSpPr txBox="1"/>
          <p:nvPr/>
        </p:nvSpPr>
        <p:spPr>
          <a:xfrm>
            <a:off x="0" y="3582428"/>
            <a:ext cx="4842932" cy="646331"/>
          </a:xfrm>
          <a:prstGeom prst="rect">
            <a:avLst/>
          </a:prstGeom>
          <a:noFill/>
        </p:spPr>
        <p:txBody>
          <a:bodyPr wrap="square" rtlCol="0">
            <a:spAutoFit/>
          </a:bodyPr>
          <a:lstStyle/>
          <a:p>
            <a:r>
              <a:rPr lang="ja-JP" altLang="en-US" sz="3600" b="1" u="sng" dirty="0">
                <a:ln>
                  <a:solidFill>
                    <a:sysClr val="windowText" lastClr="000000"/>
                  </a:solidFill>
                </a:ln>
                <a:solidFill>
                  <a:prstClr val="white"/>
                </a:solidFill>
                <a:latin typeface="メイリオ" panose="020B0604030504040204" pitchFamily="50" charset="-128"/>
                <a:ea typeface="メイリオ" panose="020B0604030504040204" pitchFamily="50" charset="-128"/>
              </a:rPr>
              <a:t>環境面でのメリット</a:t>
            </a:r>
            <a:endParaRPr lang="ja-JP" altLang="en-US" sz="2800" b="1" u="sng" dirty="0">
              <a:ln>
                <a:solidFill>
                  <a:sysClr val="windowText" lastClr="000000"/>
                </a:solidFill>
              </a:ln>
              <a:solidFill>
                <a:prstClr val="white"/>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194890" y="2790444"/>
            <a:ext cx="9779438" cy="769441"/>
          </a:xfrm>
          <a:prstGeom prst="rect">
            <a:avLst/>
          </a:prstGeom>
          <a:noFill/>
        </p:spPr>
        <p:txBody>
          <a:bodyPr wrap="square" rtlCol="0">
            <a:spAutoFit/>
          </a:bodyPr>
          <a:lstStyle/>
          <a:p>
            <a:pPr algn="ctr"/>
            <a:r>
              <a:rPr lang="en-US" altLang="ja-JP" sz="44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14</a:t>
            </a:r>
            <a:r>
              <a:rPr lang="ja-JP" altLang="en-US" sz="44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万</a:t>
            </a:r>
            <a:r>
              <a:rPr lang="en-US" altLang="ja-JP" sz="44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3864</a:t>
            </a:r>
            <a:r>
              <a:rPr lang="ja-JP" altLang="en-US" sz="44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円</a:t>
            </a:r>
            <a:r>
              <a:rPr lang="en-US" altLang="ja-JP" sz="44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44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年</a:t>
            </a:r>
            <a:r>
              <a:rPr lang="ja-JP" altLang="en-US" sz="40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en-US" altLang="ja-JP" sz="40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5138kWh×28</a:t>
            </a:r>
            <a:r>
              <a:rPr lang="ja-JP" altLang="en-US" sz="40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円</a:t>
            </a:r>
            <a:r>
              <a:rPr lang="ja-JP" altLang="en-US" sz="4000" b="1"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4000" b="1"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0" y="5374433"/>
            <a:ext cx="9157648" cy="1569660"/>
          </a:xfrm>
          <a:prstGeom prst="rect">
            <a:avLst/>
          </a:prstGeom>
          <a:noFill/>
        </p:spPr>
        <p:txBody>
          <a:bodyPr wrap="square" rtlCol="0">
            <a:spAutoFit/>
          </a:bodyPr>
          <a:lstStyle/>
          <a:p>
            <a:pPr algn="ctr"/>
            <a:r>
              <a:rPr lang="en-US" altLang="ja-JP" sz="4800" b="1" u="sng" dirty="0" smtClean="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616</a:t>
            </a:r>
            <a:r>
              <a:rPr lang="ja-JP" altLang="en-US" sz="4800" b="1" u="sng" dirty="0" smtClean="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万</a:t>
            </a:r>
            <a:r>
              <a:rPr lang="en-US" altLang="ja-JP" sz="4400" b="1" u="sng" dirty="0" smtClean="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t-CO2/kWh</a:t>
            </a:r>
            <a:r>
              <a:rPr lang="en-US" altLang="ja-JP" sz="44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44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年</a:t>
            </a:r>
            <a:endParaRPr lang="en-US" altLang="ja-JP" sz="44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lang="ja-JP" altLang="en-US" sz="4400" b="1" u="sng" dirty="0" smtClean="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en-US" altLang="ja-JP" sz="4400" b="1" u="sng" dirty="0" smtClean="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9</a:t>
            </a:r>
            <a:r>
              <a:rPr lang="en-US" altLang="ja-JP" sz="4400" b="1" u="sng" smtClean="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244</a:t>
            </a:r>
            <a:r>
              <a:rPr lang="ja-JP" altLang="en-US" sz="4800" b="1" u="sng" dirty="0" smtClean="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万</a:t>
            </a:r>
            <a:r>
              <a:rPr lang="en-US" altLang="ja-JP" sz="4400" b="1" u="sng" dirty="0" smtClean="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t</a:t>
            </a:r>
            <a:r>
              <a:rPr lang="en-US" altLang="ja-JP" sz="44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-CO2/kWh/15</a:t>
            </a:r>
            <a:r>
              <a:rPr lang="ja-JP" altLang="en-US" sz="44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年）</a:t>
            </a:r>
            <a:endParaRPr lang="en-US" altLang="ja-JP" sz="4400" b="1" u="sng" dirty="0">
              <a:ln>
                <a:solidFill>
                  <a:prstClr val="white"/>
                </a:solidFill>
              </a:ln>
              <a:solidFill>
                <a:srgbClr val="FF66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38899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0000"/>
            <a:lum/>
          </a:blip>
          <a:srcRect/>
          <a:stretch>
            <a:fillRect/>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155684" y="367655"/>
            <a:ext cx="8633474" cy="769441"/>
          </a:xfrm>
          <a:prstGeom prst="rect">
            <a:avLst/>
          </a:prstGeom>
          <a:noFill/>
        </p:spPr>
        <p:txBody>
          <a:bodyPr wrap="square" rtlCol="0">
            <a:spAutoFit/>
          </a:bodyPr>
          <a:lstStyle/>
          <a:p>
            <a:r>
              <a:rPr lang="ja-JP" altLang="en-US" sz="4400" b="1" u="sng" dirty="0">
                <a:ln>
                  <a:solidFill>
                    <a:sysClr val="windowText" lastClr="000000"/>
                  </a:solidFill>
                </a:ln>
                <a:solidFill>
                  <a:prstClr val="white"/>
                </a:solidFill>
                <a:latin typeface="メイリオ" panose="020B0604030504040204" pitchFamily="50" charset="-128"/>
                <a:ea typeface="メイリオ" panose="020B0604030504040204" pitchFamily="50" charset="-128"/>
              </a:rPr>
              <a:t>適切な助成制度が無い場合（１）</a:t>
            </a:r>
          </a:p>
        </p:txBody>
      </p:sp>
      <p:sp>
        <p:nvSpPr>
          <p:cNvPr id="4" name="テキスト ボックス 3"/>
          <p:cNvSpPr txBox="1"/>
          <p:nvPr/>
        </p:nvSpPr>
        <p:spPr>
          <a:xfrm>
            <a:off x="1" y="1573825"/>
            <a:ext cx="9144000" cy="2677656"/>
          </a:xfrm>
          <a:prstGeom prst="rect">
            <a:avLst/>
          </a:prstGeom>
          <a:noFill/>
        </p:spPr>
        <p:txBody>
          <a:bodyPr wrap="square" rtlCol="0">
            <a:spAutoFit/>
          </a:bodyPr>
          <a:lstStyle/>
          <a:p>
            <a:pPr algn="ctr">
              <a:defRPr/>
            </a:pPr>
            <a:r>
              <a:rPr lang="ja-JP" altLang="en-US" sz="3600" b="1"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蓄電池を導入して電力の自家消費をしても</a:t>
            </a:r>
            <a:endParaRPr lang="en-US" altLang="ja-JP" sz="3600" b="1"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en-US" altLang="ja-JP" sz="36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36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年で</a:t>
            </a:r>
            <a:r>
              <a:rPr lang="en-US" altLang="ja-JP" sz="6000" b="1" u="sng" kern="0" dirty="0">
                <a:ln>
                  <a:solidFill>
                    <a:prstClr val="black"/>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6000" b="1" u="sng" kern="0" dirty="0">
                <a:ln>
                  <a:solidFill>
                    <a:prstClr val="black"/>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36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の利益しか出ない</a:t>
            </a:r>
            <a:endParaRPr lang="en-US" altLang="ja-JP" sz="36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36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（年間約</a:t>
            </a:r>
            <a:r>
              <a:rPr lang="en-US" altLang="ja-JP" sz="36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1.06</a:t>
            </a:r>
            <a:r>
              <a:rPr lang="ja-JP" altLang="en-US" sz="36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万円）</a:t>
            </a:r>
            <a:endParaRPr lang="ja-JP" altLang="en-US" sz="3600" b="1" dirty="0">
              <a:ln>
                <a:solidFill>
                  <a:prstClr val="black"/>
                </a:solidFill>
              </a:ln>
              <a:solidFill>
                <a:prstClr val="white"/>
              </a:solidFill>
            </a:endParaRPr>
          </a:p>
          <a:p>
            <a:pPr>
              <a:defRPr/>
            </a:pPr>
            <a:endParaRPr lang="en-US" altLang="ja-JP" sz="36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0" y="4760864"/>
            <a:ext cx="9144000" cy="584775"/>
          </a:xfrm>
          <a:prstGeom prst="rect">
            <a:avLst/>
          </a:prstGeom>
          <a:noFill/>
        </p:spPr>
        <p:txBody>
          <a:bodyPr wrap="square" rtlCol="0">
            <a:spAutoFit/>
          </a:bodyPr>
          <a:lstStyle/>
          <a:p>
            <a:pPr algn="ctr">
              <a:defRPr/>
            </a:pPr>
            <a:r>
              <a:rPr lang="ja-JP" altLang="en-US" sz="3200" b="1"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電力の自家消費により買電力</a:t>
            </a:r>
            <a:r>
              <a:rPr lang="en-US" altLang="ja-JP" sz="3200" b="1"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3200" b="1"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円</a:t>
            </a:r>
            <a:r>
              <a:rPr lang="en-US" altLang="ja-JP" sz="3200" b="1"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/kWh</a:t>
            </a:r>
            <a:r>
              <a:rPr lang="ja-JP" altLang="en-US" sz="3200" b="1"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の節約</a:t>
            </a:r>
            <a:endParaRPr lang="en-US" altLang="ja-JP" sz="3200" b="1"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0" y="5350423"/>
            <a:ext cx="9144000" cy="400110"/>
          </a:xfrm>
          <a:prstGeom prst="rect">
            <a:avLst/>
          </a:prstGeom>
        </p:spPr>
        <p:txBody>
          <a:bodyPr wrap="square">
            <a:spAutoFit/>
          </a:bodyPr>
          <a:lstStyle/>
          <a:p>
            <a:pPr algn="ctr"/>
            <a:r>
              <a:rPr lang="en-US" altLang="ja-JP" sz="2000" b="1" dirty="0">
                <a:ln>
                  <a:solidFill>
                    <a:prstClr val="black"/>
                  </a:solidFill>
                </a:ln>
                <a:solidFill>
                  <a:prstClr val="white"/>
                </a:solidFill>
                <a:latin typeface="メイリオ" panose="020B0604030504040204" pitchFamily="50" charset="-128"/>
                <a:ea typeface="メイリオ" panose="020B0604030504040204" pitchFamily="50" charset="-128"/>
              </a:rPr>
              <a:t>※2019</a:t>
            </a:r>
            <a:r>
              <a:rPr lang="ja-JP" altLang="en-US" sz="2000" b="1" dirty="0">
                <a:ln>
                  <a:solidFill>
                    <a:prstClr val="black"/>
                  </a:solidFill>
                </a:ln>
                <a:solidFill>
                  <a:prstClr val="white"/>
                </a:solidFill>
                <a:latin typeface="メイリオ" panose="020B0604030504040204" pitchFamily="50" charset="-128"/>
                <a:ea typeface="メイリオ" panose="020B0604030504040204" pitchFamily="50" charset="-128"/>
              </a:rPr>
              <a:t>年以降の経産省の予測による電力購入単価が</a:t>
            </a:r>
            <a:r>
              <a:rPr lang="en-US" altLang="ja-JP" sz="2000" b="1" dirty="0">
                <a:ln>
                  <a:solidFill>
                    <a:prstClr val="black"/>
                  </a:solidFill>
                </a:ln>
                <a:solidFill>
                  <a:prstClr val="white"/>
                </a:solidFill>
                <a:latin typeface="メイリオ" panose="020B0604030504040204" pitchFamily="50" charset="-128"/>
                <a:ea typeface="メイリオ" panose="020B0604030504040204" pitchFamily="50" charset="-128"/>
              </a:rPr>
              <a:t>28</a:t>
            </a:r>
            <a:r>
              <a:rPr lang="ja-JP" altLang="en-US" sz="2000" b="1" dirty="0">
                <a:ln>
                  <a:solidFill>
                    <a:prstClr val="black"/>
                  </a:solidFill>
                </a:ln>
                <a:solidFill>
                  <a:prstClr val="white"/>
                </a:solidFill>
                <a:latin typeface="メイリオ" panose="020B0604030504040204" pitchFamily="50" charset="-128"/>
                <a:ea typeface="メイリオ" panose="020B0604030504040204" pitchFamily="50" charset="-128"/>
              </a:rPr>
              <a:t>円</a:t>
            </a:r>
            <a:r>
              <a:rPr lang="en-US" altLang="ja-JP" sz="2000" b="1" dirty="0">
                <a:ln>
                  <a:solidFill>
                    <a:prstClr val="black"/>
                  </a:solidFill>
                </a:ln>
                <a:solidFill>
                  <a:prstClr val="white"/>
                </a:solidFill>
                <a:latin typeface="メイリオ" panose="020B0604030504040204" pitchFamily="50" charset="-128"/>
                <a:ea typeface="メイリオ" panose="020B0604030504040204" pitchFamily="50" charset="-128"/>
              </a:rPr>
              <a:t>/kW</a:t>
            </a:r>
            <a:r>
              <a:rPr lang="ja-JP" altLang="en-US" sz="2000" b="1" dirty="0">
                <a:ln>
                  <a:solidFill>
                    <a:prstClr val="black"/>
                  </a:solidFill>
                </a:ln>
                <a:solidFill>
                  <a:prstClr val="white"/>
                </a:solidFill>
                <a:latin typeface="メイリオ" panose="020B0604030504040204" pitchFamily="50" charset="-128"/>
                <a:ea typeface="メイリオ" panose="020B0604030504040204" pitchFamily="50" charset="-128"/>
              </a:rPr>
              <a:t>である。</a:t>
            </a:r>
          </a:p>
        </p:txBody>
      </p:sp>
      <p:sp>
        <p:nvSpPr>
          <p:cNvPr id="9" name="テキスト ボックス 8"/>
          <p:cNvSpPr txBox="1"/>
          <p:nvPr/>
        </p:nvSpPr>
        <p:spPr>
          <a:xfrm>
            <a:off x="-234281" y="5877272"/>
            <a:ext cx="9612561" cy="523220"/>
          </a:xfrm>
          <a:prstGeom prst="rect">
            <a:avLst/>
          </a:prstGeom>
          <a:noFill/>
        </p:spPr>
        <p:txBody>
          <a:bodyPr wrap="square" rtlCol="0">
            <a:spAutoFit/>
          </a:bodyPr>
          <a:lstStyle/>
          <a:p>
            <a:pPr algn="ctr"/>
            <a:r>
              <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rPr>
              <a:t>28</a:t>
            </a: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円</a:t>
            </a:r>
            <a:r>
              <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rPr>
              <a:t>/kWh×15</a:t>
            </a: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年</a:t>
            </a:r>
            <a:r>
              <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rPr>
              <a:t>×5,138kWh-200</a:t>
            </a: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万円＝</a:t>
            </a:r>
            <a:r>
              <a:rPr lang="en-US" altLang="ja-JP" sz="2800" b="1" dirty="0">
                <a:ln>
                  <a:solidFill>
                    <a:prstClr val="black"/>
                  </a:solidFill>
                </a:ln>
                <a:solidFill>
                  <a:srgbClr val="FF6600"/>
                </a:solidFill>
                <a:latin typeface="メイリオ" panose="020B0604030504040204" pitchFamily="50" charset="-128"/>
                <a:ea typeface="メイリオ" panose="020B0604030504040204" pitchFamily="50" charset="-128"/>
              </a:rPr>
              <a:t>16</a:t>
            </a:r>
            <a:r>
              <a:rPr lang="ja-JP" altLang="en-US" sz="2800" b="1" dirty="0">
                <a:ln>
                  <a:solidFill>
                    <a:prstClr val="black"/>
                  </a:solidFill>
                </a:ln>
                <a:solidFill>
                  <a:srgbClr val="FF6600"/>
                </a:solidFill>
                <a:latin typeface="メイリオ" panose="020B0604030504040204" pitchFamily="50" charset="-128"/>
                <a:ea typeface="メイリオ" panose="020B0604030504040204" pitchFamily="50" charset="-128"/>
              </a:rPr>
              <a:t>万円</a:t>
            </a:r>
          </a:p>
        </p:txBody>
      </p:sp>
      <p:sp>
        <p:nvSpPr>
          <p:cNvPr id="21" name="テキスト ボックス 20"/>
          <p:cNvSpPr txBox="1"/>
          <p:nvPr/>
        </p:nvSpPr>
        <p:spPr>
          <a:xfrm>
            <a:off x="0" y="3993409"/>
            <a:ext cx="9144000" cy="584775"/>
          </a:xfrm>
          <a:prstGeom prst="rect">
            <a:avLst/>
          </a:prstGeom>
          <a:noFill/>
        </p:spPr>
        <p:txBody>
          <a:bodyPr wrap="square" rtlCol="0">
            <a:spAutoFit/>
          </a:bodyPr>
          <a:lstStyle/>
          <a:p>
            <a:pPr algn="ctr"/>
            <a:r>
              <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rPr>
              <a:t>蓄電池：</a:t>
            </a:r>
            <a:r>
              <a:rPr lang="en-US" altLang="ja-JP" sz="3200" b="1" dirty="0">
                <a:ln>
                  <a:solidFill>
                    <a:prstClr val="black"/>
                  </a:solidFill>
                </a:ln>
                <a:solidFill>
                  <a:prstClr val="white"/>
                </a:solidFill>
                <a:latin typeface="メイリオ" panose="020B0604030504040204" pitchFamily="50" charset="-128"/>
                <a:ea typeface="メイリオ" panose="020B0604030504040204" pitchFamily="50" charset="-128"/>
              </a:rPr>
              <a:t>200</a:t>
            </a:r>
            <a:r>
              <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rPr>
              <a:t>万円</a:t>
            </a:r>
            <a:r>
              <a:rPr lang="en-US" altLang="ja-JP" sz="3200" b="1" dirty="0">
                <a:ln>
                  <a:solidFill>
                    <a:prstClr val="black"/>
                  </a:solidFill>
                </a:ln>
                <a:solidFill>
                  <a:prstClr val="white"/>
                </a:solidFill>
                <a:latin typeface="メイリオ" panose="020B0604030504040204" pitchFamily="50" charset="-128"/>
                <a:ea typeface="メイリオ" panose="020B0604030504040204" pitchFamily="50" charset="-128"/>
              </a:rPr>
              <a:t>/10kWh,</a:t>
            </a:r>
            <a:r>
              <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rPr>
              <a:t>耐用年数</a:t>
            </a:r>
            <a:r>
              <a:rPr lang="en-US" altLang="ja-JP" sz="3200" b="1" dirty="0">
                <a:ln>
                  <a:solidFill>
                    <a:prstClr val="black"/>
                  </a:solidFill>
                </a:ln>
                <a:solidFill>
                  <a:prstClr val="white"/>
                </a:solidFill>
                <a:latin typeface="メイリオ" panose="020B0604030504040204" pitchFamily="50" charset="-128"/>
                <a:ea typeface="メイリオ" panose="020B0604030504040204" pitchFamily="50" charset="-128"/>
              </a:rPr>
              <a:t>15</a:t>
            </a:r>
            <a:r>
              <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rPr>
              <a:t>年</a:t>
            </a:r>
          </a:p>
        </p:txBody>
      </p:sp>
    </p:spTree>
    <p:extLst>
      <p:ext uri="{BB962C8B-B14F-4D97-AF65-F5344CB8AC3E}">
        <p14:creationId xmlns:p14="http://schemas.microsoft.com/office/powerpoint/2010/main" val="1801486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0000"/>
            <a:lum/>
          </a:blip>
          <a:srcRect/>
          <a:stretch>
            <a:fillRect/>
          </a:stretch>
        </a:blipFill>
        <a:effectLst/>
      </p:bgPr>
    </p:bg>
    <p:spTree>
      <p:nvGrpSpPr>
        <p:cNvPr id="1" name=""/>
        <p:cNvGrpSpPr/>
        <p:nvPr/>
      </p:nvGrpSpPr>
      <p:grpSpPr>
        <a:xfrm>
          <a:off x="0" y="0"/>
          <a:ext cx="0" cy="0"/>
          <a:chOff x="0" y="0"/>
          <a:chExt cx="0" cy="0"/>
        </a:xfrm>
      </p:grpSpPr>
      <p:sp>
        <p:nvSpPr>
          <p:cNvPr id="26" name="テキスト ボックス 25"/>
          <p:cNvSpPr txBox="1"/>
          <p:nvPr/>
        </p:nvSpPr>
        <p:spPr>
          <a:xfrm>
            <a:off x="-1" y="1128229"/>
            <a:ext cx="9144001" cy="2062103"/>
          </a:xfrm>
          <a:prstGeom prst="rect">
            <a:avLst/>
          </a:prstGeom>
          <a:noFill/>
        </p:spPr>
        <p:txBody>
          <a:bodyPr wrap="square" rtlCol="0">
            <a:spAutoFit/>
          </a:bodyPr>
          <a:lstStyle/>
          <a:p>
            <a:pPr algn="ctr">
              <a:defRPr/>
            </a:pPr>
            <a:r>
              <a:rPr lang="ja-JP" altLang="en-US" sz="3600" b="1"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蓄電池を導入しないで売電を行うと、</a:t>
            </a:r>
            <a:endParaRPr lang="en-US" altLang="ja-JP" sz="3600" b="1"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en-US" altLang="ja-JP" sz="28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28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年で</a:t>
            </a:r>
            <a:r>
              <a:rPr lang="en-US" altLang="ja-JP" sz="4800" b="1" u="sng" kern="0" dirty="0">
                <a:ln>
                  <a:solidFill>
                    <a:prstClr val="black"/>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4800" b="1" u="sng" kern="0" dirty="0">
                <a:ln>
                  <a:solidFill>
                    <a:prstClr val="black"/>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28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の利益</a:t>
            </a:r>
            <a:r>
              <a:rPr lang="en-US" altLang="ja-JP" sz="28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年間</a:t>
            </a:r>
            <a:r>
              <a:rPr lang="en-US" altLang="ja-JP" sz="28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7,000</a:t>
            </a:r>
            <a:r>
              <a:rPr lang="ja-JP" altLang="en-US" sz="28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円</a:t>
            </a:r>
            <a:r>
              <a:rPr lang="en-US" altLang="ja-JP" sz="28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1" u="sng" kern="0"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しかないため</a:t>
            </a:r>
            <a:endParaRPr lang="ja-JP" altLang="en-US" sz="2800" b="1" dirty="0">
              <a:ln>
                <a:solidFill>
                  <a:prstClr val="black"/>
                </a:solidFill>
              </a:ln>
              <a:solidFill>
                <a:prstClr val="white"/>
              </a:solidFill>
            </a:endParaRPr>
          </a:p>
          <a:p>
            <a:pPr algn="ctr">
              <a:defRPr/>
            </a:pP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導入した場合よりも</a:t>
            </a:r>
            <a:r>
              <a:rPr lang="en-US" altLang="ja-JP" sz="4400" b="1" u="sng" dirty="0">
                <a:ln>
                  <a:solidFill>
                    <a:prstClr val="black"/>
                  </a:solidFill>
                </a:ln>
                <a:solidFill>
                  <a:srgbClr val="FF6600"/>
                </a:solidFill>
                <a:latin typeface="メイリオ" panose="020B0604030504040204" pitchFamily="50" charset="-128"/>
                <a:ea typeface="メイリオ" panose="020B0604030504040204" pitchFamily="50" charset="-128"/>
              </a:rPr>
              <a:t>3,600</a:t>
            </a:r>
            <a:r>
              <a:rPr lang="ja-JP" altLang="en-US" sz="4400" b="1" u="sng" dirty="0">
                <a:ln>
                  <a:solidFill>
                    <a:prstClr val="black"/>
                  </a:solidFill>
                </a:ln>
                <a:solidFill>
                  <a:srgbClr val="FF6600"/>
                </a:solidFill>
                <a:latin typeface="メイリオ" panose="020B0604030504040204" pitchFamily="50" charset="-128"/>
                <a:ea typeface="メイリオ" panose="020B0604030504040204" pitchFamily="50" charset="-128"/>
              </a:rPr>
              <a:t>円</a:t>
            </a:r>
            <a:r>
              <a:rPr lang="en-US" altLang="ja-JP" sz="4400" b="1" u="sng" dirty="0">
                <a:ln>
                  <a:solidFill>
                    <a:prstClr val="black"/>
                  </a:solidFill>
                </a:ln>
                <a:solidFill>
                  <a:srgbClr val="FF6600"/>
                </a:solidFill>
                <a:latin typeface="メイリオ" panose="020B0604030504040204" pitchFamily="50" charset="-128"/>
                <a:ea typeface="メイリオ" panose="020B0604030504040204" pitchFamily="50" charset="-128"/>
              </a:rPr>
              <a:t>/</a:t>
            </a:r>
            <a:r>
              <a:rPr lang="ja-JP" altLang="en-US" sz="4400" b="1" u="sng" dirty="0">
                <a:ln>
                  <a:solidFill>
                    <a:prstClr val="black"/>
                  </a:solidFill>
                </a:ln>
                <a:solidFill>
                  <a:srgbClr val="FF6600"/>
                </a:solidFill>
                <a:latin typeface="メイリオ" panose="020B0604030504040204" pitchFamily="50" charset="-128"/>
                <a:ea typeface="メイリオ" panose="020B0604030504040204" pitchFamily="50" charset="-128"/>
              </a:rPr>
              <a:t>年</a:t>
            </a: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利益が少ない</a:t>
            </a:r>
            <a:endPar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306289" y="6278581"/>
            <a:ext cx="9756576" cy="523220"/>
          </a:xfrm>
          <a:prstGeom prst="rect">
            <a:avLst/>
          </a:prstGeom>
          <a:noFill/>
        </p:spPr>
        <p:txBody>
          <a:bodyPr wrap="square" rtlCol="0">
            <a:spAutoFit/>
          </a:bodyPr>
          <a:lstStyle/>
          <a:p>
            <a:pPr algn="ctr"/>
            <a:r>
              <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rPr>
              <a:t>11</a:t>
            </a: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円</a:t>
            </a:r>
            <a:r>
              <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rPr>
              <a:t>/kWh×20</a:t>
            </a: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年</a:t>
            </a:r>
            <a:r>
              <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rPr>
              <a:t>×5,138kWh-100</a:t>
            </a: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万円＝</a:t>
            </a:r>
            <a:r>
              <a:rPr lang="en-US" altLang="ja-JP" sz="2800" b="1" dirty="0">
                <a:ln>
                  <a:solidFill>
                    <a:prstClr val="black"/>
                  </a:solidFill>
                </a:ln>
                <a:solidFill>
                  <a:srgbClr val="FF6600"/>
                </a:solidFill>
                <a:latin typeface="メイリオ" panose="020B0604030504040204" pitchFamily="50" charset="-128"/>
                <a:ea typeface="メイリオ" panose="020B0604030504040204" pitchFamily="50" charset="-128"/>
              </a:rPr>
              <a:t>14</a:t>
            </a:r>
            <a:r>
              <a:rPr lang="ja-JP" altLang="en-US" sz="2800" b="1" dirty="0">
                <a:ln>
                  <a:solidFill>
                    <a:prstClr val="black"/>
                  </a:solidFill>
                </a:ln>
                <a:solidFill>
                  <a:srgbClr val="FF6600"/>
                </a:solidFill>
                <a:latin typeface="メイリオ" panose="020B0604030504040204" pitchFamily="50" charset="-128"/>
                <a:ea typeface="メイリオ" panose="020B0604030504040204" pitchFamily="50" charset="-128"/>
              </a:rPr>
              <a:t>万円</a:t>
            </a:r>
          </a:p>
        </p:txBody>
      </p:sp>
      <p:sp>
        <p:nvSpPr>
          <p:cNvPr id="31" name="テキスト ボックス 30"/>
          <p:cNvSpPr txBox="1"/>
          <p:nvPr/>
        </p:nvSpPr>
        <p:spPr>
          <a:xfrm>
            <a:off x="-28160" y="3728927"/>
            <a:ext cx="9144000" cy="1384995"/>
          </a:xfrm>
          <a:prstGeom prst="rect">
            <a:avLst/>
          </a:prstGeom>
          <a:noFill/>
        </p:spPr>
        <p:txBody>
          <a:bodyPr wrap="square" rtlCol="0">
            <a:spAutoFit/>
          </a:bodyPr>
          <a:lstStyle/>
          <a:p>
            <a:pPr algn="ct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売電を行う場合、直流を交流に変換する</a:t>
            </a:r>
            <a:endPar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endParaRPr>
          </a:p>
          <a:p>
            <a:pPr algn="ct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パワーコンディショナー（</a:t>
            </a:r>
            <a:r>
              <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rPr>
              <a:t>50</a:t>
            </a: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万円</a:t>
            </a:r>
            <a:r>
              <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rPr>
              <a:t>,</a:t>
            </a: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耐用年数</a:t>
            </a:r>
            <a:r>
              <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rPr>
              <a:t>10</a:t>
            </a: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年）</a:t>
            </a:r>
            <a:r>
              <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rPr>
              <a:t/>
            </a:r>
            <a:br>
              <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rPr>
            </a:b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を導入する必要がある</a:t>
            </a:r>
          </a:p>
        </p:txBody>
      </p:sp>
      <p:sp>
        <p:nvSpPr>
          <p:cNvPr id="32" name="テキスト ボックス 31"/>
          <p:cNvSpPr txBox="1"/>
          <p:nvPr/>
        </p:nvSpPr>
        <p:spPr>
          <a:xfrm>
            <a:off x="-28160" y="5164697"/>
            <a:ext cx="9144000" cy="584775"/>
          </a:xfrm>
          <a:prstGeom prst="rect">
            <a:avLst/>
          </a:prstGeom>
          <a:noFill/>
        </p:spPr>
        <p:txBody>
          <a:bodyPr wrap="square" rtlCol="0">
            <a:spAutoFit/>
          </a:bodyPr>
          <a:lstStyle/>
          <a:p>
            <a:pPr algn="ctr"/>
            <a:r>
              <a:rPr lang="en-US" altLang="ja-JP" sz="3200" b="1" dirty="0">
                <a:ln>
                  <a:solidFill>
                    <a:prstClr val="black"/>
                  </a:solidFill>
                </a:ln>
                <a:solidFill>
                  <a:prstClr val="white"/>
                </a:solidFill>
                <a:latin typeface="メイリオ" panose="020B0604030504040204" pitchFamily="50" charset="-128"/>
                <a:ea typeface="メイリオ" panose="020B0604030504040204" pitchFamily="50" charset="-128"/>
              </a:rPr>
              <a:t>2019</a:t>
            </a:r>
            <a:r>
              <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rPr>
              <a:t>年予想売電価格</a:t>
            </a:r>
            <a:r>
              <a:rPr lang="en-US" altLang="ja-JP" sz="3200" b="1" dirty="0">
                <a:ln>
                  <a:solidFill>
                    <a:prstClr val="black"/>
                  </a:solidFill>
                </a:ln>
                <a:solidFill>
                  <a:prstClr val="white"/>
                </a:solidFill>
                <a:latin typeface="メイリオ" panose="020B0604030504040204" pitchFamily="50" charset="-128"/>
                <a:ea typeface="メイリオ" panose="020B0604030504040204" pitchFamily="50" charset="-128"/>
              </a:rPr>
              <a:t>(※):11</a:t>
            </a:r>
            <a:r>
              <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rPr>
              <a:t>円</a:t>
            </a:r>
            <a:r>
              <a:rPr lang="en-US" altLang="ja-JP" sz="3200" b="1" dirty="0">
                <a:ln>
                  <a:solidFill>
                    <a:prstClr val="black"/>
                  </a:solidFill>
                </a:ln>
                <a:solidFill>
                  <a:prstClr val="white"/>
                </a:solidFill>
                <a:latin typeface="メイリオ" panose="020B0604030504040204" pitchFamily="50" charset="-128"/>
                <a:ea typeface="メイリオ" panose="020B0604030504040204" pitchFamily="50" charset="-128"/>
              </a:rPr>
              <a:t>/kWh</a:t>
            </a:r>
            <a:endPar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endParaRPr>
          </a:p>
        </p:txBody>
      </p:sp>
      <p:sp>
        <p:nvSpPr>
          <p:cNvPr id="33" name="正方形/長方形 32"/>
          <p:cNvSpPr/>
          <p:nvPr/>
        </p:nvSpPr>
        <p:spPr>
          <a:xfrm>
            <a:off x="-28160" y="5746781"/>
            <a:ext cx="9144000" cy="461665"/>
          </a:xfrm>
          <a:prstGeom prst="rect">
            <a:avLst/>
          </a:prstGeom>
        </p:spPr>
        <p:txBody>
          <a:bodyPr wrap="square">
            <a:spAutoFit/>
          </a:bodyPr>
          <a:lstStyle/>
          <a:p>
            <a:pPr algn="ctr"/>
            <a:r>
              <a:rPr lang="en-US" altLang="ja-JP" sz="2400" b="1" dirty="0">
                <a:ln>
                  <a:solidFill>
                    <a:prstClr val="black"/>
                  </a:solidFill>
                </a:ln>
                <a:solidFill>
                  <a:prstClr val="white"/>
                </a:solidFill>
                <a:latin typeface="メイリオ" panose="020B0604030504040204" pitchFamily="50" charset="-128"/>
                <a:ea typeface="メイリオ" panose="020B0604030504040204" pitchFamily="50" charset="-128"/>
              </a:rPr>
              <a:t>※2019</a:t>
            </a:r>
            <a:r>
              <a:rPr lang="ja-JP" altLang="en-US" sz="2400" b="1" dirty="0">
                <a:ln>
                  <a:solidFill>
                    <a:prstClr val="black"/>
                  </a:solidFill>
                </a:ln>
                <a:solidFill>
                  <a:prstClr val="white"/>
                </a:solidFill>
                <a:latin typeface="メイリオ" panose="020B0604030504040204" pitchFamily="50" charset="-128"/>
                <a:ea typeface="メイリオ" panose="020B0604030504040204" pitchFamily="50" charset="-128"/>
              </a:rPr>
              <a:t>年以降の経産省の予測による予想売電価格</a:t>
            </a:r>
          </a:p>
        </p:txBody>
      </p:sp>
      <p:sp>
        <p:nvSpPr>
          <p:cNvPr id="9" name="テキスト ボックス 8"/>
          <p:cNvSpPr txBox="1"/>
          <p:nvPr/>
        </p:nvSpPr>
        <p:spPr>
          <a:xfrm>
            <a:off x="155684" y="367655"/>
            <a:ext cx="9430603" cy="769441"/>
          </a:xfrm>
          <a:prstGeom prst="rect">
            <a:avLst/>
          </a:prstGeom>
          <a:noFill/>
        </p:spPr>
        <p:txBody>
          <a:bodyPr wrap="square" rtlCol="0">
            <a:spAutoFit/>
          </a:bodyPr>
          <a:lstStyle/>
          <a:p>
            <a:r>
              <a:rPr lang="ja-JP" altLang="en-US" sz="4400" b="1" u="sng" dirty="0">
                <a:ln>
                  <a:solidFill>
                    <a:sysClr val="windowText" lastClr="000000"/>
                  </a:solidFill>
                </a:ln>
                <a:solidFill>
                  <a:prstClr val="white"/>
                </a:solidFill>
                <a:latin typeface="メイリオ" panose="020B0604030504040204" pitchFamily="50" charset="-128"/>
                <a:ea typeface="メイリオ" panose="020B0604030504040204" pitchFamily="50" charset="-128"/>
              </a:rPr>
              <a:t>適切な助成制度が</a:t>
            </a:r>
            <a:r>
              <a:rPr lang="ja-JP" altLang="en-US" sz="4400" b="1" u="sng">
                <a:ln>
                  <a:solidFill>
                    <a:sysClr val="windowText" lastClr="000000"/>
                  </a:solidFill>
                </a:ln>
                <a:solidFill>
                  <a:prstClr val="white"/>
                </a:solidFill>
                <a:latin typeface="メイリオ" panose="020B0604030504040204" pitchFamily="50" charset="-128"/>
                <a:ea typeface="メイリオ" panose="020B0604030504040204" pitchFamily="50" charset="-128"/>
              </a:rPr>
              <a:t>無い場合（２）</a:t>
            </a:r>
            <a:endParaRPr lang="ja-JP" altLang="en-US" sz="4400" b="1" u="sng" dirty="0">
              <a:ln>
                <a:solidFill>
                  <a:sysClr val="windowText" lastClr="000000"/>
                </a:solidFill>
              </a:ln>
              <a:solidFill>
                <a:prstClr val="white"/>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2348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0000"/>
            <a:lum/>
          </a:blip>
          <a:srcRect/>
          <a:stretch>
            <a:fillRect/>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0" y="341980"/>
            <a:ext cx="9144000" cy="3385542"/>
          </a:xfrm>
          <a:prstGeom prst="rect">
            <a:avLst/>
          </a:prstGeom>
          <a:noFill/>
        </p:spPr>
        <p:txBody>
          <a:bodyPr wrap="square" rtlCol="0">
            <a:spAutoFit/>
          </a:bodyPr>
          <a:lstStyle/>
          <a:p>
            <a:pPr algn="ctr"/>
            <a:r>
              <a:rPr lang="ja-JP" altLang="en-US"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助成制度なしで</a:t>
            </a:r>
            <a:endParaRPr lang="en-US" altLang="ja-JP"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蓄電池を導入した場合は</a:t>
            </a:r>
            <a:endParaRPr lang="en-US" altLang="ja-JP"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5400" b="1" u="sng" dirty="0">
                <a:ln>
                  <a:solidFill>
                    <a:sysClr val="windowText" lastClr="000000"/>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年間</a:t>
            </a:r>
            <a:r>
              <a:rPr lang="en-US" altLang="ja-JP" sz="5400" b="1" u="sng" dirty="0">
                <a:ln>
                  <a:solidFill>
                    <a:sysClr val="windowText" lastClr="000000"/>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1.06</a:t>
            </a:r>
            <a:r>
              <a:rPr lang="ja-JP" altLang="en-US" sz="5400" b="1" u="sng" dirty="0">
                <a:ln>
                  <a:solidFill>
                    <a:sysClr val="windowText" lastClr="000000"/>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程度の利益しかない</a:t>
            </a:r>
            <a:endParaRPr lang="en-US" altLang="ja-JP"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FIT</a:t>
            </a:r>
            <a:r>
              <a:rPr lang="ja-JP" altLang="en-US"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活用住宅での蓄電池の普及は</a:t>
            </a:r>
            <a:endParaRPr lang="en-US" altLang="ja-JP"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進まないと考える</a:t>
            </a:r>
          </a:p>
        </p:txBody>
      </p:sp>
      <p:sp>
        <p:nvSpPr>
          <p:cNvPr id="3" name="テキスト ボックス 2"/>
          <p:cNvSpPr txBox="1"/>
          <p:nvPr/>
        </p:nvSpPr>
        <p:spPr>
          <a:xfrm>
            <a:off x="755576" y="4472379"/>
            <a:ext cx="7824185" cy="2154436"/>
          </a:xfrm>
          <a:prstGeom prst="rect">
            <a:avLst/>
          </a:prstGeom>
          <a:noFill/>
        </p:spPr>
        <p:txBody>
          <a:bodyPr wrap="square" rtlCol="0">
            <a:spAutoFit/>
          </a:bodyPr>
          <a:lstStyle/>
          <a:p>
            <a:r>
              <a:rPr lang="en-US" altLang="ja-JP"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FIT</a:t>
            </a:r>
            <a:r>
              <a:rPr lang="ja-JP" altLang="en-US"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制度を利用した太陽光発電</a:t>
            </a:r>
            <a:endParaRPr lang="en-US" altLang="ja-JP"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単体の売電利益は</a:t>
            </a:r>
            <a:r>
              <a:rPr lang="ja-JP" altLang="en-US" sz="5400" b="1" u="sng" dirty="0">
                <a:ln>
                  <a:solidFill>
                    <a:sysClr val="windowText" lastClr="000000"/>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年間</a:t>
            </a:r>
            <a:r>
              <a:rPr lang="en-US" altLang="ja-JP" sz="5400" b="1" u="sng" dirty="0">
                <a:ln>
                  <a:solidFill>
                    <a:sysClr val="windowText" lastClr="000000"/>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5400" b="1" u="sng" dirty="0">
                <a:ln>
                  <a:solidFill>
                    <a:sysClr val="windowText" lastClr="000000"/>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とかなり高かったからである</a:t>
            </a:r>
            <a:endParaRPr lang="en-US" altLang="ja-JP"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ボックス 3"/>
          <p:cNvSpPr txBox="1"/>
          <p:nvPr/>
        </p:nvSpPr>
        <p:spPr>
          <a:xfrm>
            <a:off x="251520" y="3727522"/>
            <a:ext cx="3240360" cy="769441"/>
          </a:xfrm>
          <a:prstGeom prst="rect">
            <a:avLst/>
          </a:prstGeom>
          <a:noFill/>
        </p:spPr>
        <p:txBody>
          <a:bodyPr wrap="square" rtlCol="0">
            <a:spAutoFit/>
          </a:bodyPr>
          <a:lstStyle/>
          <a:p>
            <a:r>
              <a:rPr lang="ja-JP" altLang="en-US" sz="4400" b="1" dirty="0">
                <a:ln>
                  <a:solidFill>
                    <a:schemeClr val="tx1"/>
                  </a:solidFill>
                </a:ln>
                <a:solidFill>
                  <a:schemeClr val="bg1"/>
                </a:solidFill>
              </a:rPr>
              <a:t>なぜな</a:t>
            </a:r>
            <a:r>
              <a:rPr kumimoji="1" lang="ja-JP" altLang="en-US" sz="4400" b="1" dirty="0">
                <a:ln>
                  <a:solidFill>
                    <a:schemeClr val="tx1"/>
                  </a:solidFill>
                </a:ln>
                <a:solidFill>
                  <a:schemeClr val="bg1"/>
                </a:solidFill>
              </a:rPr>
              <a:t>ら</a:t>
            </a:r>
          </a:p>
        </p:txBody>
      </p:sp>
    </p:spTree>
    <p:extLst>
      <p:ext uri="{BB962C8B-B14F-4D97-AF65-F5344CB8AC3E}">
        <p14:creationId xmlns:p14="http://schemas.microsoft.com/office/powerpoint/2010/main" val="3200261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8000" r="-8000"/>
          </a:stretch>
        </a:blipFill>
        <a:effectLst/>
      </p:bgPr>
    </p:bg>
    <p:spTree>
      <p:nvGrpSpPr>
        <p:cNvPr id="1" name=""/>
        <p:cNvGrpSpPr/>
        <p:nvPr/>
      </p:nvGrpSpPr>
      <p:grpSpPr>
        <a:xfrm>
          <a:off x="0" y="0"/>
          <a:ext cx="0" cy="0"/>
          <a:chOff x="0" y="0"/>
          <a:chExt cx="0" cy="0"/>
        </a:xfrm>
      </p:grpSpPr>
      <p:sp>
        <p:nvSpPr>
          <p:cNvPr id="9" name="テキスト ボックス 8"/>
          <p:cNvSpPr txBox="1"/>
          <p:nvPr/>
        </p:nvSpPr>
        <p:spPr>
          <a:xfrm>
            <a:off x="1" y="1617767"/>
            <a:ext cx="9143999" cy="3046988"/>
          </a:xfrm>
          <a:prstGeom prst="rect">
            <a:avLst/>
          </a:prstGeom>
          <a:noFill/>
        </p:spPr>
        <p:txBody>
          <a:bodyPr wrap="square" rtlCol="0">
            <a:spAutoFit/>
          </a:bodyPr>
          <a:lstStyle/>
          <a:p>
            <a:pPr algn="ctr"/>
            <a:r>
              <a:rPr lang="en-US" altLang="ja-JP" sz="4400" b="1" dirty="0">
                <a:ln>
                  <a:solidFill>
                    <a:prstClr val="black"/>
                  </a:solidFill>
                </a:ln>
                <a:solidFill>
                  <a:prstClr val="white"/>
                </a:solidFill>
                <a:latin typeface="メイリオ" panose="020B0604030504040204" pitchFamily="50" charset="-128"/>
                <a:ea typeface="メイリオ" panose="020B0604030504040204" pitchFamily="50" charset="-128"/>
              </a:rPr>
              <a:t>FIT</a:t>
            </a:r>
            <a:r>
              <a:rPr lang="ja-JP" altLang="en-US" sz="4400" b="1" dirty="0">
                <a:ln>
                  <a:solidFill>
                    <a:prstClr val="black"/>
                  </a:solidFill>
                </a:ln>
                <a:solidFill>
                  <a:prstClr val="white"/>
                </a:solidFill>
                <a:latin typeface="メイリオ" panose="020B0604030504040204" pitchFamily="50" charset="-128"/>
                <a:ea typeface="メイリオ" panose="020B0604030504040204" pitchFamily="50" charset="-128"/>
              </a:rPr>
              <a:t>制度での売電利益と</a:t>
            </a:r>
            <a:endParaRPr lang="en-US" altLang="ja-JP" sz="4400" b="1" dirty="0">
              <a:ln>
                <a:solidFill>
                  <a:prstClr val="black"/>
                </a:solidFill>
              </a:ln>
              <a:solidFill>
                <a:prstClr val="white"/>
              </a:solidFill>
              <a:latin typeface="メイリオ" panose="020B0604030504040204" pitchFamily="50" charset="-128"/>
              <a:ea typeface="メイリオ" panose="020B0604030504040204" pitchFamily="50" charset="-128"/>
            </a:endParaRPr>
          </a:p>
          <a:p>
            <a:pPr algn="ctr"/>
            <a:r>
              <a:rPr lang="ja-JP" altLang="en-US" sz="6000" b="1" u="sng" dirty="0">
                <a:ln>
                  <a:solidFill>
                    <a:schemeClr val="tx1"/>
                  </a:solidFill>
                </a:ln>
                <a:solidFill>
                  <a:srgbClr val="FF6600"/>
                </a:solidFill>
                <a:latin typeface="メイリオ" panose="020B0604030504040204" pitchFamily="50" charset="-128"/>
                <a:ea typeface="メイリオ" panose="020B0604030504040204" pitchFamily="50" charset="-128"/>
              </a:rPr>
              <a:t>同等以上の利益</a:t>
            </a:r>
            <a:endParaRPr lang="en-US" altLang="ja-JP" sz="6000" b="1" u="sng" dirty="0">
              <a:ln>
                <a:solidFill>
                  <a:schemeClr val="tx1"/>
                </a:solidFill>
              </a:ln>
              <a:solidFill>
                <a:srgbClr val="FF6600"/>
              </a:solidFill>
              <a:latin typeface="メイリオ" panose="020B0604030504040204" pitchFamily="50" charset="-128"/>
              <a:ea typeface="メイリオ" panose="020B0604030504040204" pitchFamily="50" charset="-128"/>
            </a:endParaRPr>
          </a:p>
          <a:p>
            <a:pPr algn="ctr"/>
            <a:r>
              <a:rPr lang="ja-JP" altLang="en-US" sz="4400" b="1" dirty="0">
                <a:ln>
                  <a:solidFill>
                    <a:prstClr val="black"/>
                  </a:solidFill>
                </a:ln>
                <a:solidFill>
                  <a:prstClr val="white"/>
                </a:solidFill>
                <a:latin typeface="メイリオ" panose="020B0604030504040204" pitchFamily="50" charset="-128"/>
                <a:ea typeface="メイリオ" panose="020B0604030504040204" pitchFamily="50" charset="-128"/>
              </a:rPr>
              <a:t>が達成されれば</a:t>
            </a:r>
            <a:r>
              <a:rPr lang="en-US" altLang="ja-JP" sz="4400" b="1" dirty="0">
                <a:ln>
                  <a:solidFill>
                    <a:prstClr val="black"/>
                  </a:solidFill>
                </a:ln>
                <a:solidFill>
                  <a:prstClr val="white"/>
                </a:solidFill>
                <a:latin typeface="メイリオ" panose="020B0604030504040204" pitchFamily="50" charset="-128"/>
                <a:ea typeface="メイリオ" panose="020B0604030504040204" pitchFamily="50" charset="-128"/>
              </a:rPr>
              <a:t/>
            </a:r>
            <a:br>
              <a:rPr lang="en-US" altLang="ja-JP" sz="4400" b="1" dirty="0">
                <a:ln>
                  <a:solidFill>
                    <a:prstClr val="black"/>
                  </a:solidFill>
                </a:ln>
                <a:solidFill>
                  <a:prstClr val="white"/>
                </a:solidFill>
                <a:latin typeface="メイリオ" panose="020B0604030504040204" pitchFamily="50" charset="-128"/>
                <a:ea typeface="メイリオ" panose="020B0604030504040204" pitchFamily="50" charset="-128"/>
              </a:rPr>
            </a:br>
            <a:r>
              <a:rPr lang="ja-JP" altLang="en-US" sz="4400" b="1" dirty="0">
                <a:ln>
                  <a:solidFill>
                    <a:prstClr val="black"/>
                  </a:solidFill>
                </a:ln>
                <a:solidFill>
                  <a:prstClr val="white"/>
                </a:solidFill>
                <a:latin typeface="メイリオ" panose="020B0604030504040204" pitchFamily="50" charset="-128"/>
                <a:ea typeface="メイリオ" panose="020B0604030504040204" pitchFamily="50" charset="-128"/>
              </a:rPr>
              <a:t>蓄電池は普及するだろう</a:t>
            </a:r>
            <a:endParaRPr lang="en-US" altLang="ja-JP" sz="4400" b="1" dirty="0">
              <a:ln>
                <a:solidFill>
                  <a:prstClr val="black"/>
                </a:solidFill>
              </a:ln>
              <a:solidFill>
                <a:prstClr val="white"/>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51593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2000" r="-2000"/>
          </a:stretch>
        </a:blip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149823"/>
            <a:ext cx="9144000" cy="2855241"/>
          </a:xfrm>
        </p:spPr>
        <p:txBody>
          <a:bodyPr>
            <a:normAutofit/>
          </a:bodyPr>
          <a:lstStyle/>
          <a:p>
            <a:pPr marL="0" indent="0" algn="ctr">
              <a:buNone/>
            </a:pPr>
            <a:r>
              <a:rPr lang="ja-JP" altLang="en-US" sz="4000" b="1" dirty="0">
                <a:ln>
                  <a:solidFill>
                    <a:sysClr val="windowText" lastClr="000000"/>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蓄電池の導入時価格が</a:t>
            </a:r>
            <a:endParaRPr lang="en-US" altLang="ja-JP" sz="4000" b="1" dirty="0">
              <a:ln>
                <a:solidFill>
                  <a:sysClr val="windowText" lastClr="000000"/>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lang="ja-JP" altLang="en-US" sz="4000" b="1" dirty="0">
                <a:ln>
                  <a:solidFill>
                    <a:sysClr val="windowText" lastClr="000000"/>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いくらになれば</a:t>
            </a:r>
            <a:r>
              <a:rPr lang="en-US" altLang="ja-JP" sz="4000" b="1" dirty="0">
                <a:ln>
                  <a:solidFill>
                    <a:sysClr val="windowText" lastClr="000000"/>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4000" b="1" dirty="0">
                <a:ln>
                  <a:solidFill>
                    <a:sysClr val="windowText" lastClr="000000"/>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4000" b="1" dirty="0">
                <a:ln>
                  <a:solidFill>
                    <a:sysClr val="windowText" lastClr="000000"/>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b="1" dirty="0">
                <a:ln>
                  <a:solidFill>
                    <a:sysClr val="windowText" lastClr="000000"/>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年の利益を</a:t>
            </a:r>
            <a:endParaRPr lang="en-US" altLang="ja-JP" sz="4000" b="1" dirty="0">
              <a:ln>
                <a:solidFill>
                  <a:sysClr val="windowText" lastClr="000000"/>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lang="ja-JP" altLang="en-US" sz="4000" b="1" dirty="0">
                <a:ln>
                  <a:solidFill>
                    <a:sysClr val="windowText" lastClr="000000"/>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達成することができるのか？</a:t>
            </a:r>
            <a:endParaRPr kumimoji="1" lang="ja-JP" altLang="en-US" sz="4000" b="1" dirty="0">
              <a:ln>
                <a:solidFill>
                  <a:sysClr val="windowText" lastClr="000000"/>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0" y="4197656"/>
            <a:ext cx="9143999" cy="2246769"/>
          </a:xfrm>
          <a:prstGeom prst="rect">
            <a:avLst/>
          </a:prstGeom>
        </p:spPr>
        <p:txBody>
          <a:bodyPr wrap="square">
            <a:spAutoFit/>
          </a:bodyPr>
          <a:lstStyle/>
          <a:p>
            <a:pPr algn="ctr"/>
            <a:r>
              <a:rPr lang="ja-JP" altLang="en-US"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技術革新と補助金で蓄電池価格が</a:t>
            </a:r>
            <a:endParaRPr lang="en-US" altLang="ja-JP"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6000" b="1" u="sng" dirty="0">
                <a:ln>
                  <a:solidFill>
                    <a:sysClr val="windowText" lastClr="000000"/>
                  </a:solidFill>
                </a:ln>
                <a:solidFill>
                  <a:srgbClr val="FFFF99"/>
                </a:solidFill>
                <a:latin typeface="メイリオ" panose="020B0604030504040204" pitchFamily="50" charset="-128"/>
                <a:ea typeface="メイリオ" panose="020B0604030504040204" pitchFamily="50" charset="-128"/>
                <a:cs typeface="メイリオ" panose="020B0604030504040204" pitchFamily="50" charset="-128"/>
              </a:rPr>
              <a:t>9.6</a:t>
            </a:r>
            <a:r>
              <a:rPr lang="ja-JP" altLang="en-US" sz="6000" b="1" u="sng" dirty="0">
                <a:ln>
                  <a:solidFill>
                    <a:sysClr val="windowText" lastClr="000000"/>
                  </a:solidFill>
                </a:ln>
                <a:solidFill>
                  <a:srgbClr val="FFFF99"/>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6000" b="1" u="sng" dirty="0">
                <a:ln>
                  <a:solidFill>
                    <a:sysClr val="windowText" lastClr="000000"/>
                  </a:solidFill>
                </a:ln>
                <a:solidFill>
                  <a:srgbClr val="FFFF99"/>
                </a:solidFill>
                <a:latin typeface="メイリオ" panose="020B0604030504040204" pitchFamily="50" charset="-128"/>
                <a:ea typeface="メイリオ" panose="020B0604030504040204" pitchFamily="50" charset="-128"/>
                <a:cs typeface="メイリオ" panose="020B0604030504040204" pitchFamily="50" charset="-128"/>
              </a:rPr>
              <a:t>/kWh</a:t>
            </a:r>
            <a:r>
              <a:rPr lang="ja-JP" altLang="en-US" sz="6000" b="1" u="sng" dirty="0">
                <a:ln>
                  <a:solidFill>
                    <a:sysClr val="windowText" lastClr="000000"/>
                  </a:solidFill>
                </a:ln>
                <a:solidFill>
                  <a:srgbClr val="FFFF99"/>
                </a:solidFill>
                <a:latin typeface="メイリオ" panose="020B0604030504040204" pitchFamily="50" charset="-128"/>
                <a:ea typeface="メイリオ" panose="020B0604030504040204" pitchFamily="50" charset="-128"/>
                <a:cs typeface="メイリオ" panose="020B0604030504040204" pitchFamily="50" charset="-128"/>
              </a:rPr>
              <a:t>以下</a:t>
            </a:r>
            <a:r>
              <a:rPr lang="ja-JP" altLang="en-US"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になれば</a:t>
            </a:r>
            <a:endParaRPr lang="en-US" altLang="ja-JP"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b="1" dirty="0">
                <a:ln>
                  <a:solidFill>
                    <a:sysClr val="windowText" lastClr="000000"/>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年の利益を達成出来る！</a:t>
            </a:r>
          </a:p>
        </p:txBody>
      </p:sp>
    </p:spTree>
    <p:extLst>
      <p:ext uri="{BB962C8B-B14F-4D97-AF65-F5344CB8AC3E}">
        <p14:creationId xmlns:p14="http://schemas.microsoft.com/office/powerpoint/2010/main" val="3111051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0000"/>
            <a:lum/>
          </a:blip>
          <a:srcRect/>
          <a:stretch>
            <a:fillRect l="-6000" r="-6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0" y="476672"/>
            <a:ext cx="9144000" cy="3416320"/>
          </a:xfrm>
          <a:prstGeom prst="rect">
            <a:avLst/>
          </a:prstGeom>
          <a:noFill/>
        </p:spPr>
        <p:txBody>
          <a:bodyPr wrap="square" rtlCol="0">
            <a:spAutoFit/>
          </a:bodyPr>
          <a:lstStyle/>
          <a:p>
            <a:pPr algn="ctr"/>
            <a:r>
              <a:rPr kumimoji="1" lang="ja-JP" altLang="en-US" sz="5400" b="1" u="sng"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5400" b="1" u="sng"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5400" b="1" u="sng"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章　</a:t>
            </a:r>
            <a:endParaRPr kumimoji="1" lang="en-US" altLang="ja-JP" sz="5400" b="1" u="sng"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54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FIT</a:t>
            </a:r>
            <a:r>
              <a:rPr kumimoji="1" lang="ja-JP" altLang="en-US" sz="54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活用住宅が蓄電池を</a:t>
            </a:r>
            <a:endParaRPr kumimoji="1" lang="en-US" altLang="ja-JP" sz="54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54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導入するためには</a:t>
            </a:r>
            <a:endParaRPr kumimoji="1" lang="en-US" altLang="ja-JP" sz="54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54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補助金が必要だ</a:t>
            </a:r>
            <a:r>
              <a:rPr kumimoji="1" lang="ja-JP" altLang="en-US" dirty="0">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　</a:t>
            </a:r>
          </a:p>
        </p:txBody>
      </p:sp>
    </p:spTree>
    <p:extLst>
      <p:ext uri="{BB962C8B-B14F-4D97-AF65-F5344CB8AC3E}">
        <p14:creationId xmlns:p14="http://schemas.microsoft.com/office/powerpoint/2010/main" val="2236614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0000"/>
            <a:lum/>
          </a:blip>
          <a:srcRect/>
          <a:stretch>
            <a:fillRect l="-4000" r="-4000"/>
          </a:stretch>
        </a:blipFill>
        <a:effectLst/>
      </p:bgPr>
    </p:bg>
    <p:spTree>
      <p:nvGrpSpPr>
        <p:cNvPr id="1" name=""/>
        <p:cNvGrpSpPr/>
        <p:nvPr/>
      </p:nvGrpSpPr>
      <p:grpSpPr>
        <a:xfrm>
          <a:off x="0" y="0"/>
          <a:ext cx="0" cy="0"/>
          <a:chOff x="0" y="0"/>
          <a:chExt cx="0" cy="0"/>
        </a:xfrm>
      </p:grpSpPr>
      <p:sp>
        <p:nvSpPr>
          <p:cNvPr id="3" name="テキスト ボックス 2"/>
          <p:cNvSpPr txBox="1"/>
          <p:nvPr/>
        </p:nvSpPr>
        <p:spPr>
          <a:xfrm>
            <a:off x="0" y="1484784"/>
            <a:ext cx="9078424" cy="2000548"/>
          </a:xfrm>
          <a:prstGeom prst="rect">
            <a:avLst/>
          </a:prstGeom>
          <a:noFill/>
        </p:spPr>
        <p:txBody>
          <a:bodyPr wrap="square" rtlCol="0">
            <a:spAutoFit/>
          </a:bodyPr>
          <a:lstStyle/>
          <a:p>
            <a:pPr algn="ctr"/>
            <a:r>
              <a:rPr lang="ja-JP" altLang="en-US" sz="38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価格低下は起こるが、</a:t>
            </a:r>
            <a:r>
              <a:rPr lang="en-US" altLang="ja-JP" sz="38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2019</a:t>
            </a:r>
            <a:r>
              <a:rPr lang="ja-JP" altLang="en-US" sz="38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年までには</a:t>
            </a:r>
            <a:endParaRPr lang="en-US" altLang="ja-JP" sz="38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5400" b="1" dirty="0">
                <a:ln>
                  <a:solidFill>
                    <a:prstClr val="black"/>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5400" b="1" dirty="0">
                <a:ln>
                  <a:solidFill>
                    <a:prstClr val="black"/>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5400" b="1" dirty="0">
                <a:ln>
                  <a:solidFill>
                    <a:prstClr val="black"/>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/kWh</a:t>
            </a:r>
          </a:p>
          <a:p>
            <a:pPr algn="ctr"/>
            <a:r>
              <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にしかならないと予測する</a:t>
            </a:r>
            <a:endParaRPr lang="en-US" altLang="ja-JP" sz="38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ボックス 1"/>
          <p:cNvSpPr txBox="1"/>
          <p:nvPr/>
        </p:nvSpPr>
        <p:spPr>
          <a:xfrm>
            <a:off x="1410156" y="181384"/>
            <a:ext cx="6192688" cy="769441"/>
          </a:xfrm>
          <a:prstGeom prst="rect">
            <a:avLst/>
          </a:prstGeom>
          <a:noFill/>
        </p:spPr>
        <p:txBody>
          <a:bodyPr wrap="square" rtlCol="0">
            <a:spAutoFit/>
          </a:bodyPr>
          <a:lstStyle/>
          <a:p>
            <a:pPr algn="ctr"/>
            <a:r>
              <a:rPr lang="ja-JP" altLang="en-US" sz="4400" b="1" dirty="0">
                <a:ln>
                  <a:solidFill>
                    <a:schemeClr val="tx1"/>
                  </a:solidFill>
                </a:ln>
                <a:solidFill>
                  <a:prstClr val="white"/>
                </a:solidFill>
                <a:latin typeface="メイリオ" panose="020B0604030504040204" pitchFamily="50" charset="-128"/>
                <a:ea typeface="メイリオ" panose="020B0604030504040204" pitchFamily="50" charset="-128"/>
              </a:rPr>
              <a:t>私たちの認識</a:t>
            </a:r>
          </a:p>
        </p:txBody>
      </p:sp>
      <p:sp>
        <p:nvSpPr>
          <p:cNvPr id="4" name="テキスト ボックス 3"/>
          <p:cNvSpPr txBox="1"/>
          <p:nvPr/>
        </p:nvSpPr>
        <p:spPr>
          <a:xfrm>
            <a:off x="-65500" y="4653136"/>
            <a:ext cx="9144000" cy="1785104"/>
          </a:xfrm>
          <a:prstGeom prst="rect">
            <a:avLst/>
          </a:prstGeom>
          <a:noFill/>
        </p:spPr>
        <p:txBody>
          <a:bodyPr wrap="square" rtlCol="0">
            <a:spAutoFit/>
          </a:bodyPr>
          <a:lstStyle/>
          <a:p>
            <a:pPr algn="ctr"/>
            <a:r>
              <a:rPr lang="ja-JP" altLang="en-US"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蓄電池導入のためには</a:t>
            </a:r>
            <a:endParaRPr lang="en-US" altLang="ja-JP"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66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補助金が必要だ</a:t>
            </a:r>
          </a:p>
        </p:txBody>
      </p:sp>
    </p:spTree>
    <p:extLst>
      <p:ext uri="{BB962C8B-B14F-4D97-AF65-F5344CB8AC3E}">
        <p14:creationId xmlns:p14="http://schemas.microsoft.com/office/powerpoint/2010/main" val="3992234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5000"/>
            <a:lum/>
          </a:blip>
          <a:srcRect/>
          <a:stretch>
            <a:fillRect l="-4000" r="-4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0" y="657270"/>
            <a:ext cx="9144000" cy="1938992"/>
          </a:xfrm>
          <a:prstGeom prst="rect">
            <a:avLst/>
          </a:prstGeom>
          <a:noFill/>
        </p:spPr>
        <p:txBody>
          <a:bodyPr wrap="square" rtlCol="0">
            <a:spAutoFit/>
          </a:bodyPr>
          <a:lstStyle/>
          <a:p>
            <a:pPr algn="ctr"/>
            <a:r>
              <a:rPr lang="en-US" altLang="ja-JP" sz="4000" b="1" dirty="0">
                <a:ln>
                  <a:solidFill>
                    <a:schemeClr val="tx1"/>
                  </a:solidFill>
                </a:ln>
                <a:solidFill>
                  <a:prstClr val="white"/>
                </a:solidFill>
              </a:rPr>
              <a:t>FIT</a:t>
            </a:r>
            <a:r>
              <a:rPr lang="ja-JP" altLang="en-US" sz="4000" b="1" dirty="0">
                <a:ln>
                  <a:solidFill>
                    <a:schemeClr val="tx1"/>
                  </a:solidFill>
                </a:ln>
                <a:solidFill>
                  <a:prstClr val="white"/>
                </a:solidFill>
              </a:rPr>
              <a:t>活用住宅に対する蓄電池価格</a:t>
            </a:r>
            <a:endParaRPr lang="en-US" altLang="ja-JP" sz="4000" b="1" dirty="0">
              <a:ln>
                <a:solidFill>
                  <a:schemeClr val="tx1"/>
                </a:solidFill>
              </a:ln>
              <a:solidFill>
                <a:prstClr val="white"/>
              </a:solidFill>
            </a:endParaRPr>
          </a:p>
          <a:p>
            <a:pPr algn="ctr"/>
            <a:r>
              <a:rPr lang="en-US" altLang="ja-JP" sz="4000" b="1" dirty="0">
                <a:ln>
                  <a:solidFill>
                    <a:schemeClr val="tx1"/>
                  </a:solidFill>
                </a:ln>
                <a:solidFill>
                  <a:prstClr val="white"/>
                </a:solidFill>
              </a:rPr>
              <a:t>9.6</a:t>
            </a:r>
            <a:r>
              <a:rPr lang="ja-JP" altLang="en-US" sz="4000" b="1" dirty="0">
                <a:ln>
                  <a:solidFill>
                    <a:schemeClr val="tx1"/>
                  </a:solidFill>
                </a:ln>
                <a:solidFill>
                  <a:prstClr val="white"/>
                </a:solidFill>
              </a:rPr>
              <a:t>万円</a:t>
            </a:r>
            <a:r>
              <a:rPr lang="en-US" altLang="ja-JP" sz="4000" b="1" dirty="0">
                <a:ln>
                  <a:solidFill>
                    <a:schemeClr val="tx1"/>
                  </a:solidFill>
                </a:ln>
                <a:solidFill>
                  <a:prstClr val="white"/>
                </a:solidFill>
              </a:rPr>
              <a:t>/kWh</a:t>
            </a:r>
            <a:r>
              <a:rPr lang="ja-JP" altLang="en-US" sz="4000" b="1" dirty="0">
                <a:ln>
                  <a:solidFill>
                    <a:schemeClr val="tx1"/>
                  </a:solidFill>
                </a:ln>
                <a:solidFill>
                  <a:prstClr val="white"/>
                </a:solidFill>
              </a:rPr>
              <a:t>を達成するために</a:t>
            </a:r>
            <a:endParaRPr lang="en-US" altLang="ja-JP" sz="4000" b="1" dirty="0">
              <a:ln>
                <a:solidFill>
                  <a:schemeClr val="tx1"/>
                </a:solidFill>
              </a:ln>
              <a:solidFill>
                <a:prstClr val="white"/>
              </a:solidFill>
            </a:endParaRPr>
          </a:p>
          <a:p>
            <a:pPr algn="ctr"/>
            <a:r>
              <a:rPr lang="ja-JP" altLang="en-US" sz="4000" b="1" dirty="0">
                <a:ln>
                  <a:solidFill>
                    <a:schemeClr val="tx1"/>
                  </a:solidFill>
                </a:ln>
                <a:solidFill>
                  <a:prstClr val="white"/>
                </a:solidFill>
              </a:rPr>
              <a:t>補助金はいくらが必要であるか？</a:t>
            </a:r>
            <a:endParaRPr lang="en-US" altLang="ja-JP" sz="4000" b="1" dirty="0">
              <a:ln>
                <a:solidFill>
                  <a:schemeClr val="tx1"/>
                </a:solidFill>
              </a:ln>
              <a:solidFill>
                <a:prstClr val="white"/>
              </a:solidFill>
            </a:endParaRPr>
          </a:p>
        </p:txBody>
      </p:sp>
      <p:sp>
        <p:nvSpPr>
          <p:cNvPr id="3" name="テキスト ボックス 2"/>
          <p:cNvSpPr txBox="1"/>
          <p:nvPr/>
        </p:nvSpPr>
        <p:spPr>
          <a:xfrm>
            <a:off x="33221" y="2855545"/>
            <a:ext cx="9144000" cy="2585323"/>
          </a:xfrm>
          <a:prstGeom prst="rect">
            <a:avLst/>
          </a:prstGeom>
          <a:noFill/>
        </p:spPr>
        <p:txBody>
          <a:bodyPr wrap="square" rtlCol="0">
            <a:spAutoFit/>
          </a:bodyPr>
          <a:lstStyle/>
          <a:p>
            <a:pPr algn="ctr"/>
            <a:r>
              <a:rPr lang="ja-JP" altLang="en-US" sz="5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蓄電池導入時に</a:t>
            </a:r>
            <a:endParaRPr lang="en-US" altLang="ja-JP" sz="5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54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5.4</a:t>
            </a:r>
            <a:r>
              <a:rPr lang="ja-JP" altLang="en-US" sz="54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54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/kWh</a:t>
            </a:r>
            <a:r>
              <a:rPr lang="ja-JP" altLang="en-US" sz="5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の補助金</a:t>
            </a:r>
            <a:r>
              <a:rPr lang="ja-JP" altLang="en-US" sz="5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が</a:t>
            </a:r>
            <a:endParaRPr lang="en-US" altLang="ja-JP" sz="5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5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必要である！</a:t>
            </a:r>
          </a:p>
        </p:txBody>
      </p:sp>
      <p:sp>
        <p:nvSpPr>
          <p:cNvPr id="4" name="テキスト ボックス 3"/>
          <p:cNvSpPr txBox="1"/>
          <p:nvPr/>
        </p:nvSpPr>
        <p:spPr>
          <a:xfrm>
            <a:off x="-466551" y="5148481"/>
            <a:ext cx="10077102" cy="584775"/>
          </a:xfrm>
          <a:prstGeom prst="rect">
            <a:avLst/>
          </a:prstGeom>
          <a:noFill/>
        </p:spPr>
        <p:txBody>
          <a:bodyPr wrap="square" rtlCol="0">
            <a:spAutoFit/>
          </a:bodyPr>
          <a:lstStyle/>
          <a:p>
            <a:pPr algn="ctr"/>
            <a:r>
              <a:rPr lang="en-US" altLang="ja-JP" sz="3200" b="1" dirty="0">
                <a:ln>
                  <a:solidFill>
                    <a:schemeClr val="tx1"/>
                  </a:solidFill>
                </a:ln>
                <a:solidFill>
                  <a:schemeClr val="bg1"/>
                </a:solidFill>
              </a:rPr>
              <a:t>(</a:t>
            </a:r>
            <a:r>
              <a:rPr lang="ja-JP" altLang="en-US" sz="3200" b="1" dirty="0">
                <a:ln>
                  <a:solidFill>
                    <a:schemeClr val="tx1"/>
                  </a:solidFill>
                </a:ln>
                <a:solidFill>
                  <a:schemeClr val="bg1"/>
                </a:solidFill>
              </a:rPr>
              <a:t>蓄電池価格が</a:t>
            </a:r>
            <a:r>
              <a:rPr lang="en-US" altLang="ja-JP" sz="3200" b="1" dirty="0">
                <a:ln>
                  <a:solidFill>
                    <a:schemeClr val="tx1"/>
                  </a:solidFill>
                </a:ln>
                <a:solidFill>
                  <a:schemeClr val="bg1"/>
                </a:solidFill>
              </a:rPr>
              <a:t>15</a:t>
            </a:r>
            <a:r>
              <a:rPr lang="ja-JP" altLang="en-US" sz="3200" b="1" dirty="0">
                <a:ln>
                  <a:solidFill>
                    <a:schemeClr val="tx1"/>
                  </a:solidFill>
                </a:ln>
                <a:solidFill>
                  <a:schemeClr val="bg1"/>
                </a:solidFill>
              </a:rPr>
              <a:t>万円</a:t>
            </a:r>
            <a:r>
              <a:rPr lang="en-US" altLang="ja-JP" sz="3200" b="1" dirty="0">
                <a:ln>
                  <a:solidFill>
                    <a:schemeClr val="tx1"/>
                  </a:solidFill>
                </a:ln>
                <a:solidFill>
                  <a:schemeClr val="bg1"/>
                </a:solidFill>
              </a:rPr>
              <a:t>/kWh</a:t>
            </a:r>
            <a:r>
              <a:rPr lang="ja-JP" altLang="en-US" sz="3200" b="1" dirty="0">
                <a:ln>
                  <a:solidFill>
                    <a:schemeClr val="tx1"/>
                  </a:solidFill>
                </a:ln>
                <a:solidFill>
                  <a:schemeClr val="bg1"/>
                </a:solidFill>
              </a:rPr>
              <a:t>のため補助率は</a:t>
            </a:r>
            <a:r>
              <a:rPr lang="en-US" altLang="ja-JP" sz="3200" b="1" dirty="0">
                <a:ln>
                  <a:solidFill>
                    <a:schemeClr val="tx1"/>
                  </a:solidFill>
                </a:ln>
                <a:solidFill>
                  <a:schemeClr val="bg1"/>
                </a:solidFill>
              </a:rPr>
              <a:t>35</a:t>
            </a:r>
            <a:r>
              <a:rPr lang="ja-JP" altLang="en-US" sz="3200" b="1" dirty="0">
                <a:ln>
                  <a:solidFill>
                    <a:schemeClr val="tx1"/>
                  </a:solidFill>
                </a:ln>
                <a:solidFill>
                  <a:schemeClr val="bg1"/>
                </a:solidFill>
              </a:rPr>
              <a:t>％</a:t>
            </a:r>
            <a:r>
              <a:rPr lang="en-US" altLang="ja-JP" sz="3200" b="1" dirty="0">
                <a:ln>
                  <a:solidFill>
                    <a:schemeClr val="tx1"/>
                  </a:solidFill>
                </a:ln>
                <a:solidFill>
                  <a:schemeClr val="bg1"/>
                </a:solidFill>
              </a:rPr>
              <a:t>)</a:t>
            </a:r>
            <a:endParaRPr kumimoji="1" lang="ja-JP" altLang="en-US" sz="3200" b="1" dirty="0">
              <a:ln>
                <a:solidFill>
                  <a:schemeClr val="tx1"/>
                </a:solidFill>
              </a:ln>
              <a:solidFill>
                <a:schemeClr val="bg1"/>
              </a:solidFill>
            </a:endParaRPr>
          </a:p>
        </p:txBody>
      </p:sp>
      <p:sp>
        <p:nvSpPr>
          <p:cNvPr id="5" name="テキスト ボックス 4"/>
          <p:cNvSpPr txBox="1"/>
          <p:nvPr/>
        </p:nvSpPr>
        <p:spPr>
          <a:xfrm>
            <a:off x="5471592" y="5877272"/>
            <a:ext cx="3672408" cy="1384995"/>
          </a:xfrm>
          <a:prstGeom prst="rect">
            <a:avLst/>
          </a:prstGeom>
          <a:noFill/>
        </p:spPr>
        <p:txBody>
          <a:bodyPr wrap="square" rtlCol="0">
            <a:spAutoFit/>
          </a:bodyPr>
          <a:lstStyle/>
          <a:p>
            <a:pPr algn="ct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これを示したのが</a:t>
            </a:r>
            <a:endPar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以下のグラフである</a:t>
            </a:r>
          </a:p>
          <a:p>
            <a:endParaRPr kumimoji="1" lang="ja-JP" altLang="en-US" sz="2800" dirty="0"/>
          </a:p>
        </p:txBody>
      </p:sp>
    </p:spTree>
    <p:extLst>
      <p:ext uri="{BB962C8B-B14F-4D97-AF65-F5344CB8AC3E}">
        <p14:creationId xmlns:p14="http://schemas.microsoft.com/office/powerpoint/2010/main" val="1032601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solarcostguide.com/guides/wp-content/uploads/2015/10/Photovoltaic.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0" y="1975448"/>
            <a:ext cx="9144000" cy="1015663"/>
          </a:xfrm>
          <a:prstGeom prst="rect">
            <a:avLst/>
          </a:prstGeom>
          <a:noFill/>
        </p:spPr>
        <p:txBody>
          <a:bodyPr wrap="square" rtlCol="0">
            <a:spAutoFit/>
          </a:bodyPr>
          <a:lstStyle/>
          <a:p>
            <a:pPr algn="ctr"/>
            <a:r>
              <a:rPr lang="ja-JP" altLang="en-US" sz="6000" b="1" dirty="0">
                <a:ln>
                  <a:solidFill>
                    <a:sysClr val="windowText" lastClr="000000"/>
                  </a:solidFill>
                </a:ln>
                <a:solidFill>
                  <a:prstClr val="white"/>
                </a:solidFill>
                <a:latin typeface="メイリオ" panose="020B0604030504040204" pitchFamily="50" charset="-128"/>
                <a:ea typeface="メイリオ" panose="020B0604030504040204" pitchFamily="50" charset="-128"/>
              </a:rPr>
              <a:t>はじめに</a:t>
            </a:r>
          </a:p>
        </p:txBody>
      </p:sp>
    </p:spTree>
    <p:extLst>
      <p:ext uri="{BB962C8B-B14F-4D97-AF65-F5344CB8AC3E}">
        <p14:creationId xmlns:p14="http://schemas.microsoft.com/office/powerpoint/2010/main" val="2108651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cxnSp>
        <p:nvCxnSpPr>
          <p:cNvPr id="6" name="直線コネクタ 5"/>
          <p:cNvCxnSpPr/>
          <p:nvPr/>
        </p:nvCxnSpPr>
        <p:spPr>
          <a:xfrm flipH="1">
            <a:off x="699293" y="727133"/>
            <a:ext cx="12836" cy="5570627"/>
          </a:xfrm>
          <a:prstGeom prst="line">
            <a:avLst/>
          </a:prstGeom>
          <a:ln w="508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712129" y="2942374"/>
            <a:ext cx="590979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712129" y="2579795"/>
            <a:ext cx="5185609" cy="3111780"/>
          </a:xfrm>
          <a:prstGeom prst="line">
            <a:avLst/>
          </a:prstGeom>
          <a:noFill/>
          <a:ln w="57150" cap="flat" cmpd="sng" algn="ctr">
            <a:solidFill>
              <a:sysClr val="windowText" lastClr="000000"/>
            </a:solidFill>
            <a:prstDash val="solid"/>
          </a:ln>
          <a:effectLst/>
        </p:spPr>
      </p:cxnSp>
      <p:sp>
        <p:nvSpPr>
          <p:cNvPr id="10" name="テキスト ボックス 2"/>
          <p:cNvSpPr txBox="1">
            <a:spLocks noChangeArrowheads="1"/>
          </p:cNvSpPr>
          <p:nvPr/>
        </p:nvSpPr>
        <p:spPr bwMode="auto">
          <a:xfrm>
            <a:off x="250026" y="2675499"/>
            <a:ext cx="480074" cy="521884"/>
          </a:xfrm>
          <a:prstGeom prst="rect">
            <a:avLst/>
          </a:prstGeom>
          <a:noFill/>
          <a:ln w="9525">
            <a:noFill/>
            <a:miter lim="800000"/>
            <a:headEnd/>
            <a:tailEnd/>
          </a:ln>
        </p:spPr>
        <p:txBody>
          <a:bodyPr rot="0" vert="horz" wrap="square" lIns="91440" tIns="45720" rIns="91440" bIns="45720" anchor="t" anchorCtr="0">
            <a:noAutofit/>
          </a:bodyPr>
          <a:lstStyle/>
          <a:p>
            <a:pPr algn="just"/>
            <a:r>
              <a:rPr lang="en-US" sz="1600" b="1" kern="100" dirty="0">
                <a:solidFill>
                  <a:prstClr val="black"/>
                </a:solidFill>
                <a:latin typeface="メイリオ"/>
                <a:ea typeface="ＭＳ 明朝"/>
                <a:cs typeface="Times New Roman"/>
              </a:rPr>
              <a:t>O</a:t>
            </a:r>
            <a:endParaRPr lang="ja-JP" altLang="en-US" sz="1400" kern="100" dirty="0">
              <a:solidFill>
                <a:prstClr val="black"/>
              </a:solidFill>
              <a:latin typeface="Century"/>
              <a:ea typeface="ＭＳ 明朝"/>
              <a:cs typeface="Times New Roman"/>
            </a:endParaRPr>
          </a:p>
        </p:txBody>
      </p:sp>
      <p:sp>
        <p:nvSpPr>
          <p:cNvPr id="11" name="テキスト ボックス 2"/>
          <p:cNvSpPr txBox="1">
            <a:spLocks noChangeArrowheads="1"/>
          </p:cNvSpPr>
          <p:nvPr/>
        </p:nvSpPr>
        <p:spPr bwMode="auto">
          <a:xfrm>
            <a:off x="129367" y="5698562"/>
            <a:ext cx="608436" cy="394312"/>
          </a:xfrm>
          <a:prstGeom prst="rect">
            <a:avLst/>
          </a:prstGeom>
          <a:noFill/>
          <a:ln w="9525">
            <a:noFill/>
            <a:miter lim="800000"/>
            <a:headEnd/>
            <a:tailEnd/>
          </a:ln>
        </p:spPr>
        <p:txBody>
          <a:bodyPr rot="0" vert="horz" wrap="square" lIns="91440" tIns="45720" rIns="91440" bIns="45720" anchor="t" anchorCtr="0">
            <a:noAutofit/>
          </a:bodyPr>
          <a:lstStyle/>
          <a:p>
            <a:pPr algn="just"/>
            <a:r>
              <a:rPr lang="en-US" sz="1600" b="1" kern="100" dirty="0">
                <a:solidFill>
                  <a:prstClr val="black"/>
                </a:solidFill>
                <a:latin typeface="Century"/>
                <a:ea typeface="ＭＳ 明朝"/>
                <a:cs typeface="Times New Roman"/>
              </a:rPr>
              <a:t>200</a:t>
            </a:r>
            <a:endParaRPr lang="ja-JP" altLang="en-US" sz="1600" kern="100" dirty="0">
              <a:solidFill>
                <a:prstClr val="black"/>
              </a:solidFill>
              <a:latin typeface="Century"/>
              <a:ea typeface="ＭＳ 明朝"/>
              <a:cs typeface="Times New Roman"/>
            </a:endParaRPr>
          </a:p>
        </p:txBody>
      </p:sp>
      <p:sp>
        <p:nvSpPr>
          <p:cNvPr id="13" name="テキスト ボックス 2"/>
          <p:cNvSpPr txBox="1">
            <a:spLocks noChangeArrowheads="1"/>
          </p:cNvSpPr>
          <p:nvPr/>
        </p:nvSpPr>
        <p:spPr bwMode="auto">
          <a:xfrm>
            <a:off x="179512" y="4206359"/>
            <a:ext cx="590466" cy="338555"/>
          </a:xfrm>
          <a:prstGeom prst="rect">
            <a:avLst/>
          </a:prstGeom>
          <a:noFill/>
          <a:ln w="9525">
            <a:noFill/>
            <a:miter lim="800000"/>
            <a:headEnd/>
            <a:tailEnd/>
          </a:ln>
        </p:spPr>
        <p:txBody>
          <a:bodyPr rot="0" vert="horz" wrap="square" lIns="91440" tIns="45720" rIns="91440" bIns="45720" anchor="t" anchorCtr="0">
            <a:spAutoFit/>
          </a:bodyPr>
          <a:lstStyle/>
          <a:p>
            <a:pPr algn="just"/>
            <a:endParaRPr lang="ja-JP" altLang="en-US" sz="1600" kern="100" dirty="0">
              <a:solidFill>
                <a:prstClr val="black"/>
              </a:solidFill>
              <a:latin typeface="Century"/>
              <a:ea typeface="ＭＳ 明朝"/>
              <a:cs typeface="Times New Roman"/>
            </a:endParaRPr>
          </a:p>
        </p:txBody>
      </p:sp>
      <p:sp>
        <p:nvSpPr>
          <p:cNvPr id="17" name="テキスト ボックス 2"/>
          <p:cNvSpPr txBox="1">
            <a:spLocks noChangeArrowheads="1"/>
          </p:cNvSpPr>
          <p:nvPr/>
        </p:nvSpPr>
        <p:spPr bwMode="auto">
          <a:xfrm>
            <a:off x="6014132" y="2296043"/>
            <a:ext cx="3053693" cy="646331"/>
          </a:xfrm>
          <a:prstGeom prst="rect">
            <a:avLst/>
          </a:prstGeom>
          <a:noFill/>
          <a:ln w="9525">
            <a:noFill/>
            <a:miter lim="800000"/>
            <a:headEnd/>
            <a:tailEnd/>
          </a:ln>
        </p:spPr>
        <p:txBody>
          <a:bodyPr rot="0" vert="horz" wrap="square" lIns="91440" tIns="45720" rIns="91440" bIns="45720" anchor="t" anchorCtr="0">
            <a:spAutoFit/>
          </a:bodyPr>
          <a:lstStyle/>
          <a:p>
            <a:pPr algn="just"/>
            <a:r>
              <a:rPr lang="ja-JP" altLang="en-US"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現状</a:t>
            </a:r>
            <a:r>
              <a:rPr lang="en-US" altLang="ja-JP"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/kWh)</a:t>
            </a:r>
            <a:r>
              <a:rPr lang="ja-JP" altLang="en-US"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en-US"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en-US" altLang="ja-JP"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万円の利益</a:t>
            </a:r>
            <a:endParaRPr lang="en-US" altLang="ja-JP"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2" name="グループ化 31"/>
          <p:cNvGrpSpPr/>
          <p:nvPr/>
        </p:nvGrpSpPr>
        <p:grpSpPr>
          <a:xfrm>
            <a:off x="157935" y="1590880"/>
            <a:ext cx="9238601" cy="3773549"/>
            <a:chOff x="157935" y="1590880"/>
            <a:chExt cx="9238601" cy="3773549"/>
          </a:xfrm>
        </p:grpSpPr>
        <p:sp>
          <p:nvSpPr>
            <p:cNvPr id="12" name="テキスト ボックス 2"/>
            <p:cNvSpPr txBox="1">
              <a:spLocks noChangeArrowheads="1"/>
            </p:cNvSpPr>
            <p:nvPr/>
          </p:nvSpPr>
          <p:spPr bwMode="auto">
            <a:xfrm>
              <a:off x="157935" y="4943056"/>
              <a:ext cx="749635" cy="421373"/>
            </a:xfrm>
            <a:prstGeom prst="rect">
              <a:avLst/>
            </a:prstGeom>
            <a:noFill/>
            <a:ln w="9525">
              <a:noFill/>
              <a:miter lim="800000"/>
              <a:headEnd/>
              <a:tailEnd/>
            </a:ln>
          </p:spPr>
          <p:txBody>
            <a:bodyPr rot="0" vert="horz" wrap="square" lIns="91440" tIns="45720" rIns="91440" bIns="45720" anchor="t" anchorCtr="0">
              <a:noAutofit/>
            </a:bodyPr>
            <a:lstStyle/>
            <a:p>
              <a:pPr algn="just"/>
              <a:r>
                <a:rPr lang="en-US" sz="1600" b="1" kern="100" dirty="0">
                  <a:solidFill>
                    <a:prstClr val="black"/>
                  </a:solidFill>
                  <a:latin typeface="Century"/>
                  <a:ea typeface="ＭＳ 明朝"/>
                  <a:cs typeface="Times New Roman"/>
                </a:rPr>
                <a:t>150</a:t>
              </a:r>
              <a:endParaRPr lang="ja-JP" altLang="en-US" sz="1600" kern="100" dirty="0">
                <a:solidFill>
                  <a:prstClr val="black"/>
                </a:solidFill>
                <a:latin typeface="Century"/>
                <a:ea typeface="ＭＳ 明朝"/>
                <a:cs typeface="Times New Roman"/>
              </a:endParaRPr>
            </a:p>
          </p:txBody>
        </p:sp>
        <p:grpSp>
          <p:nvGrpSpPr>
            <p:cNvPr id="29" name="グループ化 28"/>
            <p:cNvGrpSpPr/>
            <p:nvPr/>
          </p:nvGrpSpPr>
          <p:grpSpPr>
            <a:xfrm>
              <a:off x="712129" y="1590880"/>
              <a:ext cx="8684407" cy="3362795"/>
              <a:chOff x="712129" y="1590880"/>
              <a:chExt cx="8684407" cy="3362795"/>
            </a:xfrm>
          </p:grpSpPr>
          <p:cxnSp>
            <p:nvCxnSpPr>
              <p:cNvPr id="15" name="直線コネクタ 14"/>
              <p:cNvCxnSpPr/>
              <p:nvPr/>
            </p:nvCxnSpPr>
            <p:spPr>
              <a:xfrm flipV="1">
                <a:off x="712129" y="1745055"/>
                <a:ext cx="5275682" cy="3208620"/>
              </a:xfrm>
              <a:prstGeom prst="line">
                <a:avLst/>
              </a:prstGeom>
              <a:noFill/>
              <a:ln w="50800" cap="flat" cmpd="sng" algn="ctr">
                <a:solidFill>
                  <a:sysClr val="windowText" lastClr="000000"/>
                </a:solidFill>
                <a:prstDash val="dashDot"/>
              </a:ln>
              <a:effectLst/>
            </p:spPr>
          </p:cxnSp>
          <p:sp>
            <p:nvSpPr>
              <p:cNvPr id="19" name="テキスト ボックス 5"/>
              <p:cNvSpPr txBox="1"/>
              <p:nvPr/>
            </p:nvSpPr>
            <p:spPr>
              <a:xfrm>
                <a:off x="5823963" y="1590880"/>
                <a:ext cx="3572573" cy="42137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altLang="en-US"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私たちの推計値</a:t>
                </a:r>
                <a:r>
                  <a:rPr lang="en-US" altLang="ja-JP"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/kWh)</a:t>
                </a:r>
                <a:r>
                  <a:rPr lang="ja-JP" altLang="en-US"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en-US"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a:t>
                </a:r>
                <a:r>
                  <a:rPr lang="en-US" altLang="ja-JP"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b="1"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万円の利益</a:t>
                </a:r>
                <a:endParaRPr lang="ja-JP" altLang="en-US"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21" name="テキスト ボックス 11"/>
          <p:cNvSpPr txBox="1"/>
          <p:nvPr/>
        </p:nvSpPr>
        <p:spPr>
          <a:xfrm>
            <a:off x="5525707" y="2953837"/>
            <a:ext cx="762471" cy="3981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600" b="1" kern="100" dirty="0">
                <a:solidFill>
                  <a:prstClr val="black"/>
                </a:solidFill>
                <a:ea typeface="ＭＳ 明朝"/>
                <a:cs typeface="Times New Roman"/>
              </a:rPr>
              <a:t>15</a:t>
            </a:r>
            <a:r>
              <a:rPr lang="ja-JP" altLang="en-US" sz="1600" b="1" kern="100" dirty="0">
                <a:solidFill>
                  <a:prstClr val="black"/>
                </a:solidFill>
                <a:ea typeface="ＭＳ 明朝"/>
                <a:cs typeface="Times New Roman"/>
              </a:rPr>
              <a:t>年</a:t>
            </a:r>
            <a:endParaRPr lang="ja-JP" altLang="en-US" sz="1600" kern="100" dirty="0">
              <a:solidFill>
                <a:prstClr val="black"/>
              </a:solidFill>
              <a:ea typeface="ＭＳ 明朝"/>
              <a:cs typeface="Times New Roman"/>
            </a:endParaRPr>
          </a:p>
        </p:txBody>
      </p:sp>
      <p:grpSp>
        <p:nvGrpSpPr>
          <p:cNvPr id="35" name="グループ化 34"/>
          <p:cNvGrpSpPr/>
          <p:nvPr/>
        </p:nvGrpSpPr>
        <p:grpSpPr>
          <a:xfrm>
            <a:off x="83149" y="797281"/>
            <a:ext cx="9529405" cy="3631645"/>
            <a:chOff x="83155" y="668564"/>
            <a:chExt cx="9529405" cy="3631645"/>
          </a:xfrm>
        </p:grpSpPr>
        <p:sp>
          <p:nvSpPr>
            <p:cNvPr id="14" name="テキスト ボックス 2"/>
            <p:cNvSpPr txBox="1">
              <a:spLocks noChangeArrowheads="1"/>
            </p:cNvSpPr>
            <p:nvPr/>
          </p:nvSpPr>
          <p:spPr bwMode="auto">
            <a:xfrm>
              <a:off x="288534" y="3905897"/>
              <a:ext cx="582764" cy="394312"/>
            </a:xfrm>
            <a:prstGeom prst="rect">
              <a:avLst/>
            </a:prstGeom>
            <a:noFill/>
            <a:ln w="9525">
              <a:noFill/>
              <a:miter lim="800000"/>
              <a:headEnd/>
              <a:tailEnd/>
            </a:ln>
          </p:spPr>
          <p:txBody>
            <a:bodyPr rot="0" vert="horz" wrap="square" lIns="91440" tIns="45720" rIns="91440" bIns="45720" anchor="t" anchorCtr="0">
              <a:noAutofit/>
            </a:bodyPr>
            <a:lstStyle/>
            <a:p>
              <a:pPr algn="just"/>
              <a:r>
                <a:rPr lang="en-US" sz="1600" b="1" kern="100" dirty="0">
                  <a:solidFill>
                    <a:prstClr val="black"/>
                  </a:solidFill>
                  <a:latin typeface="Century"/>
                  <a:ea typeface="ＭＳ 明朝"/>
                  <a:cs typeface="Times New Roman"/>
                </a:rPr>
                <a:t>97</a:t>
              </a:r>
              <a:endParaRPr lang="ja-JP" altLang="en-US" sz="1600" kern="100" dirty="0">
                <a:solidFill>
                  <a:prstClr val="black"/>
                </a:solidFill>
                <a:latin typeface="Century"/>
                <a:ea typeface="ＭＳ 明朝"/>
                <a:cs typeface="Times New Roman"/>
              </a:endParaRPr>
            </a:p>
          </p:txBody>
        </p:sp>
        <p:grpSp>
          <p:nvGrpSpPr>
            <p:cNvPr id="34" name="グループ化 33"/>
            <p:cNvGrpSpPr/>
            <p:nvPr/>
          </p:nvGrpSpPr>
          <p:grpSpPr>
            <a:xfrm>
              <a:off x="83155" y="668564"/>
              <a:ext cx="9529405" cy="3437589"/>
              <a:chOff x="83155" y="668564"/>
              <a:chExt cx="9529405" cy="3437589"/>
            </a:xfrm>
          </p:grpSpPr>
          <p:sp>
            <p:nvSpPr>
              <p:cNvPr id="9" name="テキスト ボックス 2"/>
              <p:cNvSpPr txBox="1">
                <a:spLocks noChangeArrowheads="1"/>
              </p:cNvSpPr>
              <p:nvPr/>
            </p:nvSpPr>
            <p:spPr bwMode="auto">
              <a:xfrm>
                <a:off x="83155" y="703938"/>
                <a:ext cx="744500" cy="695845"/>
              </a:xfrm>
              <a:prstGeom prst="rect">
                <a:avLst/>
              </a:prstGeom>
              <a:noFill/>
              <a:ln w="9525">
                <a:noFill/>
                <a:miter lim="800000"/>
                <a:headEnd/>
                <a:tailEnd/>
              </a:ln>
            </p:spPr>
            <p:txBody>
              <a:bodyPr rot="0" vert="horz" wrap="square" lIns="91440" tIns="45720" rIns="91440" bIns="45720" anchor="t" anchorCtr="0">
                <a:noAutofit/>
              </a:bodyPr>
              <a:lstStyle/>
              <a:p>
                <a:pPr algn="just"/>
                <a:r>
                  <a:rPr lang="en-US" sz="1600" b="1" kern="100" dirty="0">
                    <a:solidFill>
                      <a:prstClr val="black"/>
                    </a:solidFill>
                    <a:latin typeface="メイリオ"/>
                    <a:ea typeface="ＭＳ 明朝"/>
                    <a:cs typeface="Times New Roman"/>
                  </a:rPr>
                  <a:t>120</a:t>
                </a:r>
                <a:endParaRPr lang="ja-JP" altLang="en-US" sz="1400" kern="100" dirty="0">
                  <a:solidFill>
                    <a:prstClr val="black"/>
                  </a:solidFill>
                  <a:latin typeface="Century"/>
                  <a:ea typeface="ＭＳ 明朝"/>
                  <a:cs typeface="Times New Roman"/>
                </a:endParaRPr>
              </a:p>
            </p:txBody>
          </p:sp>
          <p:grpSp>
            <p:nvGrpSpPr>
              <p:cNvPr id="31" name="グループ化 30"/>
              <p:cNvGrpSpPr/>
              <p:nvPr/>
            </p:nvGrpSpPr>
            <p:grpSpPr>
              <a:xfrm>
                <a:off x="683568" y="668564"/>
                <a:ext cx="8928992" cy="3437589"/>
                <a:chOff x="683568" y="668564"/>
                <a:chExt cx="8928992" cy="3437589"/>
              </a:xfrm>
            </p:grpSpPr>
            <p:cxnSp>
              <p:nvCxnSpPr>
                <p:cNvPr id="5" name="直線コネクタ 4"/>
                <p:cNvCxnSpPr/>
                <p:nvPr/>
              </p:nvCxnSpPr>
              <p:spPr>
                <a:xfrm flipH="1">
                  <a:off x="737803" y="982276"/>
                  <a:ext cx="5172991" cy="0"/>
                </a:xfrm>
                <a:prstGeom prst="line">
                  <a:avLst/>
                </a:prstGeom>
                <a:ln w="28575" cmpd="sng">
                  <a:solidFill>
                    <a:schemeClr val="tx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683568" y="980728"/>
                  <a:ext cx="5227227" cy="3125425"/>
                </a:xfrm>
                <a:prstGeom prst="line">
                  <a:avLst/>
                </a:prstGeom>
                <a:noFill/>
                <a:ln w="50800" cap="flat" cmpd="sng" algn="ctr">
                  <a:solidFill>
                    <a:schemeClr val="accent6">
                      <a:lumMod val="75000"/>
                    </a:schemeClr>
                  </a:solidFill>
                  <a:prstDash val="solid"/>
                </a:ln>
                <a:effectLst/>
              </p:spPr>
            </p:cxnSp>
            <p:cxnSp>
              <p:nvCxnSpPr>
                <p:cNvPr id="23" name="直線コネクタ 22"/>
                <p:cNvCxnSpPr/>
                <p:nvPr/>
              </p:nvCxnSpPr>
              <p:spPr>
                <a:xfrm flipH="1">
                  <a:off x="5897738" y="1005471"/>
                  <a:ext cx="12836" cy="1971561"/>
                </a:xfrm>
                <a:prstGeom prst="line">
                  <a:avLst/>
                </a:prstGeom>
                <a:ln w="28575" cmpd="sng">
                  <a:solidFill>
                    <a:schemeClr val="tx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テキスト ボックス 9"/>
                <p:cNvSpPr txBox="1"/>
                <p:nvPr/>
              </p:nvSpPr>
              <p:spPr>
                <a:xfrm>
                  <a:off x="5559253" y="668564"/>
                  <a:ext cx="4053307" cy="5566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b="1" kern="100" dirty="0">
                      <a:solidFill>
                        <a:srgbClr val="E46C0A"/>
                      </a:solidFill>
                      <a:latin typeface="メイリオ" panose="020B0604030504040204" pitchFamily="50" charset="-128"/>
                      <a:ea typeface="メイリオ" panose="020B0604030504040204" pitchFamily="50" charset="-128"/>
                      <a:cs typeface="メイリオ" panose="020B0604030504040204" pitchFamily="50" charset="-128"/>
                    </a:rPr>
                    <a:t>私たちの推計値＋補助金　</a:t>
                  </a:r>
                  <a:endParaRPr lang="en-US" altLang="ja-JP" b="1" kern="100" dirty="0">
                    <a:solidFill>
                      <a:srgbClr val="E46C0A"/>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b="1" kern="100" dirty="0">
                      <a:solidFill>
                        <a:srgbClr val="E46C0A"/>
                      </a:solidFill>
                      <a:latin typeface="メイリオ" panose="020B0604030504040204" pitchFamily="50" charset="-128"/>
                      <a:ea typeface="メイリオ" panose="020B0604030504040204" pitchFamily="50" charset="-128"/>
                      <a:cs typeface="メイリオ" panose="020B0604030504040204" pitchFamily="50" charset="-128"/>
                    </a:rPr>
                    <a:t>(5.4</a:t>
                  </a:r>
                  <a:r>
                    <a:rPr lang="ja-JP" altLang="en-US" b="1" kern="100" dirty="0">
                      <a:solidFill>
                        <a:srgbClr val="E46C0A"/>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b="1" kern="100" dirty="0">
                      <a:solidFill>
                        <a:srgbClr val="E46C0A"/>
                      </a:solidFill>
                      <a:latin typeface="メイリオ" panose="020B0604030504040204" pitchFamily="50" charset="-128"/>
                      <a:ea typeface="メイリオ" panose="020B0604030504040204" pitchFamily="50" charset="-128"/>
                      <a:cs typeface="メイリオ" panose="020B0604030504040204" pitchFamily="50" charset="-128"/>
                    </a:rPr>
                    <a:t>/kWh)</a:t>
                  </a:r>
                  <a:r>
                    <a:rPr lang="en-US" b="1" kern="100" dirty="0">
                      <a:solidFill>
                        <a:srgbClr val="E46C0A"/>
                      </a:solidFill>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b="1" kern="100" dirty="0">
                      <a:solidFill>
                        <a:srgbClr val="E46C0A"/>
                      </a:solidFill>
                      <a:latin typeface="メイリオ" panose="020B0604030504040204" pitchFamily="50" charset="-128"/>
                      <a:ea typeface="メイリオ" panose="020B0604030504040204" pitchFamily="50" charset="-128"/>
                      <a:cs typeface="メイリオ" panose="020B0604030504040204" pitchFamily="50" charset="-128"/>
                    </a:rPr>
                    <a:t>万円の利益</a:t>
                  </a:r>
                  <a:endParaRPr lang="ja-JP" altLang="en-US" sz="1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sp>
        <p:nvSpPr>
          <p:cNvPr id="22" name="テキスト ボックス 20"/>
          <p:cNvSpPr txBox="1"/>
          <p:nvPr/>
        </p:nvSpPr>
        <p:spPr>
          <a:xfrm>
            <a:off x="132323" y="332656"/>
            <a:ext cx="1275919" cy="53348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altLang="en-US" sz="1600" b="1" kern="100" dirty="0">
                <a:solidFill>
                  <a:prstClr val="black"/>
                </a:solidFill>
                <a:ea typeface="メイリオ"/>
                <a:cs typeface="Times New Roman"/>
              </a:rPr>
              <a:t>万円</a:t>
            </a:r>
            <a:endParaRPr lang="ja-JP" altLang="en-US" sz="1400" b="1" kern="100" dirty="0">
              <a:solidFill>
                <a:prstClr val="black"/>
              </a:solidFill>
              <a:ea typeface="ＭＳ 明朝"/>
              <a:cs typeface="Times New Roman"/>
            </a:endParaRPr>
          </a:p>
        </p:txBody>
      </p:sp>
      <p:sp>
        <p:nvSpPr>
          <p:cNvPr id="26" name="テキスト ボックス 25"/>
          <p:cNvSpPr txBox="1"/>
          <p:nvPr/>
        </p:nvSpPr>
        <p:spPr>
          <a:xfrm>
            <a:off x="2771800" y="4725144"/>
            <a:ext cx="6372200" cy="2062103"/>
          </a:xfrm>
          <a:prstGeom prst="rect">
            <a:avLst/>
          </a:prstGeom>
          <a:noFill/>
        </p:spPr>
        <p:txBody>
          <a:bodyPr wrap="square" rtlCol="0" anchor="t">
            <a:spAutoFit/>
          </a:bodyPr>
          <a:lstStyle/>
          <a:p>
            <a:r>
              <a:rPr lang="ja-JP" altLang="en-US" sz="3200" b="1" dirty="0">
                <a:solidFill>
                  <a:prstClr val="black"/>
                </a:solidFill>
                <a:latin typeface="メイリオ" pitchFamily="50" charset="-128"/>
                <a:ea typeface="メイリオ" pitchFamily="50" charset="-128"/>
                <a:cs typeface="メイリオ" pitchFamily="50" charset="-128"/>
              </a:rPr>
              <a:t>私たちの推定値</a:t>
            </a:r>
            <a:r>
              <a:rPr lang="en-US" altLang="ja-JP" sz="3200" b="1" dirty="0">
                <a:solidFill>
                  <a:prstClr val="black"/>
                </a:solidFill>
                <a:latin typeface="メイリオ" pitchFamily="50" charset="-128"/>
                <a:ea typeface="メイリオ" pitchFamily="50" charset="-128"/>
                <a:cs typeface="メイリオ" pitchFamily="50" charset="-128"/>
              </a:rPr>
              <a:t>(15</a:t>
            </a:r>
            <a:r>
              <a:rPr lang="ja-JP" altLang="en-US" sz="3200" b="1" dirty="0">
                <a:solidFill>
                  <a:prstClr val="black"/>
                </a:solidFill>
                <a:latin typeface="メイリオ" pitchFamily="50" charset="-128"/>
                <a:ea typeface="メイリオ" pitchFamily="50" charset="-128"/>
                <a:cs typeface="メイリオ" pitchFamily="50" charset="-128"/>
              </a:rPr>
              <a:t>万円</a:t>
            </a:r>
            <a:r>
              <a:rPr lang="en-US" altLang="ja-JP" sz="3200" b="1" dirty="0">
                <a:solidFill>
                  <a:prstClr val="black"/>
                </a:solidFill>
                <a:latin typeface="メイリオ" pitchFamily="50" charset="-128"/>
                <a:ea typeface="メイリオ" pitchFamily="50" charset="-128"/>
                <a:cs typeface="メイリオ" pitchFamily="50" charset="-128"/>
              </a:rPr>
              <a:t>/kWh)</a:t>
            </a:r>
            <a:r>
              <a:rPr lang="ja-JP" altLang="en-US" sz="3200" b="1" dirty="0">
                <a:solidFill>
                  <a:prstClr val="black"/>
                </a:solidFill>
                <a:latin typeface="メイリオ" pitchFamily="50" charset="-128"/>
                <a:ea typeface="メイリオ" pitchFamily="50" charset="-128"/>
                <a:cs typeface="メイリオ" pitchFamily="50" charset="-128"/>
              </a:rPr>
              <a:t>から補助金</a:t>
            </a:r>
            <a:r>
              <a:rPr lang="en-US" altLang="ja-JP" sz="3200" b="1" dirty="0">
                <a:solidFill>
                  <a:prstClr val="black"/>
                </a:solidFill>
                <a:latin typeface="メイリオ" pitchFamily="50" charset="-128"/>
                <a:ea typeface="メイリオ" pitchFamily="50" charset="-128"/>
                <a:cs typeface="メイリオ" pitchFamily="50" charset="-128"/>
              </a:rPr>
              <a:t>(5.4</a:t>
            </a:r>
            <a:r>
              <a:rPr lang="ja-JP" altLang="en-US" sz="3200" b="1" dirty="0">
                <a:solidFill>
                  <a:prstClr val="black"/>
                </a:solidFill>
                <a:latin typeface="メイリオ" pitchFamily="50" charset="-128"/>
                <a:ea typeface="メイリオ" pitchFamily="50" charset="-128"/>
                <a:cs typeface="メイリオ" pitchFamily="50" charset="-128"/>
              </a:rPr>
              <a:t>万円</a:t>
            </a:r>
            <a:r>
              <a:rPr lang="en-US" altLang="ja-JP" sz="3200" b="1" dirty="0">
                <a:solidFill>
                  <a:prstClr val="black"/>
                </a:solidFill>
                <a:latin typeface="メイリオ" pitchFamily="50" charset="-128"/>
                <a:ea typeface="メイリオ" pitchFamily="50" charset="-128"/>
                <a:cs typeface="メイリオ" pitchFamily="50" charset="-128"/>
              </a:rPr>
              <a:t>/kWh)</a:t>
            </a:r>
            <a:r>
              <a:rPr lang="ja-JP" altLang="en-US" sz="3200" b="1" dirty="0">
                <a:solidFill>
                  <a:prstClr val="black"/>
                </a:solidFill>
                <a:latin typeface="メイリオ" pitchFamily="50" charset="-128"/>
                <a:ea typeface="メイリオ" pitchFamily="50" charset="-128"/>
                <a:cs typeface="メイリオ" pitchFamily="50" charset="-128"/>
              </a:rPr>
              <a:t>を設けグラフを</a:t>
            </a:r>
            <a:r>
              <a:rPr lang="ja-JP" altLang="en-US" sz="3200" b="1" dirty="0">
                <a:solidFill>
                  <a:srgbClr val="FF6600"/>
                </a:solidFill>
                <a:latin typeface="メイリオ" pitchFamily="50" charset="-128"/>
                <a:ea typeface="メイリオ" pitchFamily="50" charset="-128"/>
                <a:cs typeface="メイリオ" pitchFamily="50" charset="-128"/>
              </a:rPr>
              <a:t>上にシフトさせる</a:t>
            </a:r>
            <a:r>
              <a:rPr lang="ja-JP" altLang="en-US" sz="3200" b="1" dirty="0">
                <a:solidFill>
                  <a:prstClr val="black"/>
                </a:solidFill>
                <a:latin typeface="メイリオ" pitchFamily="50" charset="-128"/>
                <a:ea typeface="メイリオ" pitchFamily="50" charset="-128"/>
                <a:cs typeface="メイリオ" pitchFamily="50" charset="-128"/>
              </a:rPr>
              <a:t>必要がある</a:t>
            </a:r>
          </a:p>
        </p:txBody>
      </p:sp>
      <p:sp>
        <p:nvSpPr>
          <p:cNvPr id="25" name="上矢印 24"/>
          <p:cNvSpPr/>
          <p:nvPr/>
        </p:nvSpPr>
        <p:spPr>
          <a:xfrm>
            <a:off x="4572000" y="1839486"/>
            <a:ext cx="576064" cy="456558"/>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テキスト ボックス 1"/>
          <p:cNvSpPr txBox="1"/>
          <p:nvPr/>
        </p:nvSpPr>
        <p:spPr>
          <a:xfrm>
            <a:off x="971600" y="116632"/>
            <a:ext cx="5112568" cy="400110"/>
          </a:xfrm>
          <a:prstGeom prst="rect">
            <a:avLst/>
          </a:prstGeom>
          <a:noFill/>
        </p:spPr>
        <p:txBody>
          <a:bodyPr wrap="square" rtlCol="0">
            <a:spAutoFit/>
          </a:bodyPr>
          <a:lstStyle/>
          <a:p>
            <a:r>
              <a:rPr kumimoji="1" lang="en-US" altLang="ja-JP" sz="2000" b="1" dirty="0">
                <a:latin typeface="メイリオ" panose="020B0604030504040204" pitchFamily="50" charset="-128"/>
                <a:ea typeface="メイリオ" panose="020B0604030504040204" pitchFamily="50" charset="-128"/>
              </a:rPr>
              <a:t>【FIT</a:t>
            </a:r>
            <a:r>
              <a:rPr kumimoji="1" lang="ja-JP" altLang="en-US" sz="2000" b="1" dirty="0">
                <a:latin typeface="メイリオ" panose="020B0604030504040204" pitchFamily="50" charset="-128"/>
                <a:ea typeface="メイリオ" panose="020B0604030504040204" pitchFamily="50" charset="-128"/>
              </a:rPr>
              <a:t>住宅への蓄電池導入費用のシフト</a:t>
            </a:r>
            <a:r>
              <a:rPr kumimoji="1" lang="en-US" altLang="ja-JP" sz="2000" b="1" dirty="0">
                <a:latin typeface="メイリオ" panose="020B0604030504040204" pitchFamily="50" charset="-128"/>
                <a:ea typeface="メイリオ" panose="020B0604030504040204" pitchFamily="50" charset="-128"/>
              </a:rPr>
              <a:t>】</a:t>
            </a:r>
            <a:endParaRPr kumimoji="1" lang="ja-JP" altLang="en-US" sz="2000" b="1" dirty="0">
              <a:latin typeface="メイリオ" panose="020B0604030504040204" pitchFamily="50" charset="-128"/>
              <a:ea typeface="メイリオ" panose="020B0604030504040204" pitchFamily="50" charset="-128"/>
            </a:endParaRPr>
          </a:p>
        </p:txBody>
      </p:sp>
      <p:sp>
        <p:nvSpPr>
          <p:cNvPr id="28" name="上矢印 27"/>
          <p:cNvSpPr/>
          <p:nvPr/>
        </p:nvSpPr>
        <p:spPr>
          <a:xfrm>
            <a:off x="4572000" y="2618524"/>
            <a:ext cx="576064" cy="447908"/>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正方形/長方形 2"/>
          <p:cNvSpPr/>
          <p:nvPr/>
        </p:nvSpPr>
        <p:spPr>
          <a:xfrm>
            <a:off x="196988" y="6388374"/>
            <a:ext cx="2737798" cy="253916"/>
          </a:xfrm>
          <a:prstGeom prst="rect">
            <a:avLst/>
          </a:prstGeom>
        </p:spPr>
        <p:txBody>
          <a:bodyPr wrap="square">
            <a:spAutoFit/>
          </a:bodyPr>
          <a:lstStyle/>
          <a:p>
            <a:pPr fontAlgn="base"/>
            <a:r>
              <a:rPr lang="ja-JP" altLang="ja-JP" sz="1050" dirty="0"/>
              <a:t>※　企業へのヒアリングをもとに独自に作成</a:t>
            </a:r>
          </a:p>
        </p:txBody>
      </p:sp>
    </p:spTree>
    <p:extLst>
      <p:ext uri="{BB962C8B-B14F-4D97-AF65-F5344CB8AC3E}">
        <p14:creationId xmlns:p14="http://schemas.microsoft.com/office/powerpoint/2010/main" val="171126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1000"/>
                                        <p:tgtEl>
                                          <p:spTgt spid="28"/>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1000"/>
                                        <p:tgtEl>
                                          <p:spTgt spid="25"/>
                                        </p:tgtEl>
                                      </p:cBhvr>
                                    </p:animEffect>
                                  </p:childTnLst>
                                </p:cTn>
                              </p:par>
                            </p:childTnLst>
                          </p:cTn>
                        </p:par>
                        <p:par>
                          <p:cTn id="17" fill="hold">
                            <p:stCondLst>
                              <p:cond delay="1000"/>
                            </p:stCondLst>
                            <p:childTnLst>
                              <p:par>
                                <p:cTn id="18" presetID="22" presetClass="entr" presetSubtype="8" fill="hold" nodeType="afterEffect">
                                  <p:stCondLst>
                                    <p:cond delay="25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par>
                          <p:cTn id="21" fill="hold">
                            <p:stCondLst>
                              <p:cond delay="1750"/>
                            </p:stCondLst>
                            <p:childTnLst>
                              <p:par>
                                <p:cTn id="22" presetID="16" presetClass="entr" presetSubtype="21" fill="hold" grpId="0" nodeType="afterEffect">
                                  <p:stCondLst>
                                    <p:cond delay="25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0000"/>
            <a:lum/>
          </a:blip>
          <a:srcRect/>
          <a:stretch>
            <a:fillRect l="-20000" r="-20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321972" y="412124"/>
            <a:ext cx="8500056" cy="769441"/>
          </a:xfrm>
          <a:prstGeom prst="rect">
            <a:avLst/>
          </a:prstGeom>
          <a:noFill/>
        </p:spPr>
        <p:txBody>
          <a:bodyPr wrap="square" rtlCol="0">
            <a:spAutoFit/>
          </a:bodyPr>
          <a:lstStyle/>
          <a:p>
            <a:pPr algn="ctr"/>
            <a:endParaRPr lang="en-US" altLang="ja-JP" sz="4400" b="1" dirty="0">
              <a:solidFill>
                <a:prstClr val="white"/>
              </a:solidFill>
            </a:endParaRPr>
          </a:p>
        </p:txBody>
      </p:sp>
      <p:sp>
        <p:nvSpPr>
          <p:cNvPr id="3" name="テキスト ボックス 2"/>
          <p:cNvSpPr txBox="1"/>
          <p:nvPr/>
        </p:nvSpPr>
        <p:spPr>
          <a:xfrm>
            <a:off x="-180528" y="119736"/>
            <a:ext cx="9505055" cy="2123658"/>
          </a:xfrm>
          <a:prstGeom prst="rect">
            <a:avLst/>
          </a:prstGeom>
          <a:noFill/>
        </p:spPr>
        <p:txBody>
          <a:bodyPr wrap="square" rtlCol="0">
            <a:spAutoFit/>
          </a:bodyPr>
          <a:lstStyle/>
          <a:p>
            <a:pPr algn="ctr"/>
            <a:r>
              <a:rPr lang="ja-JP" altLang="en-US" sz="4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補助金</a:t>
            </a:r>
            <a:r>
              <a:rPr lang="en-US" altLang="ja-JP" sz="4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5.4</a:t>
            </a:r>
            <a:r>
              <a:rPr lang="ja-JP" altLang="en-US" sz="4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4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/kWh</a:t>
            </a:r>
            <a:r>
              <a:rPr lang="ja-JP" altLang="en-US" sz="4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は</a:t>
            </a:r>
            <a:endParaRPr lang="en-US" altLang="ja-JP" sz="4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4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2009</a:t>
            </a:r>
            <a:r>
              <a:rPr lang="ja-JP" altLang="en-US" sz="4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年の太陽光発電への補助金と</a:t>
            </a:r>
            <a:endParaRPr lang="en-US" altLang="ja-JP" sz="4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比較して妥当か？</a:t>
            </a:r>
            <a:endParaRPr lang="en-US" altLang="ja-JP" sz="4400" b="1" dirty="0">
              <a:ln>
                <a:solidFill>
                  <a:schemeClr val="tx1"/>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613116" y="2551170"/>
            <a:ext cx="8208912" cy="707886"/>
          </a:xfrm>
          <a:prstGeom prst="rect">
            <a:avLst/>
          </a:prstGeom>
        </p:spPr>
        <p:txBody>
          <a:bodyPr wrap="square">
            <a:spAutoFit/>
          </a:bodyPr>
          <a:lstStyle/>
          <a:p>
            <a:pPr algn="ctr"/>
            <a:endParaRPr lang="ja-JP" altLang="en-US" sz="4000" b="1" dirty="0">
              <a:ln>
                <a:solidFill>
                  <a:prstClr val="black"/>
                </a:solidFill>
              </a:ln>
              <a:solidFill>
                <a:srgbClr val="FF6600"/>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0" y="2420888"/>
            <a:ext cx="9144000" cy="2554545"/>
          </a:xfrm>
          <a:prstGeom prst="rect">
            <a:avLst/>
          </a:prstGeom>
          <a:noFill/>
        </p:spPr>
        <p:txBody>
          <a:bodyPr wrap="square" rtlCol="0">
            <a:spAutoFit/>
          </a:bodyPr>
          <a:lstStyle/>
          <a:p>
            <a:pPr algn="ctr"/>
            <a:r>
              <a:rPr lang="ja-JP" altLang="en-US" sz="4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太陽光発電とほぼ同額の補助金で</a:t>
            </a:r>
            <a:endParaRPr lang="en-US" altLang="ja-JP" sz="4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同量の</a:t>
            </a:r>
            <a:r>
              <a:rPr lang="en-US" altLang="ja-JP" sz="4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CO2</a:t>
            </a:r>
            <a:r>
              <a:rPr lang="ja-JP" altLang="en-US" sz="4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削減が可能</a:t>
            </a:r>
            <a:endParaRPr lang="en-US" altLang="ja-JP" sz="4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4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さらに太陽光発電には</a:t>
            </a:r>
            <a:r>
              <a:rPr lang="en-US" altLang="ja-JP" sz="2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FIT</a:t>
            </a:r>
            <a:r>
              <a:rPr lang="ja-JP" altLang="en-US" sz="2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制度による補助もあった</a:t>
            </a:r>
            <a:r>
              <a:rPr lang="en-US" altLang="ja-JP" sz="2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p>
          <a:p>
            <a:endParaRPr kumimoji="1" lang="ja-JP" altLang="en-US" sz="4000" dirty="0"/>
          </a:p>
        </p:txBody>
      </p:sp>
      <p:sp>
        <p:nvSpPr>
          <p:cNvPr id="10" name="テキスト ボックス 9"/>
          <p:cNvSpPr txBox="1"/>
          <p:nvPr/>
        </p:nvSpPr>
        <p:spPr>
          <a:xfrm>
            <a:off x="-419960" y="4437112"/>
            <a:ext cx="10225136" cy="1754326"/>
          </a:xfrm>
          <a:prstGeom prst="rect">
            <a:avLst/>
          </a:prstGeom>
          <a:noFill/>
        </p:spPr>
        <p:txBody>
          <a:bodyPr wrap="square" rtlCol="0">
            <a:spAutoFit/>
          </a:bodyPr>
          <a:lstStyle/>
          <a:p>
            <a:pPr algn="ctr"/>
            <a:r>
              <a:rPr kumimoji="1" lang="ja-JP" altLang="en-US" sz="5400" b="1" u="sng" dirty="0">
                <a:ln>
                  <a:solidFill>
                    <a:schemeClr val="tx1"/>
                  </a:solidFill>
                </a:ln>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この補助金額</a:t>
            </a:r>
            <a:endParaRPr kumimoji="1" lang="en-US" altLang="ja-JP" sz="5400" b="1" u="sng" dirty="0">
              <a:ln>
                <a:solidFill>
                  <a:schemeClr val="tx1"/>
                </a:solidFill>
              </a:ln>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5400" b="1" u="sng" dirty="0">
                <a:ln>
                  <a:solidFill>
                    <a:schemeClr val="tx1"/>
                  </a:solidFill>
                </a:ln>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(5.4</a:t>
            </a:r>
            <a:r>
              <a:rPr kumimoji="1" lang="ja-JP" altLang="en-US" sz="5400" b="1" u="sng" dirty="0">
                <a:ln>
                  <a:solidFill>
                    <a:schemeClr val="tx1"/>
                  </a:solidFill>
                </a:ln>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万円</a:t>
            </a:r>
            <a:r>
              <a:rPr kumimoji="1" lang="en-US" altLang="ja-JP" sz="5400" b="1" u="sng" dirty="0">
                <a:ln>
                  <a:solidFill>
                    <a:schemeClr val="tx1"/>
                  </a:solidFill>
                </a:ln>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/kWh)</a:t>
            </a:r>
            <a:r>
              <a:rPr kumimoji="1" lang="ja-JP" altLang="en-US" sz="5400" b="1" u="sng" dirty="0">
                <a:ln>
                  <a:solidFill>
                    <a:schemeClr val="tx1"/>
                  </a:solidFill>
                </a:ln>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は妥当だ！</a:t>
            </a:r>
          </a:p>
        </p:txBody>
      </p:sp>
    </p:spTree>
    <p:extLst>
      <p:ext uri="{BB962C8B-B14F-4D97-AF65-F5344CB8AC3E}">
        <p14:creationId xmlns:p14="http://schemas.microsoft.com/office/powerpoint/2010/main" val="2846953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正方形/長方形 8"/>
          <p:cNvSpPr/>
          <p:nvPr/>
        </p:nvSpPr>
        <p:spPr>
          <a:xfrm>
            <a:off x="-6243" y="3645024"/>
            <a:ext cx="9157430" cy="321297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1192710"/>
            <a:ext cx="9144000" cy="224268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6818" y="1844824"/>
            <a:ext cx="9144000" cy="1661993"/>
          </a:xfrm>
          <a:prstGeom prst="rect">
            <a:avLst/>
          </a:prstGeom>
          <a:noFill/>
        </p:spPr>
        <p:txBody>
          <a:bodyPr wrap="square" rtlCol="0">
            <a:spAutoFit/>
          </a:bodyPr>
          <a:lstStyle/>
          <a:p>
            <a:r>
              <a:rPr lang="en-US" altLang="ja-JP" sz="5400" b="1" u="sng" dirty="0">
                <a:ln>
                  <a:solidFill>
                    <a:schemeClr val="tx1"/>
                  </a:solidFill>
                </a:ln>
                <a:solidFill>
                  <a:schemeClr val="accent2"/>
                </a:solidFill>
              </a:rPr>
              <a:t>1.1</a:t>
            </a:r>
            <a:r>
              <a:rPr lang="ja-JP" altLang="en-US" sz="5400" b="1" u="sng" dirty="0">
                <a:ln>
                  <a:solidFill>
                    <a:schemeClr val="tx1"/>
                  </a:solidFill>
                </a:ln>
                <a:solidFill>
                  <a:schemeClr val="accent2"/>
                </a:solidFill>
              </a:rPr>
              <a:t>万円</a:t>
            </a:r>
            <a:r>
              <a:rPr lang="ja-JP" altLang="en-US" sz="5400" b="1" dirty="0"/>
              <a:t>の補助金</a:t>
            </a:r>
            <a:endParaRPr lang="en-US" altLang="ja-JP" sz="5400" b="1" dirty="0"/>
          </a:p>
          <a:p>
            <a:r>
              <a:rPr lang="ja-JP" altLang="en-US" sz="4800" b="1" dirty="0"/>
              <a:t> </a:t>
            </a:r>
            <a:r>
              <a:rPr lang="en-US" altLang="ja-JP" sz="4000" b="1" dirty="0"/>
              <a:t>(54</a:t>
            </a:r>
            <a:r>
              <a:rPr lang="ja-JP" altLang="en-US" sz="4000" b="1" dirty="0"/>
              <a:t>万円の費用で</a:t>
            </a:r>
            <a:r>
              <a:rPr lang="en-US" altLang="ja-JP" sz="4000" b="1" dirty="0"/>
              <a:t>48</a:t>
            </a:r>
            <a:r>
              <a:rPr lang="ja-JP" altLang="en-US" sz="4000" b="1" dirty="0"/>
              <a:t>ｔの</a:t>
            </a:r>
            <a:r>
              <a:rPr lang="en-US" altLang="ja-JP" sz="4000" b="1" dirty="0"/>
              <a:t>CO2</a:t>
            </a:r>
            <a:r>
              <a:rPr lang="ja-JP" altLang="en-US" sz="4000" b="1" dirty="0"/>
              <a:t>を削減</a:t>
            </a:r>
            <a:r>
              <a:rPr lang="en-US" altLang="ja-JP" sz="4000" b="1" dirty="0"/>
              <a:t>)</a:t>
            </a:r>
          </a:p>
        </p:txBody>
      </p:sp>
      <p:sp>
        <p:nvSpPr>
          <p:cNvPr id="3" name="テキスト ボックス 2"/>
          <p:cNvSpPr txBox="1"/>
          <p:nvPr/>
        </p:nvSpPr>
        <p:spPr>
          <a:xfrm>
            <a:off x="-468560" y="315547"/>
            <a:ext cx="10009112" cy="646331"/>
          </a:xfrm>
          <a:prstGeom prst="rect">
            <a:avLst/>
          </a:prstGeom>
          <a:noFill/>
        </p:spPr>
        <p:txBody>
          <a:bodyPr wrap="square" rtlCol="0">
            <a:spAutoFit/>
          </a:bodyPr>
          <a:lstStyle/>
          <a:p>
            <a:pPr algn="ctr"/>
            <a:r>
              <a:rPr lang="en-US" altLang="ja-JP" sz="3600" b="1" dirty="0">
                <a:latin typeface="メイリオ" pitchFamily="50" charset="-128"/>
                <a:ea typeface="メイリオ" pitchFamily="50" charset="-128"/>
                <a:cs typeface="メイリオ" pitchFamily="50" charset="-128"/>
              </a:rPr>
              <a:t>CO2</a:t>
            </a:r>
            <a:r>
              <a:rPr lang="ja-JP" altLang="en-US" sz="3600" b="1" dirty="0">
                <a:latin typeface="メイリオ" pitchFamily="50" charset="-128"/>
                <a:ea typeface="メイリオ" pitchFamily="50" charset="-128"/>
                <a:cs typeface="メイリオ" pitchFamily="50" charset="-128"/>
              </a:rPr>
              <a:t>削減量</a:t>
            </a:r>
            <a:r>
              <a:rPr lang="en-US" altLang="ja-JP" sz="3600" b="1" dirty="0">
                <a:latin typeface="メイリオ" pitchFamily="50" charset="-128"/>
                <a:ea typeface="メイリオ" pitchFamily="50" charset="-128"/>
                <a:cs typeface="メイリオ" pitchFamily="50" charset="-128"/>
              </a:rPr>
              <a:t>1t</a:t>
            </a:r>
            <a:r>
              <a:rPr lang="ja-JP" altLang="en-US" sz="3600" b="1" dirty="0">
                <a:latin typeface="メイリオ" pitchFamily="50" charset="-128"/>
                <a:ea typeface="メイリオ" pitchFamily="50" charset="-128"/>
                <a:cs typeface="メイリオ" pitchFamily="50" charset="-128"/>
              </a:rPr>
              <a:t>あたりの補助金額</a:t>
            </a:r>
            <a:endParaRPr lang="en-US" altLang="ja-JP" sz="3600" b="1" dirty="0">
              <a:latin typeface="メイリオ" pitchFamily="50" charset="-128"/>
              <a:ea typeface="メイリオ" pitchFamily="50" charset="-128"/>
              <a:cs typeface="メイリオ" pitchFamily="50" charset="-128"/>
            </a:endParaRPr>
          </a:p>
        </p:txBody>
      </p:sp>
      <p:sp>
        <p:nvSpPr>
          <p:cNvPr id="4" name="テキスト ボックス 3"/>
          <p:cNvSpPr txBox="1"/>
          <p:nvPr/>
        </p:nvSpPr>
        <p:spPr>
          <a:xfrm>
            <a:off x="-6243" y="3645024"/>
            <a:ext cx="8928992" cy="830997"/>
          </a:xfrm>
          <a:prstGeom prst="rect">
            <a:avLst/>
          </a:prstGeom>
          <a:noFill/>
        </p:spPr>
        <p:txBody>
          <a:bodyPr wrap="square" rtlCol="0">
            <a:spAutoFit/>
          </a:bodyPr>
          <a:lstStyle/>
          <a:p>
            <a:r>
              <a:rPr lang="ja-JP" altLang="en-US" sz="4800" b="1" dirty="0">
                <a:latin typeface="メイリオ" pitchFamily="50" charset="-128"/>
                <a:ea typeface="メイリオ" pitchFamily="50" charset="-128"/>
                <a:cs typeface="メイリオ" pitchFamily="50" charset="-128"/>
              </a:rPr>
              <a:t>・</a:t>
            </a:r>
            <a:r>
              <a:rPr lang="en-US" altLang="ja-JP" sz="4800" b="1" dirty="0">
                <a:latin typeface="メイリオ" pitchFamily="50" charset="-128"/>
                <a:ea typeface="メイリオ" pitchFamily="50" charset="-128"/>
                <a:cs typeface="メイリオ" pitchFamily="50" charset="-128"/>
              </a:rPr>
              <a:t>2009</a:t>
            </a:r>
            <a:r>
              <a:rPr lang="ja-JP" altLang="en-US" sz="4800" b="1" dirty="0">
                <a:latin typeface="メイリオ" pitchFamily="50" charset="-128"/>
                <a:ea typeface="メイリオ" pitchFamily="50" charset="-128"/>
                <a:cs typeface="メイリオ" pitchFamily="50" charset="-128"/>
              </a:rPr>
              <a:t>年の太陽光発電</a:t>
            </a:r>
          </a:p>
        </p:txBody>
      </p:sp>
      <p:sp>
        <p:nvSpPr>
          <p:cNvPr id="6" name="テキスト ボックス 5"/>
          <p:cNvSpPr txBox="1"/>
          <p:nvPr/>
        </p:nvSpPr>
        <p:spPr>
          <a:xfrm>
            <a:off x="22346" y="4221088"/>
            <a:ext cx="9374189" cy="1508105"/>
          </a:xfrm>
          <a:prstGeom prst="rect">
            <a:avLst/>
          </a:prstGeom>
          <a:noFill/>
        </p:spPr>
        <p:txBody>
          <a:bodyPr wrap="square" rtlCol="0">
            <a:spAutoFit/>
          </a:bodyPr>
          <a:lstStyle/>
          <a:p>
            <a:r>
              <a:rPr lang="en-US" altLang="ja-JP" sz="4800" b="1" u="sng" dirty="0">
                <a:ln>
                  <a:solidFill>
                    <a:schemeClr val="tx1"/>
                  </a:solidFill>
                </a:ln>
                <a:solidFill>
                  <a:schemeClr val="accent2"/>
                </a:solidFill>
              </a:rPr>
              <a:t>0.93</a:t>
            </a:r>
            <a:r>
              <a:rPr lang="ja-JP" altLang="en-US" sz="4800" b="1" u="sng" dirty="0">
                <a:ln>
                  <a:solidFill>
                    <a:schemeClr val="tx1"/>
                  </a:solidFill>
                </a:ln>
                <a:solidFill>
                  <a:schemeClr val="accent2"/>
                </a:solidFill>
              </a:rPr>
              <a:t>万円</a:t>
            </a:r>
            <a:r>
              <a:rPr lang="ja-JP" altLang="en-US" sz="4400" b="1" dirty="0"/>
              <a:t>の補助金</a:t>
            </a:r>
            <a:endParaRPr lang="en-US" altLang="ja-JP" sz="4400" b="1" dirty="0"/>
          </a:p>
          <a:p>
            <a:r>
              <a:rPr lang="en-US" altLang="ja-JP" sz="4400" b="1" dirty="0"/>
              <a:t> </a:t>
            </a:r>
            <a:r>
              <a:rPr lang="en-US" altLang="ja-JP" sz="3600" b="1" dirty="0"/>
              <a:t>(30</a:t>
            </a:r>
            <a:r>
              <a:rPr lang="ja-JP" altLang="en-US" sz="3600" b="1" dirty="0"/>
              <a:t>万円の費用で</a:t>
            </a:r>
            <a:r>
              <a:rPr lang="en-US" altLang="ja-JP" sz="3600" b="1" dirty="0"/>
              <a:t>32</a:t>
            </a:r>
            <a:r>
              <a:rPr lang="ja-JP" altLang="en-US" sz="3600" b="1" dirty="0"/>
              <a:t>ｔの</a:t>
            </a:r>
            <a:r>
              <a:rPr lang="en-US" altLang="ja-JP" sz="3600" b="1" dirty="0"/>
              <a:t>CO2</a:t>
            </a:r>
            <a:r>
              <a:rPr lang="ja-JP" altLang="en-US" sz="3600" b="1" dirty="0"/>
              <a:t>を削減</a:t>
            </a:r>
            <a:r>
              <a:rPr lang="en-US" altLang="ja-JP" sz="3600" b="1" dirty="0"/>
              <a:t>)</a:t>
            </a:r>
          </a:p>
        </p:txBody>
      </p:sp>
      <p:sp>
        <p:nvSpPr>
          <p:cNvPr id="2" name="テキスト ボックス 1"/>
          <p:cNvSpPr txBox="1"/>
          <p:nvPr/>
        </p:nvSpPr>
        <p:spPr>
          <a:xfrm>
            <a:off x="22346" y="5616535"/>
            <a:ext cx="9124475" cy="1323439"/>
          </a:xfrm>
          <a:prstGeom prst="rect">
            <a:avLst/>
          </a:prstGeom>
          <a:noFill/>
        </p:spPr>
        <p:txBody>
          <a:bodyPr wrap="square" rtlCol="0">
            <a:spAutoFit/>
          </a:bodyPr>
          <a:lstStyle/>
          <a:p>
            <a:r>
              <a:rPr kumimoji="1" lang="ja-JP" altLang="en-US" sz="4000" b="1" dirty="0">
                <a:latin typeface="メイリオ" panose="020B0604030504040204" pitchFamily="50" charset="-128"/>
                <a:ea typeface="メイリオ" panose="020B0604030504040204" pitchFamily="50" charset="-128"/>
                <a:cs typeface="メイリオ" panose="020B0604030504040204" pitchFamily="50" charset="-128"/>
              </a:rPr>
              <a:t>さらに</a:t>
            </a:r>
            <a:r>
              <a:rPr kumimoji="1" lang="en-US" altLang="ja-JP" sz="4000" b="1" dirty="0">
                <a:latin typeface="メイリオ" panose="020B0604030504040204" pitchFamily="50" charset="-128"/>
                <a:ea typeface="メイリオ" panose="020B0604030504040204" pitchFamily="50" charset="-128"/>
                <a:cs typeface="メイリオ" panose="020B0604030504040204" pitchFamily="50" charset="-128"/>
              </a:rPr>
              <a:t>FIT</a:t>
            </a:r>
            <a:r>
              <a:rPr kumimoji="1" lang="ja-JP" altLang="en-US" sz="4000" b="1" dirty="0">
                <a:latin typeface="メイリオ" panose="020B0604030504040204" pitchFamily="50" charset="-128"/>
                <a:ea typeface="メイリオ" panose="020B0604030504040204" pitchFamily="50" charset="-128"/>
                <a:cs typeface="メイリオ" panose="020B0604030504040204" pitchFamily="50" charset="-128"/>
              </a:rPr>
              <a:t>制度により</a:t>
            </a:r>
            <a:endParaRPr kumimoji="1" lang="en-US" altLang="ja-JP" sz="4000" b="1"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en-US" altLang="ja-JP" sz="4000" b="1" dirty="0">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4000" b="1" dirty="0">
                <a:latin typeface="メイリオ" panose="020B0604030504040204" pitchFamily="50" charset="-128"/>
                <a:ea typeface="メイリオ" panose="020B0604030504040204" pitchFamily="50" charset="-128"/>
                <a:cs typeface="メイリオ" panose="020B0604030504040204" pitchFamily="50" charset="-128"/>
              </a:rPr>
              <a:t>年間で</a:t>
            </a:r>
            <a:r>
              <a:rPr kumimoji="1" lang="en-US" altLang="ja-JP" sz="4000" b="1" dirty="0">
                <a:latin typeface="メイリオ" panose="020B0604030504040204" pitchFamily="50" charset="-128"/>
                <a:ea typeface="メイリオ" panose="020B0604030504040204" pitchFamily="50" charset="-128"/>
                <a:cs typeface="メイリオ" panose="020B0604030504040204" pitchFamily="50" charset="-128"/>
              </a:rPr>
              <a:t>250</a:t>
            </a:r>
            <a:r>
              <a:rPr kumimoji="1" lang="ja-JP" altLang="en-US" sz="4000" b="1" dirty="0">
                <a:latin typeface="メイリオ" panose="020B0604030504040204" pitchFamily="50" charset="-128"/>
                <a:ea typeface="メイリオ" panose="020B0604030504040204" pitchFamily="50" charset="-128"/>
                <a:cs typeface="メイリオ" panose="020B0604030504040204" pitchFamily="50" charset="-128"/>
              </a:rPr>
              <a:t>万円の補助があった</a:t>
            </a:r>
          </a:p>
        </p:txBody>
      </p:sp>
      <p:sp>
        <p:nvSpPr>
          <p:cNvPr id="10" name="テキスト ボックス 9"/>
          <p:cNvSpPr txBox="1"/>
          <p:nvPr/>
        </p:nvSpPr>
        <p:spPr>
          <a:xfrm>
            <a:off x="22346" y="1211003"/>
            <a:ext cx="4896544" cy="830997"/>
          </a:xfrm>
          <a:prstGeom prst="rect">
            <a:avLst/>
          </a:prstGeom>
          <a:noFill/>
        </p:spPr>
        <p:txBody>
          <a:bodyPr wrap="square" rtlCol="0">
            <a:spAutoFit/>
          </a:bodyPr>
          <a:lstStyle/>
          <a:p>
            <a:r>
              <a:rPr kumimoji="1" lang="ja-JP" altLang="en-US" sz="4800" b="1" dirty="0">
                <a:latin typeface="メイリオ" panose="020B0604030504040204" pitchFamily="50" charset="-128"/>
                <a:ea typeface="メイリオ" panose="020B0604030504040204" pitchFamily="50" charset="-128"/>
                <a:cs typeface="メイリオ" panose="020B0604030504040204" pitchFamily="50" charset="-128"/>
              </a:rPr>
              <a:t>・蓄電池</a:t>
            </a:r>
          </a:p>
        </p:txBody>
      </p:sp>
    </p:spTree>
    <p:extLst>
      <p:ext uri="{BB962C8B-B14F-4D97-AF65-F5344CB8AC3E}">
        <p14:creationId xmlns:p14="http://schemas.microsoft.com/office/powerpoint/2010/main" val="1242686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0000"/>
            <a:lum/>
          </a:blip>
          <a:srcRect/>
          <a:stretch>
            <a:fillRect l="-6000" r="-6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107504" y="620688"/>
            <a:ext cx="9036496" cy="3323987"/>
          </a:xfrm>
          <a:prstGeom prst="rect">
            <a:avLst/>
          </a:prstGeom>
          <a:noFill/>
        </p:spPr>
        <p:txBody>
          <a:bodyPr wrap="square" rtlCol="0">
            <a:spAutoFit/>
          </a:bodyPr>
          <a:lstStyle/>
          <a:p>
            <a:pPr algn="ctr"/>
            <a:r>
              <a:rPr kumimoji="1" lang="ja-JP" altLang="en-US" sz="4800" b="1" u="sng" dirty="0" smtClean="0">
                <a:ln>
                  <a:solidFill>
                    <a:schemeClr val="tx1"/>
                  </a:solidFill>
                </a:ln>
                <a:solidFill>
                  <a:schemeClr val="bg1"/>
                </a:solidFill>
                <a:latin typeface="メイリオ" panose="020B0604030504040204" pitchFamily="50" charset="-128"/>
                <a:ea typeface="メイリオ" panose="020B0604030504040204" pitchFamily="50" charset="-128"/>
              </a:rPr>
              <a:t>第</a:t>
            </a:r>
            <a:r>
              <a:rPr kumimoji="1" lang="en-US" altLang="ja-JP" sz="4800" b="1" u="sng" dirty="0" smtClean="0">
                <a:ln>
                  <a:solidFill>
                    <a:schemeClr val="tx1"/>
                  </a:solidFill>
                </a:ln>
                <a:solidFill>
                  <a:schemeClr val="bg1"/>
                </a:solidFill>
                <a:latin typeface="メイリオ" panose="020B0604030504040204" pitchFamily="50" charset="-128"/>
                <a:ea typeface="メイリオ" panose="020B0604030504040204" pitchFamily="50" charset="-128"/>
              </a:rPr>
              <a:t>3</a:t>
            </a:r>
            <a:r>
              <a:rPr kumimoji="1" lang="ja-JP" altLang="en-US" sz="4800" b="1" u="sng" dirty="0">
                <a:ln>
                  <a:solidFill>
                    <a:schemeClr val="tx1"/>
                  </a:solidFill>
                </a:ln>
                <a:solidFill>
                  <a:schemeClr val="bg1"/>
                </a:solidFill>
                <a:latin typeface="メイリオ" panose="020B0604030504040204" pitchFamily="50" charset="-128"/>
                <a:ea typeface="メイリオ" panose="020B0604030504040204" pitchFamily="50" charset="-128"/>
              </a:rPr>
              <a:t>章</a:t>
            </a:r>
            <a:endParaRPr kumimoji="1" lang="en-US" altLang="ja-JP" sz="4800" b="1" u="sng" dirty="0">
              <a:ln>
                <a:solidFill>
                  <a:schemeClr val="tx1"/>
                </a:solidFill>
              </a:ln>
              <a:solidFill>
                <a:schemeClr val="bg1"/>
              </a:solidFill>
              <a:latin typeface="メイリオ" panose="020B0604030504040204" pitchFamily="50" charset="-128"/>
              <a:ea typeface="メイリオ" panose="020B0604030504040204" pitchFamily="50" charset="-128"/>
            </a:endParaRPr>
          </a:p>
          <a:p>
            <a:pPr algn="ctr"/>
            <a:r>
              <a:rPr lang="ja-JP" altLang="en-US" sz="48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rPr>
              <a:t>温暖化対策に貢献するには</a:t>
            </a:r>
            <a:endParaRPr lang="en-US" altLang="ja-JP" sz="48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endParaRPr>
          </a:p>
          <a:p>
            <a:pPr algn="ctr"/>
            <a:r>
              <a:rPr lang="ja-JP" altLang="en-US" sz="4800" b="1" u="sng" dirty="0" smtClean="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rPr>
              <a:t>新規で</a:t>
            </a:r>
            <a:r>
              <a:rPr lang="en-US" altLang="ja-JP" sz="4800" b="1" u="sng" dirty="0" smtClean="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rPr>
              <a:t>[</a:t>
            </a:r>
            <a:r>
              <a:rPr lang="ja-JP" altLang="en-US" sz="48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rPr>
              <a:t>太陽光発電＋蓄電池</a:t>
            </a:r>
            <a:r>
              <a:rPr lang="en-US" altLang="ja-JP" sz="48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rPr>
              <a:t>]</a:t>
            </a:r>
            <a:r>
              <a:rPr lang="ja-JP" altLang="en-US" sz="48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rPr>
              <a:t>の</a:t>
            </a:r>
            <a:endParaRPr lang="en-US" altLang="ja-JP" sz="48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endParaRPr>
          </a:p>
          <a:p>
            <a:pPr algn="ctr"/>
            <a:r>
              <a:rPr lang="ja-JP" altLang="en-US" sz="48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rPr>
              <a:t>普及が必要だ</a:t>
            </a:r>
            <a:endParaRPr kumimoji="1" lang="en-US" altLang="ja-JP" sz="4800" b="1" u="sng" dirty="0">
              <a:ln>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endParaRPr>
          </a:p>
          <a:p>
            <a:endParaRPr kumimoji="1" lang="ja-JP" altLang="en-US" b="1" dirty="0">
              <a:ln>
                <a:solidFill>
                  <a:schemeClr val="tx1"/>
                </a:solidFill>
              </a:ln>
              <a:solidFill>
                <a:schemeClr val="accent4">
                  <a:lumMod val="60000"/>
                  <a:lumOff val="40000"/>
                </a:schemeClr>
              </a:solidFill>
            </a:endParaRPr>
          </a:p>
        </p:txBody>
      </p:sp>
    </p:spTree>
    <p:extLst>
      <p:ext uri="{BB962C8B-B14F-4D97-AF65-F5344CB8AC3E}">
        <p14:creationId xmlns:p14="http://schemas.microsoft.com/office/powerpoint/2010/main" val="1310153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cxnSp>
        <p:nvCxnSpPr>
          <p:cNvPr id="14" name="直線コネクタ 13"/>
          <p:cNvCxnSpPr/>
          <p:nvPr/>
        </p:nvCxnSpPr>
        <p:spPr>
          <a:xfrm flipH="1">
            <a:off x="6876256" y="2005166"/>
            <a:ext cx="0" cy="4520178"/>
          </a:xfrm>
          <a:prstGeom prst="line">
            <a:avLst/>
          </a:prstGeom>
          <a:noFill/>
          <a:ln w="50800" cap="flat" cmpd="sng" algn="ctr">
            <a:solidFill>
              <a:schemeClr val="tx1"/>
            </a:solidFill>
            <a:prstDash val="solid"/>
            <a:miter lim="800000"/>
          </a:ln>
          <a:effectLst/>
        </p:spPr>
      </p:cxnSp>
      <p:sp>
        <p:nvSpPr>
          <p:cNvPr id="15" name="テキスト ボックス 4"/>
          <p:cNvSpPr txBox="1"/>
          <p:nvPr/>
        </p:nvSpPr>
        <p:spPr>
          <a:xfrm>
            <a:off x="390130" y="6467587"/>
            <a:ext cx="867784" cy="626092"/>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2009</a:t>
            </a:r>
            <a:endParaRPr kumimoji="0" lang="ja-JP" altLang="en-US" sz="1050" kern="100" dirty="0">
              <a:solidFill>
                <a:sysClr val="windowText" lastClr="000000"/>
              </a:solidFill>
              <a:latin typeface="Century"/>
              <a:ea typeface="ＭＳ 明朝"/>
              <a:cs typeface="Times New Roman"/>
            </a:endParaRPr>
          </a:p>
        </p:txBody>
      </p:sp>
      <p:sp>
        <p:nvSpPr>
          <p:cNvPr id="35" name="正方形/長方形 34"/>
          <p:cNvSpPr/>
          <p:nvPr/>
        </p:nvSpPr>
        <p:spPr>
          <a:xfrm>
            <a:off x="3419872" y="3933056"/>
            <a:ext cx="216024" cy="259228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cxnSp>
        <p:nvCxnSpPr>
          <p:cNvPr id="12" name="直線コネクタ 11"/>
          <p:cNvCxnSpPr/>
          <p:nvPr/>
        </p:nvCxnSpPr>
        <p:spPr>
          <a:xfrm>
            <a:off x="585677" y="1909637"/>
            <a:ext cx="28580" cy="4577346"/>
          </a:xfrm>
          <a:prstGeom prst="line">
            <a:avLst/>
          </a:prstGeom>
          <a:noFill/>
          <a:ln w="50800" cap="flat" cmpd="sng" algn="ctr">
            <a:solidFill>
              <a:schemeClr val="tx1"/>
            </a:solidFill>
            <a:prstDash val="solid"/>
            <a:miter lim="800000"/>
          </a:ln>
          <a:effectLst/>
        </p:spPr>
      </p:cxnSp>
      <p:sp>
        <p:nvSpPr>
          <p:cNvPr id="16" name="テキスト ボックス 5"/>
          <p:cNvSpPr txBox="1"/>
          <p:nvPr/>
        </p:nvSpPr>
        <p:spPr>
          <a:xfrm>
            <a:off x="6817078" y="6550401"/>
            <a:ext cx="1277795" cy="670607"/>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2035</a:t>
            </a:r>
            <a:endParaRPr kumimoji="0" lang="ja-JP" altLang="en-US" sz="1050" kern="100" dirty="0">
              <a:solidFill>
                <a:sysClr val="windowText" lastClr="000000"/>
              </a:solidFill>
              <a:latin typeface="Century"/>
              <a:ea typeface="ＭＳ 明朝"/>
              <a:cs typeface="Times New Roman"/>
            </a:endParaRPr>
          </a:p>
        </p:txBody>
      </p:sp>
      <p:sp>
        <p:nvSpPr>
          <p:cNvPr id="17" name="正方形/長方形 16"/>
          <p:cNvSpPr/>
          <p:nvPr/>
        </p:nvSpPr>
        <p:spPr>
          <a:xfrm>
            <a:off x="611560" y="6021288"/>
            <a:ext cx="265222" cy="504056"/>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8" name="正方形/長方形 17"/>
          <p:cNvSpPr/>
          <p:nvPr/>
        </p:nvSpPr>
        <p:spPr>
          <a:xfrm>
            <a:off x="1331640" y="5297471"/>
            <a:ext cx="288032" cy="1227873"/>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19" name="正方形/長方形 18"/>
          <p:cNvSpPr/>
          <p:nvPr/>
        </p:nvSpPr>
        <p:spPr>
          <a:xfrm>
            <a:off x="1126353" y="5580826"/>
            <a:ext cx="205287" cy="94451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20" name="正方形/長方形 19"/>
          <p:cNvSpPr/>
          <p:nvPr/>
        </p:nvSpPr>
        <p:spPr>
          <a:xfrm>
            <a:off x="870245" y="5776638"/>
            <a:ext cx="245371" cy="748706"/>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21" name="正方形/長方形 20"/>
          <p:cNvSpPr/>
          <p:nvPr/>
        </p:nvSpPr>
        <p:spPr>
          <a:xfrm>
            <a:off x="6660232" y="6093296"/>
            <a:ext cx="216024" cy="43204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2" name="正方形/長方形 21"/>
          <p:cNvSpPr/>
          <p:nvPr/>
        </p:nvSpPr>
        <p:spPr>
          <a:xfrm>
            <a:off x="6444209" y="6021287"/>
            <a:ext cx="216023" cy="504057"/>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3" name="正方形/長方形 22"/>
          <p:cNvSpPr/>
          <p:nvPr/>
        </p:nvSpPr>
        <p:spPr>
          <a:xfrm>
            <a:off x="6228184" y="5949280"/>
            <a:ext cx="216024" cy="576064"/>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4" name="正方形/長方形 23"/>
          <p:cNvSpPr/>
          <p:nvPr/>
        </p:nvSpPr>
        <p:spPr>
          <a:xfrm>
            <a:off x="6012160" y="5877272"/>
            <a:ext cx="216024" cy="648072"/>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5" name="正方形/長方形 24"/>
          <p:cNvSpPr/>
          <p:nvPr/>
        </p:nvSpPr>
        <p:spPr>
          <a:xfrm>
            <a:off x="5796136" y="5805264"/>
            <a:ext cx="216024" cy="720080"/>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6" name="正方形/長方形 25"/>
          <p:cNvSpPr/>
          <p:nvPr/>
        </p:nvSpPr>
        <p:spPr>
          <a:xfrm>
            <a:off x="5580113" y="5722503"/>
            <a:ext cx="216024" cy="802841"/>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7" name="正方形/長方形 26"/>
          <p:cNvSpPr/>
          <p:nvPr/>
        </p:nvSpPr>
        <p:spPr>
          <a:xfrm>
            <a:off x="5364088" y="5581022"/>
            <a:ext cx="216024" cy="944322"/>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8" name="正方形/長方形 27"/>
          <p:cNvSpPr/>
          <p:nvPr/>
        </p:nvSpPr>
        <p:spPr>
          <a:xfrm>
            <a:off x="1619672" y="4941168"/>
            <a:ext cx="252592" cy="1584176"/>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9" name="正方形/長方形 28"/>
          <p:cNvSpPr/>
          <p:nvPr/>
        </p:nvSpPr>
        <p:spPr>
          <a:xfrm>
            <a:off x="1880453" y="4652417"/>
            <a:ext cx="243275" cy="1872927"/>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0" name="正方形/長方形 29"/>
          <p:cNvSpPr/>
          <p:nvPr/>
        </p:nvSpPr>
        <p:spPr>
          <a:xfrm>
            <a:off x="2136564" y="4397274"/>
            <a:ext cx="275196" cy="2128069"/>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1" name="正方形/長方形 30"/>
          <p:cNvSpPr/>
          <p:nvPr/>
        </p:nvSpPr>
        <p:spPr>
          <a:xfrm>
            <a:off x="2411760" y="4149080"/>
            <a:ext cx="229907" cy="2376264"/>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2" name="正方形/長方形 31"/>
          <p:cNvSpPr/>
          <p:nvPr/>
        </p:nvSpPr>
        <p:spPr>
          <a:xfrm>
            <a:off x="2641668" y="3933056"/>
            <a:ext cx="274148" cy="259228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3" name="正方形/長方形 32"/>
          <p:cNvSpPr/>
          <p:nvPr/>
        </p:nvSpPr>
        <p:spPr>
          <a:xfrm>
            <a:off x="2915816" y="3645024"/>
            <a:ext cx="234063" cy="2880320"/>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4" name="正方形/長方形 33"/>
          <p:cNvSpPr/>
          <p:nvPr/>
        </p:nvSpPr>
        <p:spPr>
          <a:xfrm>
            <a:off x="3146771" y="3376704"/>
            <a:ext cx="273101" cy="3148639"/>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7" name="正方形/長方形 36"/>
          <p:cNvSpPr/>
          <p:nvPr/>
        </p:nvSpPr>
        <p:spPr>
          <a:xfrm>
            <a:off x="3851920" y="4437112"/>
            <a:ext cx="216025" cy="2088232"/>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0" name="正方形/長方形 39"/>
          <p:cNvSpPr/>
          <p:nvPr/>
        </p:nvSpPr>
        <p:spPr>
          <a:xfrm>
            <a:off x="4499992" y="5013176"/>
            <a:ext cx="216024" cy="151216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1" name="正方形/長方形 40"/>
          <p:cNvSpPr/>
          <p:nvPr/>
        </p:nvSpPr>
        <p:spPr>
          <a:xfrm>
            <a:off x="4716017" y="5157192"/>
            <a:ext cx="216023" cy="1368152"/>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2" name="正方形/長方形 41"/>
          <p:cNvSpPr/>
          <p:nvPr/>
        </p:nvSpPr>
        <p:spPr>
          <a:xfrm>
            <a:off x="4932041" y="5229200"/>
            <a:ext cx="216023" cy="1296143"/>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3" name="正方形/長方形 42"/>
          <p:cNvSpPr/>
          <p:nvPr/>
        </p:nvSpPr>
        <p:spPr>
          <a:xfrm>
            <a:off x="5148064" y="5373216"/>
            <a:ext cx="216024" cy="115212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4" name="テキスト ボックス 35"/>
          <p:cNvSpPr txBox="1"/>
          <p:nvPr/>
        </p:nvSpPr>
        <p:spPr>
          <a:xfrm>
            <a:off x="2775193" y="6411668"/>
            <a:ext cx="2020420" cy="930887"/>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3199" b="1" i="1" kern="100" dirty="0">
                <a:solidFill>
                  <a:sysClr val="windowText" lastClr="000000"/>
                </a:solidFill>
                <a:latin typeface="Century"/>
                <a:ea typeface="ＭＳ 明朝"/>
                <a:cs typeface="Times New Roman"/>
              </a:rPr>
              <a:t>2019</a:t>
            </a:r>
            <a:endParaRPr kumimoji="0" lang="ja-JP" altLang="en-US" sz="3199" b="1" i="1" kern="100" dirty="0">
              <a:solidFill>
                <a:sysClr val="windowText" lastClr="000000"/>
              </a:solidFill>
              <a:latin typeface="Century"/>
              <a:ea typeface="ＭＳ 明朝"/>
              <a:cs typeface="Times New Roman"/>
            </a:endParaRPr>
          </a:p>
        </p:txBody>
      </p:sp>
      <p:sp>
        <p:nvSpPr>
          <p:cNvPr id="45" name="テキスト ボックス 36"/>
          <p:cNvSpPr txBox="1"/>
          <p:nvPr/>
        </p:nvSpPr>
        <p:spPr>
          <a:xfrm>
            <a:off x="7457340" y="6415700"/>
            <a:ext cx="1213565" cy="850066"/>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ja-JP" altLang="en-US" sz="1050" kern="100" dirty="0">
                <a:solidFill>
                  <a:sysClr val="windowText" lastClr="000000"/>
                </a:solidFill>
                <a:latin typeface="Century"/>
                <a:ea typeface="ＭＳ 明朝"/>
                <a:cs typeface="Times New Roman"/>
              </a:rPr>
              <a:t>（年）</a:t>
            </a:r>
          </a:p>
        </p:txBody>
      </p:sp>
      <p:cxnSp>
        <p:nvCxnSpPr>
          <p:cNvPr id="46" name="直線コネクタ 45"/>
          <p:cNvCxnSpPr/>
          <p:nvPr/>
        </p:nvCxnSpPr>
        <p:spPr>
          <a:xfrm flipV="1">
            <a:off x="614135" y="3376705"/>
            <a:ext cx="2494768" cy="49683"/>
          </a:xfrm>
          <a:prstGeom prst="line">
            <a:avLst/>
          </a:prstGeom>
          <a:noFill/>
          <a:ln w="50800" cap="flat" cmpd="sng" algn="ctr">
            <a:solidFill>
              <a:schemeClr val="tx1"/>
            </a:solidFill>
            <a:prstDash val="dash"/>
            <a:round/>
            <a:headEnd type="none" w="med" len="med"/>
            <a:tailEnd type="none" w="med" len="med"/>
          </a:ln>
          <a:effectLst/>
        </p:spPr>
      </p:cxnSp>
      <p:sp>
        <p:nvSpPr>
          <p:cNvPr id="47" name="テキスト ボックス 38"/>
          <p:cNvSpPr txBox="1"/>
          <p:nvPr/>
        </p:nvSpPr>
        <p:spPr>
          <a:xfrm>
            <a:off x="173839" y="3275438"/>
            <a:ext cx="702943" cy="702656"/>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1150</a:t>
            </a:r>
            <a:endParaRPr kumimoji="0" lang="ja-JP" altLang="en-US" sz="1050" kern="100" dirty="0">
              <a:solidFill>
                <a:sysClr val="windowText" lastClr="000000"/>
              </a:solidFill>
              <a:latin typeface="Century"/>
              <a:ea typeface="ＭＳ 明朝"/>
              <a:cs typeface="Times New Roman"/>
            </a:endParaRPr>
          </a:p>
        </p:txBody>
      </p:sp>
      <p:sp>
        <p:nvSpPr>
          <p:cNvPr id="48" name="テキスト ボックス 40"/>
          <p:cNvSpPr txBox="1"/>
          <p:nvPr/>
        </p:nvSpPr>
        <p:spPr>
          <a:xfrm>
            <a:off x="180170" y="5043104"/>
            <a:ext cx="690278" cy="447144"/>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500</a:t>
            </a:r>
            <a:endParaRPr kumimoji="0" lang="ja-JP" altLang="en-US" sz="1050" kern="100" dirty="0">
              <a:solidFill>
                <a:sysClr val="windowText" lastClr="000000"/>
              </a:solidFill>
              <a:latin typeface="Century"/>
              <a:ea typeface="ＭＳ 明朝"/>
              <a:cs typeface="Times New Roman"/>
            </a:endParaRPr>
          </a:p>
        </p:txBody>
      </p:sp>
      <p:sp>
        <p:nvSpPr>
          <p:cNvPr id="49" name="テキスト ボックス 41"/>
          <p:cNvSpPr txBox="1"/>
          <p:nvPr/>
        </p:nvSpPr>
        <p:spPr>
          <a:xfrm>
            <a:off x="152304" y="3637577"/>
            <a:ext cx="835933" cy="525217"/>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1000</a:t>
            </a:r>
            <a:endParaRPr kumimoji="0" lang="ja-JP" altLang="en-US" sz="1050" kern="100" dirty="0">
              <a:solidFill>
                <a:sysClr val="windowText" lastClr="000000"/>
              </a:solidFill>
              <a:latin typeface="Century"/>
              <a:ea typeface="ＭＳ 明朝"/>
              <a:cs typeface="Times New Roman"/>
            </a:endParaRPr>
          </a:p>
        </p:txBody>
      </p:sp>
      <p:sp>
        <p:nvSpPr>
          <p:cNvPr id="50" name="テキスト ボックス 42"/>
          <p:cNvSpPr txBox="1"/>
          <p:nvPr/>
        </p:nvSpPr>
        <p:spPr>
          <a:xfrm>
            <a:off x="73460" y="1598682"/>
            <a:ext cx="1172295" cy="688461"/>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ja-JP" altLang="en-US" sz="1050" kern="100" dirty="0">
                <a:solidFill>
                  <a:sysClr val="windowText" lastClr="000000"/>
                </a:solidFill>
                <a:latin typeface="Century"/>
                <a:ea typeface="ＭＳ 明朝"/>
                <a:cs typeface="Times New Roman"/>
              </a:rPr>
              <a:t>（万</a:t>
            </a:r>
            <a:r>
              <a:rPr kumimoji="0" lang="en-US" sz="1050" kern="100" dirty="0">
                <a:solidFill>
                  <a:sysClr val="windowText" lastClr="000000"/>
                </a:solidFill>
                <a:latin typeface="Century"/>
                <a:ea typeface="ＭＳ 明朝"/>
                <a:cs typeface="Times New Roman"/>
              </a:rPr>
              <a:t>kW</a:t>
            </a:r>
            <a:r>
              <a:rPr kumimoji="0" lang="ja-JP" altLang="en-US" sz="1050" kern="100" dirty="0">
                <a:solidFill>
                  <a:sysClr val="windowText" lastClr="000000"/>
                </a:solidFill>
                <a:latin typeface="Century"/>
                <a:ea typeface="ＭＳ 明朝"/>
                <a:cs typeface="Times New Roman"/>
              </a:rPr>
              <a:t>）</a:t>
            </a:r>
          </a:p>
        </p:txBody>
      </p:sp>
      <p:grpSp>
        <p:nvGrpSpPr>
          <p:cNvPr id="2" name="グループ化 116"/>
          <p:cNvGrpSpPr/>
          <p:nvPr/>
        </p:nvGrpSpPr>
        <p:grpSpPr>
          <a:xfrm>
            <a:off x="3419873" y="2204864"/>
            <a:ext cx="3456383" cy="1159398"/>
            <a:chOff x="3419873" y="2204864"/>
            <a:chExt cx="3456383" cy="1159398"/>
          </a:xfrm>
          <a:solidFill>
            <a:srgbClr val="FFC000"/>
          </a:solidFill>
        </p:grpSpPr>
        <p:sp>
          <p:nvSpPr>
            <p:cNvPr id="65" name="正方形/長方形 64"/>
            <p:cNvSpPr/>
            <p:nvPr/>
          </p:nvSpPr>
          <p:spPr>
            <a:xfrm>
              <a:off x="6228185" y="2361105"/>
              <a:ext cx="216024" cy="995888"/>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grpSp>
          <p:nvGrpSpPr>
            <p:cNvPr id="3" name="グループ化 113"/>
            <p:cNvGrpSpPr/>
            <p:nvPr/>
          </p:nvGrpSpPr>
          <p:grpSpPr>
            <a:xfrm>
              <a:off x="3419873" y="2204864"/>
              <a:ext cx="3456383" cy="1159398"/>
              <a:chOff x="3419873" y="2204864"/>
              <a:chExt cx="3456383" cy="1159398"/>
            </a:xfrm>
            <a:grpFill/>
          </p:grpSpPr>
          <p:sp>
            <p:nvSpPr>
              <p:cNvPr id="52" name="正方形/長方形 51"/>
              <p:cNvSpPr/>
              <p:nvPr/>
            </p:nvSpPr>
            <p:spPr>
              <a:xfrm>
                <a:off x="3419873" y="3140968"/>
                <a:ext cx="216023" cy="216024"/>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3" name="正方形/長方形 52"/>
              <p:cNvSpPr/>
              <p:nvPr/>
            </p:nvSpPr>
            <p:spPr>
              <a:xfrm>
                <a:off x="3635897" y="2996952"/>
                <a:ext cx="216024" cy="366556"/>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4" name="正方形/長方形 53"/>
              <p:cNvSpPr/>
              <p:nvPr/>
            </p:nvSpPr>
            <p:spPr>
              <a:xfrm>
                <a:off x="3851920" y="2924945"/>
                <a:ext cx="216024" cy="432048"/>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5" name="正方形/長方形 54"/>
              <p:cNvSpPr/>
              <p:nvPr/>
            </p:nvSpPr>
            <p:spPr>
              <a:xfrm>
                <a:off x="4067945" y="2912963"/>
                <a:ext cx="216024" cy="444029"/>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6" name="正方形/長方形 55"/>
              <p:cNvSpPr/>
              <p:nvPr/>
            </p:nvSpPr>
            <p:spPr>
              <a:xfrm>
                <a:off x="4283968" y="2852937"/>
                <a:ext cx="216024" cy="504055"/>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7" name="正方形/長方形 56"/>
              <p:cNvSpPr/>
              <p:nvPr/>
            </p:nvSpPr>
            <p:spPr>
              <a:xfrm>
                <a:off x="4499993" y="2780928"/>
                <a:ext cx="216024" cy="576064"/>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8" name="正方形/長方形 57"/>
              <p:cNvSpPr/>
              <p:nvPr/>
            </p:nvSpPr>
            <p:spPr>
              <a:xfrm>
                <a:off x="4716016" y="2743818"/>
                <a:ext cx="239279" cy="613174"/>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9" name="正方形/長方形 58"/>
              <p:cNvSpPr/>
              <p:nvPr/>
            </p:nvSpPr>
            <p:spPr>
              <a:xfrm>
                <a:off x="4941755" y="2708920"/>
                <a:ext cx="206309" cy="648072"/>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0" name="正方形/長方形 59"/>
              <p:cNvSpPr/>
              <p:nvPr/>
            </p:nvSpPr>
            <p:spPr>
              <a:xfrm>
                <a:off x="5148064" y="2640167"/>
                <a:ext cx="216024" cy="716825"/>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1" name="正方形/長方形 60"/>
              <p:cNvSpPr/>
              <p:nvPr/>
            </p:nvSpPr>
            <p:spPr>
              <a:xfrm>
                <a:off x="5580112" y="2512595"/>
                <a:ext cx="216024" cy="844397"/>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2" name="正方形/長方形 61"/>
              <p:cNvSpPr/>
              <p:nvPr/>
            </p:nvSpPr>
            <p:spPr>
              <a:xfrm>
                <a:off x="5796137" y="2464757"/>
                <a:ext cx="216024" cy="892235"/>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3" name="正方形/長方形 62"/>
              <p:cNvSpPr/>
              <p:nvPr/>
            </p:nvSpPr>
            <p:spPr>
              <a:xfrm>
                <a:off x="6012161" y="2416917"/>
                <a:ext cx="216024" cy="940075"/>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4" name="正方形/長方形 63"/>
              <p:cNvSpPr/>
              <p:nvPr/>
            </p:nvSpPr>
            <p:spPr>
              <a:xfrm>
                <a:off x="5364088" y="2584355"/>
                <a:ext cx="216024" cy="772637"/>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6" name="正方形/長方形 65"/>
              <p:cNvSpPr/>
              <p:nvPr/>
            </p:nvSpPr>
            <p:spPr>
              <a:xfrm>
                <a:off x="6454470" y="2297319"/>
                <a:ext cx="205762" cy="1059673"/>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7" name="正方形/長方形 66"/>
              <p:cNvSpPr/>
              <p:nvPr/>
            </p:nvSpPr>
            <p:spPr>
              <a:xfrm>
                <a:off x="6647393" y="2204864"/>
                <a:ext cx="228863" cy="1159398"/>
              </a:xfrm>
              <a:prstGeom prst="rect">
                <a:avLst/>
              </a:prstGeom>
              <a:grpFill/>
              <a:ln w="50800" cap="flat" cmpd="sng" algn="ctr">
                <a:solidFill>
                  <a:schemeClr val="tx1"/>
                </a:solidFill>
                <a:prstDash val="sysDash"/>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grpSp>
      </p:grpSp>
      <p:sp>
        <p:nvSpPr>
          <p:cNvPr id="91" name="正方形/長方形 90"/>
          <p:cNvSpPr/>
          <p:nvPr/>
        </p:nvSpPr>
        <p:spPr>
          <a:xfrm>
            <a:off x="3635896" y="4149080"/>
            <a:ext cx="216024" cy="2376264"/>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5" name="正方形/長方形 94"/>
          <p:cNvSpPr/>
          <p:nvPr/>
        </p:nvSpPr>
        <p:spPr>
          <a:xfrm>
            <a:off x="4283968" y="4818897"/>
            <a:ext cx="216024" cy="1706447"/>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4" name="正方形/長方形 93"/>
          <p:cNvSpPr/>
          <p:nvPr/>
        </p:nvSpPr>
        <p:spPr>
          <a:xfrm>
            <a:off x="4067944" y="4581128"/>
            <a:ext cx="216024" cy="1944216"/>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grpSp>
        <p:nvGrpSpPr>
          <p:cNvPr id="4" name="グループ化 114"/>
          <p:cNvGrpSpPr/>
          <p:nvPr/>
        </p:nvGrpSpPr>
        <p:grpSpPr>
          <a:xfrm>
            <a:off x="3419872" y="3356992"/>
            <a:ext cx="3456384" cy="2736304"/>
            <a:chOff x="3419872" y="3356992"/>
            <a:chExt cx="3456384" cy="2736304"/>
          </a:xfrm>
          <a:blipFill>
            <a:blip r:embed="rId3"/>
            <a:tile tx="0" ty="0" sx="100000" sy="100000" flip="none" algn="tl"/>
          </a:blipFill>
        </p:grpSpPr>
        <p:sp>
          <p:nvSpPr>
            <p:cNvPr id="110" name="正方形/長方形 109"/>
            <p:cNvSpPr/>
            <p:nvPr/>
          </p:nvSpPr>
          <p:spPr>
            <a:xfrm>
              <a:off x="6444208" y="3356992"/>
              <a:ext cx="216024" cy="2664296"/>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grpSp>
          <p:nvGrpSpPr>
            <p:cNvPr id="5" name="グループ化 112"/>
            <p:cNvGrpSpPr/>
            <p:nvPr/>
          </p:nvGrpSpPr>
          <p:grpSpPr>
            <a:xfrm>
              <a:off x="3419872" y="3356992"/>
              <a:ext cx="3456384" cy="2736304"/>
              <a:chOff x="3419872" y="3356992"/>
              <a:chExt cx="3456384" cy="2736304"/>
            </a:xfrm>
            <a:grpFill/>
          </p:grpSpPr>
          <p:sp>
            <p:nvSpPr>
              <p:cNvPr id="89" name="正方形/長方形 88"/>
              <p:cNvSpPr/>
              <p:nvPr/>
            </p:nvSpPr>
            <p:spPr>
              <a:xfrm>
                <a:off x="3419872" y="3356992"/>
                <a:ext cx="216024" cy="576064"/>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6" name="正方形/長方形 95"/>
              <p:cNvSpPr/>
              <p:nvPr/>
            </p:nvSpPr>
            <p:spPr>
              <a:xfrm>
                <a:off x="3635896" y="3356992"/>
                <a:ext cx="216024" cy="79208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7" name="正方形/長方形 96"/>
              <p:cNvSpPr/>
              <p:nvPr/>
            </p:nvSpPr>
            <p:spPr>
              <a:xfrm>
                <a:off x="3851920" y="3356992"/>
                <a:ext cx="216024" cy="1080120"/>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8" name="正方形/長方形 97"/>
              <p:cNvSpPr/>
              <p:nvPr/>
            </p:nvSpPr>
            <p:spPr>
              <a:xfrm>
                <a:off x="4067944" y="3356992"/>
                <a:ext cx="216024" cy="1224136"/>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0" name="正方形/長方形 99"/>
              <p:cNvSpPr/>
              <p:nvPr/>
            </p:nvSpPr>
            <p:spPr>
              <a:xfrm>
                <a:off x="4283968" y="3356992"/>
                <a:ext cx="216024" cy="1440160"/>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1" name="正方形/長方形 100"/>
              <p:cNvSpPr/>
              <p:nvPr/>
            </p:nvSpPr>
            <p:spPr>
              <a:xfrm>
                <a:off x="4499992" y="3356992"/>
                <a:ext cx="216024" cy="1656184"/>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2" name="正方形/長方形 101"/>
              <p:cNvSpPr/>
              <p:nvPr/>
            </p:nvSpPr>
            <p:spPr>
              <a:xfrm>
                <a:off x="4716016" y="3356992"/>
                <a:ext cx="216024" cy="1800200"/>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3" name="正方形/長方形 102"/>
              <p:cNvSpPr/>
              <p:nvPr/>
            </p:nvSpPr>
            <p:spPr>
              <a:xfrm>
                <a:off x="4932040" y="3356992"/>
                <a:ext cx="216024" cy="187220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4" name="正方形/長方形 103"/>
              <p:cNvSpPr/>
              <p:nvPr/>
            </p:nvSpPr>
            <p:spPr>
              <a:xfrm>
                <a:off x="5148064" y="3356992"/>
                <a:ext cx="216024" cy="2016224"/>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5" name="正方形/長方形 104"/>
              <p:cNvSpPr/>
              <p:nvPr/>
            </p:nvSpPr>
            <p:spPr>
              <a:xfrm>
                <a:off x="5364088" y="3356992"/>
                <a:ext cx="216024" cy="223224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6" name="正方形/長方形 105"/>
              <p:cNvSpPr/>
              <p:nvPr/>
            </p:nvSpPr>
            <p:spPr>
              <a:xfrm>
                <a:off x="5580112" y="3356992"/>
                <a:ext cx="216024" cy="238464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7" name="正方形/長方形 106"/>
              <p:cNvSpPr/>
              <p:nvPr/>
            </p:nvSpPr>
            <p:spPr>
              <a:xfrm>
                <a:off x="5796136" y="3356992"/>
                <a:ext cx="216024" cy="2448272"/>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8" name="正方形/長方形 107"/>
              <p:cNvSpPr/>
              <p:nvPr/>
            </p:nvSpPr>
            <p:spPr>
              <a:xfrm>
                <a:off x="6012160" y="3356992"/>
                <a:ext cx="216024" cy="2520280"/>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9" name="正方形/長方形 108"/>
              <p:cNvSpPr/>
              <p:nvPr/>
            </p:nvSpPr>
            <p:spPr>
              <a:xfrm>
                <a:off x="6228184" y="3356992"/>
                <a:ext cx="216024" cy="259228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11" name="正方形/長方形 110"/>
              <p:cNvSpPr/>
              <p:nvPr/>
            </p:nvSpPr>
            <p:spPr>
              <a:xfrm>
                <a:off x="6660232" y="3356992"/>
                <a:ext cx="216024" cy="2736304"/>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grpSp>
      </p:grpSp>
      <p:sp>
        <p:nvSpPr>
          <p:cNvPr id="8" name="角丸四角形吹き出し 7"/>
          <p:cNvSpPr/>
          <p:nvPr/>
        </p:nvSpPr>
        <p:spPr>
          <a:xfrm>
            <a:off x="6947249" y="3284984"/>
            <a:ext cx="2196751" cy="2232248"/>
          </a:xfrm>
          <a:prstGeom prst="wedgeRoundRectCallout">
            <a:avLst>
              <a:gd name="adj1" fmla="val -61904"/>
              <a:gd name="adj2" fmla="val 4232"/>
              <a:gd name="adj3" fmla="val 16667"/>
            </a:avLst>
          </a:prstGeom>
          <a:solidFill>
            <a:schemeClr val="bg1"/>
          </a:solidFill>
          <a:ln w="50800">
            <a:solidFill>
              <a:srgbClr val="3B8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ja-JP" altLang="en-US" sz="2000" b="1" kern="0" dirty="0">
                <a:solidFill>
                  <a:prstClr val="black"/>
                </a:solidFill>
                <a:latin typeface="メイリオ" panose="020B0604030504040204" pitchFamily="50" charset="-128"/>
                <a:ea typeface="メイリオ" panose="020B0604030504040204" pitchFamily="50" charset="-128"/>
              </a:rPr>
              <a:t>①</a:t>
            </a:r>
            <a:r>
              <a:rPr kumimoji="0" lang="en-US" altLang="ja-JP" sz="2000" b="1" kern="0" dirty="0">
                <a:solidFill>
                  <a:prstClr val="black"/>
                </a:solidFill>
                <a:latin typeface="メイリオ" panose="020B0604030504040204" pitchFamily="50" charset="-128"/>
                <a:ea typeface="メイリオ" panose="020B0604030504040204" pitchFamily="50" charset="-128"/>
              </a:rPr>
              <a:t>FIT</a:t>
            </a:r>
            <a:r>
              <a:rPr kumimoji="0" lang="ja-JP" altLang="en-US" sz="2000" b="1" kern="0" dirty="0">
                <a:solidFill>
                  <a:prstClr val="black"/>
                </a:solidFill>
                <a:latin typeface="メイリオ" panose="020B0604030504040204" pitchFamily="50" charset="-128"/>
                <a:ea typeface="メイリオ" panose="020B0604030504040204" pitchFamily="50" charset="-128"/>
              </a:rPr>
              <a:t>活用住宅に蓄電池導入</a:t>
            </a:r>
            <a:endParaRPr kumimoji="0" lang="en-US" altLang="ja-JP" sz="2000" b="1" kern="0" dirty="0">
              <a:solidFill>
                <a:prstClr val="black"/>
              </a:solidFill>
              <a:latin typeface="メイリオ" panose="020B0604030504040204" pitchFamily="50" charset="-128"/>
              <a:ea typeface="メイリオ" panose="020B0604030504040204" pitchFamily="50" charset="-128"/>
            </a:endParaRPr>
          </a:p>
          <a:p>
            <a:pPr algn="ctr">
              <a:defRPr/>
            </a:pPr>
            <a:r>
              <a:rPr kumimoji="0" lang="ja-JP" altLang="en-US" sz="2000" b="1" kern="0" dirty="0">
                <a:solidFill>
                  <a:prstClr val="black"/>
                </a:solidFill>
                <a:latin typeface="メイリオ" panose="020B0604030504040204" pitchFamily="50" charset="-128"/>
                <a:ea typeface="メイリオ" panose="020B0604030504040204" pitchFamily="50" charset="-128"/>
              </a:rPr>
              <a:t>で解決</a:t>
            </a:r>
            <a:endParaRPr kumimoji="0" lang="en-US" altLang="ja-JP" sz="2000" b="1" kern="0" dirty="0">
              <a:solidFill>
                <a:prstClr val="black"/>
              </a:solidFill>
              <a:latin typeface="メイリオ" panose="020B0604030504040204" pitchFamily="50" charset="-128"/>
              <a:ea typeface="メイリオ" panose="020B0604030504040204" pitchFamily="50" charset="-128"/>
            </a:endParaRPr>
          </a:p>
        </p:txBody>
      </p:sp>
      <p:sp>
        <p:nvSpPr>
          <p:cNvPr id="79" name="テキスト ボックス 78"/>
          <p:cNvSpPr txBox="1"/>
          <p:nvPr/>
        </p:nvSpPr>
        <p:spPr>
          <a:xfrm>
            <a:off x="173840" y="102011"/>
            <a:ext cx="8875734" cy="1077218"/>
          </a:xfrm>
          <a:prstGeom prst="rect">
            <a:avLst/>
          </a:prstGeom>
          <a:noFill/>
        </p:spPr>
        <p:txBody>
          <a:bodyPr wrap="square" rtlCol="0">
            <a:spAutoFit/>
          </a:bodyPr>
          <a:lstStyle/>
          <a:p>
            <a:pPr algn="ctr"/>
            <a:r>
              <a:rPr lang="en-US" altLang="ja-JP" sz="3200" b="1" kern="0" dirty="0">
                <a:solidFill>
                  <a:srgbClr val="1C1C1C"/>
                </a:solidFill>
                <a:latin typeface="メイリオ" panose="020B0604030504040204" pitchFamily="50" charset="-128"/>
                <a:ea typeface="メイリオ" panose="020B0604030504040204" pitchFamily="50" charset="-128"/>
              </a:rPr>
              <a:t>[</a:t>
            </a:r>
            <a:r>
              <a:rPr lang="ja-JP" altLang="en-US" sz="3200" b="1" kern="0" dirty="0">
                <a:solidFill>
                  <a:srgbClr val="1C1C1C"/>
                </a:solidFill>
                <a:latin typeface="メイリオ" panose="020B0604030504040204" pitchFamily="50" charset="-128"/>
                <a:ea typeface="メイリオ" panose="020B0604030504040204" pitchFamily="50" charset="-128"/>
              </a:rPr>
              <a:t>太陽光発電＋蓄電池</a:t>
            </a:r>
            <a:r>
              <a:rPr lang="en-US" altLang="ja-JP" sz="3200" b="1" kern="0" dirty="0">
                <a:solidFill>
                  <a:srgbClr val="1C1C1C"/>
                </a:solidFill>
                <a:latin typeface="メイリオ" panose="020B0604030504040204" pitchFamily="50" charset="-128"/>
                <a:ea typeface="メイリオ" panose="020B0604030504040204" pitchFamily="50" charset="-128"/>
              </a:rPr>
              <a:t>]</a:t>
            </a:r>
            <a:r>
              <a:rPr lang="ja-JP" altLang="en-US" sz="3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32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新規導入</a:t>
            </a:r>
            <a:r>
              <a:rPr lang="ja-JP" altLang="en-US" sz="3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を行わないと</a:t>
            </a:r>
            <a:endParaRPr lang="en-US" altLang="ja-JP" sz="3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温暖化対策は進まない！！</a:t>
            </a:r>
          </a:p>
        </p:txBody>
      </p:sp>
      <p:sp>
        <p:nvSpPr>
          <p:cNvPr id="80" name="正方形/長方形 79"/>
          <p:cNvSpPr/>
          <p:nvPr/>
        </p:nvSpPr>
        <p:spPr>
          <a:xfrm>
            <a:off x="395536" y="1095127"/>
            <a:ext cx="8424936" cy="461665"/>
          </a:xfrm>
          <a:prstGeom prst="rect">
            <a:avLst/>
          </a:prstGeom>
        </p:spPr>
        <p:txBody>
          <a:bodyPr wrap="square">
            <a:spAutoFit/>
          </a:bodyPr>
          <a:lstStyle/>
          <a:p>
            <a:pPr>
              <a:defRPr/>
            </a:pPr>
            <a:r>
              <a:rPr lang="en-US" altLang="ja-JP" b="1" kern="0" dirty="0">
                <a:solidFill>
                  <a:srgbClr val="1C1C1C"/>
                </a:solidFill>
                <a:latin typeface="メイリオ" panose="020B0604030504040204" pitchFamily="50" charset="-128"/>
                <a:ea typeface="メイリオ" panose="020B0604030504040204" pitchFamily="50" charset="-128"/>
              </a:rPr>
              <a:t>【</a:t>
            </a:r>
            <a:r>
              <a:rPr lang="ja-JP" altLang="en-US" b="1" kern="0" dirty="0">
                <a:solidFill>
                  <a:srgbClr val="1C1C1C"/>
                </a:solidFill>
                <a:latin typeface="メイリオ" panose="020B0604030504040204" pitchFamily="50" charset="-128"/>
                <a:ea typeface="メイリオ" panose="020B0604030504040204" pitchFamily="50" charset="-128"/>
              </a:rPr>
              <a:t>新規で</a:t>
            </a:r>
            <a:r>
              <a:rPr lang="en-US" altLang="ja-JP" b="1" kern="0" dirty="0">
                <a:solidFill>
                  <a:srgbClr val="1C1C1C"/>
                </a:solidFill>
                <a:latin typeface="メイリオ" panose="020B0604030504040204" pitchFamily="50" charset="-128"/>
                <a:ea typeface="メイリオ" panose="020B0604030504040204" pitchFamily="50" charset="-128"/>
              </a:rPr>
              <a:t>[</a:t>
            </a:r>
            <a:r>
              <a:rPr lang="ja-JP" altLang="en-US" b="1" kern="0" dirty="0">
                <a:solidFill>
                  <a:srgbClr val="1C1C1C"/>
                </a:solidFill>
                <a:latin typeface="メイリオ" panose="020B0604030504040204" pitchFamily="50" charset="-128"/>
                <a:ea typeface="メイリオ" panose="020B0604030504040204" pitchFamily="50" charset="-128"/>
              </a:rPr>
              <a:t>太陽光発電＋蓄電池</a:t>
            </a:r>
            <a:r>
              <a:rPr lang="en-US" altLang="ja-JP" b="1" kern="0" dirty="0">
                <a:solidFill>
                  <a:srgbClr val="1C1C1C"/>
                </a:solidFill>
                <a:latin typeface="メイリオ" panose="020B0604030504040204" pitchFamily="50" charset="-128"/>
                <a:ea typeface="メイリオ" panose="020B0604030504040204" pitchFamily="50" charset="-128"/>
              </a:rPr>
              <a:t>]</a:t>
            </a:r>
            <a:r>
              <a:rPr lang="ja-JP" altLang="en-US" b="1" kern="0" dirty="0">
                <a:solidFill>
                  <a:srgbClr val="1C1C1C"/>
                </a:solidFill>
                <a:latin typeface="メイリオ" panose="020B0604030504040204" pitchFamily="50" charset="-128"/>
                <a:ea typeface="メイリオ" panose="020B0604030504040204" pitchFamily="50" charset="-128"/>
              </a:rPr>
              <a:t>を導入した</a:t>
            </a:r>
            <a:r>
              <a:rPr kumimoji="0" lang="ja-JP" altLang="en-US" b="1" kern="0" dirty="0">
                <a:solidFill>
                  <a:srgbClr val="1C1C1C"/>
                </a:solidFill>
                <a:latin typeface="メイリオ" panose="020B0604030504040204" pitchFamily="50" charset="-128"/>
                <a:ea typeface="メイリオ" panose="020B0604030504040204" pitchFamily="50" charset="-128"/>
              </a:rPr>
              <a:t>場合の</a:t>
            </a:r>
            <a:r>
              <a:rPr lang="ja-JP" altLang="en-US" b="1" kern="0" dirty="0">
                <a:solidFill>
                  <a:srgbClr val="1C1C1C"/>
                </a:solidFill>
                <a:latin typeface="メイリオ" panose="020B0604030504040204" pitchFamily="50" charset="-128"/>
                <a:ea typeface="メイリオ" panose="020B0604030504040204" pitchFamily="50" charset="-128"/>
              </a:rPr>
              <a:t>太陽光発電の将来</a:t>
            </a:r>
            <a:r>
              <a:rPr kumimoji="0" lang="ja-JP" altLang="en-US" b="1" kern="0" dirty="0">
                <a:solidFill>
                  <a:srgbClr val="1C1C1C"/>
                </a:solidFill>
                <a:latin typeface="メイリオ" panose="020B0604030504040204" pitchFamily="50" charset="-128"/>
                <a:ea typeface="メイリオ" panose="020B0604030504040204" pitchFamily="50" charset="-128"/>
              </a:rPr>
              <a:t>予測</a:t>
            </a:r>
            <a:r>
              <a:rPr lang="en-US" altLang="ja-JP" sz="2400" b="1" kern="0" dirty="0">
                <a:solidFill>
                  <a:srgbClr val="1C1C1C"/>
                </a:solidFill>
                <a:latin typeface="メイリオ" panose="020B0604030504040204" pitchFamily="50" charset="-128"/>
                <a:ea typeface="メイリオ" panose="020B0604030504040204" pitchFamily="50" charset="-128"/>
              </a:rPr>
              <a:t>】</a:t>
            </a:r>
            <a:endParaRPr lang="ja-JP" altLang="en-US" sz="2400" b="1" kern="0" dirty="0">
              <a:solidFill>
                <a:srgbClr val="1C1C1C"/>
              </a:solidFill>
              <a:latin typeface="メイリオ" panose="020B0604030504040204" pitchFamily="50" charset="-128"/>
              <a:ea typeface="メイリオ" panose="020B0604030504040204" pitchFamily="50" charset="-128"/>
            </a:endParaRPr>
          </a:p>
        </p:txBody>
      </p:sp>
      <p:sp>
        <p:nvSpPr>
          <p:cNvPr id="9" name="角丸四角形吹き出し 8"/>
          <p:cNvSpPr/>
          <p:nvPr/>
        </p:nvSpPr>
        <p:spPr>
          <a:xfrm>
            <a:off x="2051720" y="1484784"/>
            <a:ext cx="3528392" cy="936104"/>
          </a:xfrm>
          <a:prstGeom prst="wedgeRoundRectCallout">
            <a:avLst>
              <a:gd name="adj1" fmla="val 50866"/>
              <a:gd name="adj2" fmla="val 92451"/>
              <a:gd name="adj3" fmla="val 16667"/>
            </a:avLst>
          </a:prstGeom>
          <a:solidFill>
            <a:schemeClr val="bg1"/>
          </a:solidFill>
          <a:ln w="50800">
            <a:solidFill>
              <a:srgbClr val="3B8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ja-JP" altLang="en-US" sz="2000" b="1" kern="0" dirty="0">
                <a:solidFill>
                  <a:prstClr val="black"/>
                </a:solidFill>
                <a:latin typeface="メイリオ" panose="020B0604030504040204" pitchFamily="50" charset="-128"/>
                <a:ea typeface="メイリオ" panose="020B0604030504040204" pitchFamily="50" charset="-128"/>
              </a:rPr>
              <a:t>②新規で太陽光発電が</a:t>
            </a:r>
            <a:endParaRPr kumimoji="0" lang="en-US" altLang="ja-JP" sz="2000" b="1" kern="0" dirty="0">
              <a:solidFill>
                <a:prstClr val="black"/>
              </a:solidFill>
              <a:latin typeface="メイリオ" panose="020B0604030504040204" pitchFamily="50" charset="-128"/>
              <a:ea typeface="メイリオ" panose="020B0604030504040204" pitchFamily="50" charset="-128"/>
            </a:endParaRPr>
          </a:p>
          <a:p>
            <a:pPr algn="ctr">
              <a:defRPr/>
            </a:pPr>
            <a:r>
              <a:rPr kumimoji="0" lang="ja-JP" altLang="en-US" sz="2000" b="1" kern="0" dirty="0">
                <a:solidFill>
                  <a:prstClr val="black"/>
                </a:solidFill>
                <a:latin typeface="メイリオ" panose="020B0604030504040204" pitchFamily="50" charset="-128"/>
                <a:ea typeface="メイリオ" panose="020B0604030504040204" pitchFamily="50" charset="-128"/>
              </a:rPr>
              <a:t>普及しなければならない</a:t>
            </a:r>
            <a:endParaRPr kumimoji="0" lang="en-US" altLang="ja-JP" sz="2000" b="1" kern="0" dirty="0">
              <a:solidFill>
                <a:prstClr val="black"/>
              </a:solidFill>
              <a:latin typeface="メイリオ" panose="020B0604030504040204" pitchFamily="50" charset="-128"/>
              <a:ea typeface="メイリオ" panose="020B0604030504040204" pitchFamily="50" charset="-128"/>
            </a:endParaRPr>
          </a:p>
        </p:txBody>
      </p:sp>
      <p:sp>
        <p:nvSpPr>
          <p:cNvPr id="81" name="正方形/長方形 80"/>
          <p:cNvSpPr/>
          <p:nvPr/>
        </p:nvSpPr>
        <p:spPr>
          <a:xfrm>
            <a:off x="6876256" y="5911407"/>
            <a:ext cx="2301044" cy="507831"/>
          </a:xfrm>
          <a:prstGeom prst="rect">
            <a:avLst/>
          </a:prstGeom>
        </p:spPr>
        <p:txBody>
          <a:bodyPr wrap="square">
            <a:spAutoFit/>
          </a:bodyPr>
          <a:lstStyle/>
          <a:p>
            <a:pPr fontAlgn="base"/>
            <a:r>
              <a:rPr lang="ja-JP" altLang="ja-JP" sz="900" dirty="0"/>
              <a:t>※参考 環境エネルギー政策研究所</a:t>
            </a:r>
            <a:r>
              <a:rPr lang="en-US" altLang="ja-JP" sz="900" dirty="0"/>
              <a:t>(2015)</a:t>
            </a:r>
            <a:endParaRPr lang="ja-JP" altLang="ja-JP" sz="900" dirty="0"/>
          </a:p>
          <a:p>
            <a:pPr fontAlgn="base"/>
            <a:r>
              <a:rPr lang="ja-JP" altLang="ja-JP" sz="900" dirty="0"/>
              <a:t>「再生可能エネルギー白書」</a:t>
            </a:r>
          </a:p>
          <a:p>
            <a:r>
              <a:rPr lang="en-US" altLang="ja-JP" sz="900" dirty="0"/>
              <a:t>2019</a:t>
            </a:r>
            <a:r>
              <a:rPr lang="ja-JP" altLang="ja-JP" sz="900" dirty="0"/>
              <a:t>年以降は我々の推定値</a:t>
            </a:r>
            <a:endParaRPr lang="ja-JP" altLang="en-US" sz="900" dirty="0"/>
          </a:p>
        </p:txBody>
      </p:sp>
    </p:spTree>
    <p:extLst>
      <p:ext uri="{BB962C8B-B14F-4D97-AF65-F5344CB8AC3E}">
        <p14:creationId xmlns:p14="http://schemas.microsoft.com/office/powerpoint/2010/main" val="390634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0000"/>
            <a:lum/>
          </a:blip>
          <a:srcRect/>
          <a:stretch>
            <a:fillRect l="-9000" r="-9000"/>
          </a:stretch>
        </a:blipFill>
        <a:effectLst/>
      </p:bgPr>
    </p:bg>
    <p:spTree>
      <p:nvGrpSpPr>
        <p:cNvPr id="1" name=""/>
        <p:cNvGrpSpPr/>
        <p:nvPr/>
      </p:nvGrpSpPr>
      <p:grpSpPr>
        <a:xfrm>
          <a:off x="0" y="0"/>
          <a:ext cx="0" cy="0"/>
          <a:chOff x="0" y="0"/>
          <a:chExt cx="0" cy="0"/>
        </a:xfrm>
      </p:grpSpPr>
      <p:sp>
        <p:nvSpPr>
          <p:cNvPr id="7" name="テキスト ボックス 6"/>
          <p:cNvSpPr txBox="1"/>
          <p:nvPr/>
        </p:nvSpPr>
        <p:spPr>
          <a:xfrm>
            <a:off x="0" y="4077072"/>
            <a:ext cx="9144000" cy="646331"/>
          </a:xfrm>
          <a:prstGeom prst="rect">
            <a:avLst/>
          </a:prstGeom>
          <a:noFill/>
        </p:spPr>
        <p:txBody>
          <a:bodyPr wrap="square" rtlCol="0">
            <a:spAutoFit/>
          </a:bodyPr>
          <a:lstStyle/>
          <a:p>
            <a:pPr algn="ctr"/>
            <a:endParaRPr lang="ja-JP" altLang="en-US" sz="36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259194" y="404664"/>
            <a:ext cx="8712968" cy="830997"/>
          </a:xfrm>
          <a:prstGeom prst="rect">
            <a:avLst/>
          </a:prstGeom>
          <a:noFill/>
        </p:spPr>
        <p:txBody>
          <a:bodyPr wrap="square" rtlCol="0">
            <a:spAutoFit/>
          </a:bodyPr>
          <a:lstStyle/>
          <a:p>
            <a:pPr algn="ctr"/>
            <a:endParaRPr lang="ja-JP" altLang="en-US" sz="48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ボックス 1"/>
          <p:cNvSpPr txBox="1"/>
          <p:nvPr/>
        </p:nvSpPr>
        <p:spPr>
          <a:xfrm>
            <a:off x="-10582" y="820162"/>
            <a:ext cx="9144000" cy="2123658"/>
          </a:xfrm>
          <a:prstGeom prst="rect">
            <a:avLst/>
          </a:prstGeom>
          <a:noFill/>
        </p:spPr>
        <p:txBody>
          <a:bodyPr wrap="square" rtlCol="0">
            <a:spAutoFit/>
          </a:bodyPr>
          <a:lstStyle/>
          <a:p>
            <a:pPr algn="ctr"/>
            <a:r>
              <a:rPr lang="ja-JP" altLang="en-US"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新規で</a:t>
            </a:r>
            <a:r>
              <a:rPr lang="en-US" altLang="ja-JP"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太陽光発電＋蓄電池</a:t>
            </a:r>
            <a:r>
              <a:rPr lang="en-US" altLang="ja-JP"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導入するためには</a:t>
            </a:r>
            <a:endParaRPr lang="en-US" altLang="ja-JP"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どうしたらよいのだろうか？</a:t>
            </a:r>
          </a:p>
        </p:txBody>
      </p:sp>
      <p:sp>
        <p:nvSpPr>
          <p:cNvPr id="3" name="テキスト ボックス 2"/>
          <p:cNvSpPr txBox="1"/>
          <p:nvPr/>
        </p:nvSpPr>
        <p:spPr>
          <a:xfrm>
            <a:off x="971600" y="3573016"/>
            <a:ext cx="7416824" cy="369332"/>
          </a:xfrm>
          <a:prstGeom prst="rect">
            <a:avLst/>
          </a:prstGeom>
          <a:noFill/>
        </p:spPr>
        <p:txBody>
          <a:bodyPr wrap="square" rtlCol="0">
            <a:spAutoFit/>
          </a:bodyPr>
          <a:lstStyle/>
          <a:p>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p:cNvSpPr txBox="1"/>
          <p:nvPr/>
        </p:nvSpPr>
        <p:spPr>
          <a:xfrm>
            <a:off x="-10582" y="2996952"/>
            <a:ext cx="9154582" cy="2985433"/>
          </a:xfrm>
          <a:prstGeom prst="rect">
            <a:avLst/>
          </a:prstGeom>
          <a:noFill/>
        </p:spPr>
        <p:txBody>
          <a:bodyPr wrap="square" rtlCol="0">
            <a:spAutoFit/>
          </a:bodyPr>
          <a:lstStyle/>
          <a:p>
            <a:pPr algn="ctr"/>
            <a:r>
              <a:rPr lang="en-US" altLang="ja-JP" sz="5000" b="1" u="sng" dirty="0">
                <a:ln>
                  <a:solidFill>
                    <a:prstClr val="black"/>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105</a:t>
            </a:r>
            <a:r>
              <a:rPr lang="ja-JP" altLang="en-US" sz="5000" b="1" u="sng" dirty="0">
                <a:ln>
                  <a:solidFill>
                    <a:prstClr val="black"/>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5000" b="1" u="sng" dirty="0">
                <a:ln>
                  <a:solidFill>
                    <a:prstClr val="black"/>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/10kWh</a:t>
            </a:r>
          </a:p>
          <a:p>
            <a:pPr algn="ctr"/>
            <a:r>
              <a:rPr lang="en-US" altLang="ja-JP" sz="5000" b="1" u="sng" dirty="0">
                <a:ln>
                  <a:solidFill>
                    <a:prstClr val="black"/>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(10.5</a:t>
            </a:r>
            <a:r>
              <a:rPr lang="ja-JP" altLang="en-US" sz="5000" b="1" u="sng" dirty="0">
                <a:ln>
                  <a:solidFill>
                    <a:prstClr val="black"/>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5000" b="1" u="sng" dirty="0">
                <a:ln>
                  <a:solidFill>
                    <a:prstClr val="black"/>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/kWh)</a:t>
            </a:r>
          </a:p>
          <a:p>
            <a:pPr algn="ctr"/>
            <a:r>
              <a:rPr lang="ja-JP" altLang="en-US"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の補助金を</a:t>
            </a:r>
            <a:endParaRPr lang="en-US" altLang="ja-JP"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導入時に設定することが必要</a:t>
            </a:r>
            <a:endParaRPr lang="en-US" altLang="ja-JP" sz="4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ボックス 3"/>
          <p:cNvSpPr txBox="1"/>
          <p:nvPr/>
        </p:nvSpPr>
        <p:spPr>
          <a:xfrm>
            <a:off x="0" y="5805264"/>
            <a:ext cx="9133417" cy="923330"/>
          </a:xfrm>
          <a:prstGeom prst="rect">
            <a:avLst/>
          </a:prstGeom>
          <a:noFill/>
        </p:spPr>
        <p:txBody>
          <a:bodyPr wrap="square" rtlCol="0">
            <a:spAutoFit/>
          </a:bodyPr>
          <a:lstStyle/>
          <a:p>
            <a:pPr algn="ctr"/>
            <a:r>
              <a:rPr lang="en-US" altLang="ja-JP" sz="36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FIT</a:t>
            </a:r>
            <a:r>
              <a:rPr lang="ja-JP" altLang="en-US" sz="36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活用住宅と同じ</a:t>
            </a:r>
            <a:r>
              <a:rPr lang="en-US" altLang="ja-JP" sz="5400" b="1" dirty="0">
                <a:ln>
                  <a:solidFill>
                    <a:prstClr val="black"/>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5400" b="1" dirty="0">
                <a:ln>
                  <a:solidFill>
                    <a:prstClr val="black"/>
                  </a:solidFill>
                </a:ln>
                <a:solidFill>
                  <a:schemeClr val="accent4">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の補助率</a:t>
            </a:r>
            <a:endParaRPr lang="ja-JP" altLang="en-US" dirty="0">
              <a:solidFill>
                <a:prstClr val="white"/>
              </a:solidFill>
            </a:endParaRPr>
          </a:p>
        </p:txBody>
      </p:sp>
    </p:spTree>
    <p:extLst>
      <p:ext uri="{BB962C8B-B14F-4D97-AF65-F5344CB8AC3E}">
        <p14:creationId xmlns:p14="http://schemas.microsoft.com/office/powerpoint/2010/main" val="1121128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正方形/長方形 1"/>
          <p:cNvSpPr/>
          <p:nvPr/>
        </p:nvSpPr>
        <p:spPr>
          <a:xfrm>
            <a:off x="252283" y="470876"/>
            <a:ext cx="646331" cy="369332"/>
          </a:xfrm>
          <a:prstGeom prst="rect">
            <a:avLst/>
          </a:prstGeom>
        </p:spPr>
        <p:txBody>
          <a:bodyPr wrap="none">
            <a:spAutoFit/>
          </a:bodyPr>
          <a:lstStyle/>
          <a:p>
            <a:pPr algn="just"/>
            <a:r>
              <a:rPr lang="ja-JP" altLang="ja-JP" kern="100" dirty="0">
                <a:solidFill>
                  <a:prstClr val="black"/>
                </a:solidFill>
                <a:latin typeface="Century" panose="02040604050505020304" pitchFamily="18" charset="0"/>
                <a:ea typeface="メイリオ" panose="020B0604030504040204" pitchFamily="50" charset="-128"/>
                <a:cs typeface="メイリオ" panose="020B0604030504040204" pitchFamily="50" charset="-128"/>
              </a:rPr>
              <a:t>万円</a:t>
            </a:r>
            <a:endParaRPr lang="ja-JP" altLang="ja-JP" sz="16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3" name="直線コネクタ 2"/>
          <p:cNvCxnSpPr>
            <a:stCxn id="2" idx="2"/>
          </p:cNvCxnSpPr>
          <p:nvPr/>
        </p:nvCxnSpPr>
        <p:spPr>
          <a:xfrm flipH="1">
            <a:off x="559756" y="840208"/>
            <a:ext cx="15693" cy="6017792"/>
          </a:xfrm>
          <a:prstGeom prst="line">
            <a:avLst/>
          </a:prstGeom>
          <a:ln w="508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538015" y="1972648"/>
            <a:ext cx="4932850" cy="1253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190744" y="2457971"/>
            <a:ext cx="369012" cy="369332"/>
          </a:xfrm>
          <a:prstGeom prst="rect">
            <a:avLst/>
          </a:prstGeom>
        </p:spPr>
        <p:txBody>
          <a:bodyPr wrap="none">
            <a:spAutoFit/>
          </a:bodyPr>
          <a:lstStyle/>
          <a:p>
            <a:pPr algn="just"/>
            <a:r>
              <a:rPr lang="en-US" altLang="ja-JP" b="1" kern="100" dirty="0">
                <a:solidFill>
                  <a:prstClr val="black"/>
                </a:solidFill>
                <a:latin typeface="メイリオ" panose="020B0604030504040204" pitchFamily="50" charset="-128"/>
                <a:ea typeface="ＭＳ 明朝" panose="02020609040205080304" pitchFamily="17" charset="-128"/>
                <a:cs typeface="メイリオ" panose="020B0604030504040204" pitchFamily="50" charset="-128"/>
              </a:rPr>
              <a:t>O</a:t>
            </a:r>
            <a:endParaRPr lang="ja-JP" altLang="ja-JP" sz="16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正方形/長方形 15"/>
          <p:cNvSpPr/>
          <p:nvPr/>
        </p:nvSpPr>
        <p:spPr>
          <a:xfrm>
            <a:off x="-26348" y="6515337"/>
            <a:ext cx="569387" cy="369332"/>
          </a:xfrm>
          <a:prstGeom prst="rect">
            <a:avLst/>
          </a:prstGeom>
        </p:spPr>
        <p:txBody>
          <a:bodyPr wrap="none">
            <a:spAutoFit/>
          </a:bodyPr>
          <a:lstStyle/>
          <a:p>
            <a:pPr algn="just"/>
            <a:r>
              <a:rPr lang="en-US" altLang="ja-JP" b="1"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350</a:t>
            </a:r>
            <a:endParaRPr lang="ja-JP" altLang="ja-JP"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9" name="直線コネクタ 18"/>
          <p:cNvCxnSpPr/>
          <p:nvPr/>
        </p:nvCxnSpPr>
        <p:spPr>
          <a:xfrm flipV="1">
            <a:off x="575449" y="3619724"/>
            <a:ext cx="4839608" cy="3193652"/>
          </a:xfrm>
          <a:prstGeom prst="line">
            <a:avLst/>
          </a:prstGeom>
          <a:noFill/>
          <a:ln w="57150" cap="flat" cmpd="sng" algn="ctr">
            <a:solidFill>
              <a:sysClr val="windowText" lastClr="000000"/>
            </a:solidFill>
            <a:prstDash val="solid"/>
          </a:ln>
          <a:effectLst/>
        </p:spPr>
      </p:cxnSp>
      <p:sp>
        <p:nvSpPr>
          <p:cNvPr id="28" name="正方形/長方形 27"/>
          <p:cNvSpPr/>
          <p:nvPr/>
        </p:nvSpPr>
        <p:spPr>
          <a:xfrm>
            <a:off x="5470865" y="3435058"/>
            <a:ext cx="2249334" cy="369332"/>
          </a:xfrm>
          <a:prstGeom prst="rect">
            <a:avLst/>
          </a:prstGeom>
        </p:spPr>
        <p:txBody>
          <a:bodyPr wrap="none">
            <a:spAutoFit/>
          </a:bodyPr>
          <a:lstStyle/>
          <a:p>
            <a:pPr algn="just"/>
            <a:r>
              <a:rPr lang="ja-JP" altLang="ja-JP" b="1" kern="100" dirty="0">
                <a:solidFill>
                  <a:prstClr val="black"/>
                </a:solidFill>
                <a:latin typeface="Century" panose="02040604050505020304" pitchFamily="18" charset="0"/>
                <a:ea typeface="メイリオ" panose="020B0604030504040204" pitchFamily="50" charset="-128"/>
                <a:cs typeface="メイリオ" panose="020B0604030504040204" pitchFamily="50" charset="-128"/>
              </a:rPr>
              <a:t>現状　</a:t>
            </a:r>
            <a:r>
              <a:rPr lang="en-US" altLang="ja-JP" b="1" kern="100" dirty="0">
                <a:solidFill>
                  <a:prstClr val="black"/>
                </a:solidFill>
                <a:latin typeface="Century" panose="02040604050505020304" pitchFamily="18" charset="0"/>
                <a:ea typeface="メイリオ" panose="020B0604030504040204" pitchFamily="50" charset="-128"/>
                <a:cs typeface="メイリオ" panose="020B0604030504040204" pitchFamily="50" charset="-128"/>
              </a:rPr>
              <a:t>134</a:t>
            </a:r>
            <a:r>
              <a:rPr lang="ja-JP" altLang="ja-JP" b="1" kern="100" dirty="0">
                <a:solidFill>
                  <a:prstClr val="black"/>
                </a:solidFill>
                <a:latin typeface="Century" panose="02040604050505020304" pitchFamily="18" charset="0"/>
                <a:ea typeface="メイリオ" panose="020B0604030504040204" pitchFamily="50" charset="-128"/>
                <a:cs typeface="メイリオ" panose="020B0604030504040204" pitchFamily="50" charset="-128"/>
              </a:rPr>
              <a:t>万</a:t>
            </a:r>
            <a:r>
              <a:rPr lang="ja-JP" altLang="en-US" b="1" kern="100" dirty="0">
                <a:solidFill>
                  <a:prstClr val="black"/>
                </a:solidFill>
                <a:latin typeface="Century" panose="02040604050505020304" pitchFamily="18" charset="0"/>
                <a:ea typeface="メイリオ" panose="020B0604030504040204" pitchFamily="50" charset="-128"/>
                <a:cs typeface="メイリオ" panose="020B0604030504040204" pitchFamily="50" charset="-128"/>
              </a:rPr>
              <a:t>の損失</a:t>
            </a:r>
            <a:endParaRPr lang="ja-JP" altLang="ja-JP" sz="16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36" name="正方形/長方形 35"/>
          <p:cNvSpPr/>
          <p:nvPr/>
        </p:nvSpPr>
        <p:spPr>
          <a:xfrm>
            <a:off x="5594775" y="2412886"/>
            <a:ext cx="673582" cy="369332"/>
          </a:xfrm>
          <a:prstGeom prst="rect">
            <a:avLst/>
          </a:prstGeom>
        </p:spPr>
        <p:txBody>
          <a:bodyPr wrap="none">
            <a:spAutoFit/>
          </a:bodyPr>
          <a:lstStyle/>
          <a:p>
            <a:pPr algn="just"/>
            <a:r>
              <a:rPr lang="en-US" altLang="ja-JP" b="1"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15</a:t>
            </a:r>
            <a:r>
              <a:rPr lang="ja-JP" altLang="ja-JP" b="1"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年</a:t>
            </a:r>
            <a:endParaRPr lang="ja-JP" altLang="ja-JP"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35" name="グループ化 34"/>
          <p:cNvGrpSpPr/>
          <p:nvPr/>
        </p:nvGrpSpPr>
        <p:grpSpPr>
          <a:xfrm>
            <a:off x="-57041" y="2929742"/>
            <a:ext cx="9252492" cy="3395776"/>
            <a:chOff x="-57041" y="2732603"/>
            <a:chExt cx="9252492" cy="3395776"/>
          </a:xfrm>
        </p:grpSpPr>
        <p:cxnSp>
          <p:nvCxnSpPr>
            <p:cNvPr id="26" name="直線コネクタ 25"/>
            <p:cNvCxnSpPr/>
            <p:nvPr/>
          </p:nvCxnSpPr>
          <p:spPr>
            <a:xfrm flipV="1">
              <a:off x="531180" y="2850986"/>
              <a:ext cx="4886016" cy="3193652"/>
            </a:xfrm>
            <a:prstGeom prst="line">
              <a:avLst/>
            </a:prstGeom>
            <a:noFill/>
            <a:ln w="50800" cap="flat" cmpd="sng" algn="ctr">
              <a:solidFill>
                <a:sysClr val="windowText" lastClr="000000"/>
              </a:solidFill>
              <a:prstDash val="dashDot"/>
            </a:ln>
            <a:effectLst/>
          </p:spPr>
        </p:cxnSp>
        <p:sp>
          <p:nvSpPr>
            <p:cNvPr id="22" name="正方形/長方形 21"/>
            <p:cNvSpPr/>
            <p:nvPr/>
          </p:nvSpPr>
          <p:spPr>
            <a:xfrm>
              <a:off x="-57041" y="5789825"/>
              <a:ext cx="603050" cy="338554"/>
            </a:xfrm>
            <a:prstGeom prst="rect">
              <a:avLst/>
            </a:prstGeom>
          </p:spPr>
          <p:txBody>
            <a:bodyPr wrap="none">
              <a:spAutoFit/>
            </a:bodyPr>
            <a:lstStyle/>
            <a:p>
              <a:pPr algn="just"/>
              <a:r>
                <a:rPr lang="en-US" altLang="ja-JP" sz="1600" b="1" kern="100" dirty="0">
                  <a:solidFill>
                    <a:prstClr val="black"/>
                  </a:solidFill>
                  <a:latin typeface="メイリオ" panose="020B0604030504040204" pitchFamily="50" charset="-128"/>
                  <a:ea typeface="ＭＳ 明朝" panose="02020609040205080304" pitchFamily="17" charset="-128"/>
                  <a:cs typeface="メイリオ" panose="020B0604030504040204" pitchFamily="50" charset="-128"/>
                </a:rPr>
                <a:t>300</a:t>
              </a:r>
              <a:endParaRPr lang="ja-JP" altLang="ja-JP" sz="12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37" name="正方形/長方形 36"/>
            <p:cNvSpPr/>
            <p:nvPr/>
          </p:nvSpPr>
          <p:spPr>
            <a:xfrm>
              <a:off x="5467912" y="2732603"/>
              <a:ext cx="3727539" cy="369332"/>
            </a:xfrm>
            <a:prstGeom prst="rect">
              <a:avLst/>
            </a:prstGeom>
          </p:spPr>
          <p:txBody>
            <a:bodyPr wrap="square">
              <a:spAutoFit/>
            </a:bodyPr>
            <a:lstStyle/>
            <a:p>
              <a:pPr algn="just"/>
              <a:r>
                <a:rPr lang="ja-JP" altLang="ja-JP" b="1" kern="100" dirty="0">
                  <a:solidFill>
                    <a:prstClr val="black"/>
                  </a:solidFill>
                  <a:latin typeface="Century" panose="02040604050505020304" pitchFamily="18" charset="0"/>
                  <a:ea typeface="メイリオ" panose="020B0604030504040204" pitchFamily="50" charset="-128"/>
                  <a:cs typeface="メイリオ" panose="020B0604030504040204" pitchFamily="50" charset="-128"/>
                </a:rPr>
                <a:t>我々の推計値　</a:t>
              </a:r>
              <a:r>
                <a:rPr lang="en-US" altLang="ja-JP" b="1" kern="100" dirty="0">
                  <a:solidFill>
                    <a:prstClr val="black"/>
                  </a:solidFill>
                  <a:latin typeface="Century" panose="02040604050505020304" pitchFamily="18" charset="0"/>
                  <a:ea typeface="メイリオ" panose="020B0604030504040204" pitchFamily="50" charset="-128"/>
                  <a:cs typeface="メイリオ" panose="020B0604030504040204" pitchFamily="50" charset="-128"/>
                </a:rPr>
                <a:t>84</a:t>
              </a:r>
              <a:r>
                <a:rPr lang="ja-JP" altLang="en-US" b="1" kern="100" dirty="0">
                  <a:solidFill>
                    <a:prstClr val="black"/>
                  </a:solidFill>
                  <a:latin typeface="Century" panose="02040604050505020304" pitchFamily="18" charset="0"/>
                  <a:ea typeface="メイリオ" panose="020B0604030504040204" pitchFamily="50" charset="-128"/>
                  <a:cs typeface="メイリオ" panose="020B0604030504040204" pitchFamily="50" charset="-128"/>
                </a:rPr>
                <a:t>万円の損失</a:t>
              </a:r>
              <a:endParaRPr lang="ja-JP" altLang="ja-JP" sz="14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32" name="グループ化 31"/>
          <p:cNvGrpSpPr/>
          <p:nvPr/>
        </p:nvGrpSpPr>
        <p:grpSpPr>
          <a:xfrm>
            <a:off x="-91542" y="1628316"/>
            <a:ext cx="9365110" cy="3243139"/>
            <a:chOff x="-40209" y="1865347"/>
            <a:chExt cx="9365110" cy="3243139"/>
          </a:xfrm>
        </p:grpSpPr>
        <p:cxnSp>
          <p:nvCxnSpPr>
            <p:cNvPr id="11" name="直線コネクタ 10"/>
            <p:cNvCxnSpPr/>
            <p:nvPr/>
          </p:nvCxnSpPr>
          <p:spPr>
            <a:xfrm flipH="1" flipV="1">
              <a:off x="582361" y="1882169"/>
              <a:ext cx="4891015" cy="2"/>
            </a:xfrm>
            <a:prstGeom prst="line">
              <a:avLst/>
            </a:prstGeom>
            <a:noFill/>
            <a:ln w="28575" cap="flat" cmpd="sng" algn="ctr">
              <a:solidFill>
                <a:srgbClr val="1F497D">
                  <a:lumMod val="40000"/>
                  <a:lumOff val="60000"/>
                </a:srgbClr>
              </a:solidFill>
              <a:prstDash val="sysDash"/>
            </a:ln>
            <a:effectLst/>
          </p:spPr>
        </p:cxnSp>
        <p:grpSp>
          <p:nvGrpSpPr>
            <p:cNvPr id="31" name="グループ化 30"/>
            <p:cNvGrpSpPr/>
            <p:nvPr/>
          </p:nvGrpSpPr>
          <p:grpSpPr>
            <a:xfrm>
              <a:off x="-40209" y="1865347"/>
              <a:ext cx="9365110" cy="3243139"/>
              <a:chOff x="-40209" y="1865347"/>
              <a:chExt cx="9365110" cy="3243139"/>
            </a:xfrm>
          </p:grpSpPr>
          <p:cxnSp>
            <p:nvCxnSpPr>
              <p:cNvPr id="24" name="直線コネクタ 23"/>
              <p:cNvCxnSpPr/>
              <p:nvPr/>
            </p:nvCxnSpPr>
            <p:spPr>
              <a:xfrm>
                <a:off x="5484549" y="1865347"/>
                <a:ext cx="2880" cy="2016708"/>
              </a:xfrm>
              <a:prstGeom prst="line">
                <a:avLst/>
              </a:prstGeom>
              <a:noFill/>
              <a:ln w="28575" cap="flat" cmpd="sng" algn="ctr">
                <a:solidFill>
                  <a:srgbClr val="1F497D">
                    <a:lumMod val="40000"/>
                    <a:lumOff val="60000"/>
                  </a:srgbClr>
                </a:solidFill>
                <a:prstDash val="sysDash"/>
              </a:ln>
              <a:effectLst/>
            </p:spPr>
          </p:cxnSp>
          <p:cxnSp>
            <p:nvCxnSpPr>
              <p:cNvPr id="38" name="直線コネクタ 37"/>
              <p:cNvCxnSpPr/>
              <p:nvPr/>
            </p:nvCxnSpPr>
            <p:spPr>
              <a:xfrm flipV="1">
                <a:off x="626782" y="1882171"/>
                <a:ext cx="4839608" cy="3226315"/>
              </a:xfrm>
              <a:prstGeom prst="line">
                <a:avLst/>
              </a:prstGeom>
              <a:noFill/>
              <a:ln w="57150" cap="flat" cmpd="sng" algn="ctr">
                <a:solidFill>
                  <a:srgbClr val="C00000"/>
                </a:solidFill>
                <a:prstDash val="solid"/>
              </a:ln>
              <a:effectLst/>
            </p:spPr>
          </p:cxnSp>
          <p:sp>
            <p:nvSpPr>
              <p:cNvPr id="40" name="正方形/長方形 39"/>
              <p:cNvSpPr/>
              <p:nvPr/>
            </p:nvSpPr>
            <p:spPr>
              <a:xfrm>
                <a:off x="-40209" y="4643844"/>
                <a:ext cx="569387" cy="369332"/>
              </a:xfrm>
              <a:prstGeom prst="rect">
                <a:avLst/>
              </a:prstGeom>
            </p:spPr>
            <p:txBody>
              <a:bodyPr wrap="none">
                <a:spAutoFit/>
              </a:bodyPr>
              <a:lstStyle/>
              <a:p>
                <a:pPr algn="just"/>
                <a:r>
                  <a:rPr lang="en-US" altLang="ja-JP" b="1"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200</a:t>
                </a:r>
                <a:endParaRPr lang="ja-JP" altLang="ja-JP"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41" name="正方形/長方形 40"/>
              <p:cNvSpPr/>
              <p:nvPr/>
            </p:nvSpPr>
            <p:spPr>
              <a:xfrm>
                <a:off x="5467912" y="1865347"/>
                <a:ext cx="3856989" cy="584775"/>
              </a:xfrm>
              <a:prstGeom prst="rect">
                <a:avLst/>
              </a:prstGeom>
            </p:spPr>
            <p:txBody>
              <a:bodyPr wrap="square">
                <a:spAutoFit/>
              </a:bodyPr>
              <a:lstStyle/>
              <a:p>
                <a:pPr algn="just"/>
                <a:r>
                  <a:rPr lang="ja-JP" altLang="ja-JP" sz="1600" b="1" kern="1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我々の推計値＋補助金</a:t>
                </a:r>
                <a:r>
                  <a:rPr lang="en-US" altLang="ja-JP" sz="1600" b="1" kern="1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(10.5</a:t>
                </a:r>
                <a:r>
                  <a:rPr lang="ja-JP" altLang="ja-JP" sz="1600" b="1" kern="1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1600" b="1" kern="1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/kWh)</a:t>
                </a:r>
              </a:p>
              <a:p>
                <a:pPr algn="just"/>
                <a:r>
                  <a:rPr lang="en-US" altLang="ja-JP" sz="1600" b="1" kern="1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600" b="1" kern="1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万円の利益</a:t>
                </a:r>
                <a:endParaRPr lang="ja-JP" altLang="ja-JP" sz="1600" b="1" kern="1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94886" y="1973069"/>
                <a:ext cx="441146" cy="369332"/>
              </a:xfrm>
              <a:prstGeom prst="rect">
                <a:avLst/>
              </a:prstGeom>
            </p:spPr>
            <p:txBody>
              <a:bodyPr wrap="none">
                <a:spAutoFit/>
              </a:bodyPr>
              <a:lstStyle/>
              <a:p>
                <a:pPr algn="just"/>
                <a:r>
                  <a:rPr lang="en-US" altLang="ja-JP" b="1"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21</a:t>
                </a:r>
                <a:endParaRPr lang="ja-JP" altLang="ja-JP"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grpSp>
      </p:grpSp>
      <p:sp>
        <p:nvSpPr>
          <p:cNvPr id="74" name="テキスト ボックス 73"/>
          <p:cNvSpPr txBox="1"/>
          <p:nvPr/>
        </p:nvSpPr>
        <p:spPr>
          <a:xfrm>
            <a:off x="2529442" y="5297816"/>
            <a:ext cx="6666009" cy="1200329"/>
          </a:xfrm>
          <a:prstGeom prst="rect">
            <a:avLst/>
          </a:prstGeom>
          <a:noFill/>
        </p:spPr>
        <p:txBody>
          <a:bodyPr wrap="square" rtlCol="0" anchor="t">
            <a:spAutoFit/>
          </a:bodyPr>
          <a:lstStyle/>
          <a:p>
            <a:pPr algn="ctr"/>
            <a:r>
              <a:rPr lang="en-US" altLang="ja-JP" sz="2400" b="1" dirty="0">
                <a:solidFill>
                  <a:prstClr val="black"/>
                </a:solidFill>
                <a:latin typeface="メイリオ" panose="020B0604030504040204" pitchFamily="50" charset="-128"/>
                <a:ea typeface="メイリオ" panose="020B0604030504040204" pitchFamily="50" charset="-128"/>
              </a:rPr>
              <a:t>[</a:t>
            </a:r>
            <a:r>
              <a:rPr lang="ja-JP" altLang="en-US" sz="2400" b="1" dirty="0">
                <a:solidFill>
                  <a:prstClr val="black"/>
                </a:solidFill>
                <a:latin typeface="メイリオ" panose="020B0604030504040204" pitchFamily="50" charset="-128"/>
                <a:ea typeface="メイリオ" panose="020B0604030504040204" pitchFamily="50" charset="-128"/>
              </a:rPr>
              <a:t>太陽光発電＋蓄電池</a:t>
            </a:r>
            <a:r>
              <a:rPr lang="en-US" altLang="ja-JP" sz="2400" b="1" dirty="0">
                <a:solidFill>
                  <a:prstClr val="black"/>
                </a:solidFill>
                <a:latin typeface="メイリオ" panose="020B0604030504040204" pitchFamily="50" charset="-128"/>
                <a:ea typeface="メイリオ" panose="020B0604030504040204" pitchFamily="50" charset="-128"/>
              </a:rPr>
              <a:t>]</a:t>
            </a:r>
            <a:r>
              <a:rPr lang="ja-JP" altLang="en-US" sz="2400" b="1" dirty="0">
                <a:solidFill>
                  <a:prstClr val="black"/>
                </a:solidFill>
                <a:latin typeface="メイリオ" panose="020B0604030504040204" pitchFamily="50" charset="-128"/>
                <a:ea typeface="メイリオ" panose="020B0604030504040204" pitchFamily="50" charset="-128"/>
              </a:rPr>
              <a:t>の価格</a:t>
            </a:r>
            <a:r>
              <a:rPr lang="en-US" altLang="ja-JP" sz="2400" b="1" dirty="0">
                <a:solidFill>
                  <a:prstClr val="black"/>
                </a:solidFill>
                <a:latin typeface="メイリオ" panose="020B0604030504040204" pitchFamily="50" charset="-128"/>
                <a:ea typeface="メイリオ" panose="020B0604030504040204" pitchFamily="50" charset="-128"/>
              </a:rPr>
              <a:t>(3</a:t>
            </a:r>
            <a:r>
              <a:rPr lang="ja-JP" altLang="en-US" sz="2400" b="1" dirty="0">
                <a:solidFill>
                  <a:prstClr val="black"/>
                </a:solidFill>
                <a:latin typeface="メイリオ" panose="020B0604030504040204" pitchFamily="50" charset="-128"/>
                <a:ea typeface="メイリオ" panose="020B0604030504040204" pitchFamily="50" charset="-128"/>
              </a:rPr>
              <a:t>０</a:t>
            </a:r>
            <a:r>
              <a:rPr lang="en-US" altLang="ja-JP" sz="2400" b="1" dirty="0">
                <a:solidFill>
                  <a:prstClr val="black"/>
                </a:solidFill>
                <a:latin typeface="メイリオ" panose="020B0604030504040204" pitchFamily="50" charset="-128"/>
                <a:ea typeface="メイリオ" panose="020B0604030504040204" pitchFamily="50" charset="-128"/>
              </a:rPr>
              <a:t>0</a:t>
            </a:r>
            <a:r>
              <a:rPr lang="ja-JP" altLang="en-US" sz="2400" b="1" dirty="0">
                <a:solidFill>
                  <a:prstClr val="black"/>
                </a:solidFill>
                <a:latin typeface="メイリオ" panose="020B0604030504040204" pitchFamily="50" charset="-128"/>
                <a:ea typeface="メイリオ" panose="020B0604030504040204" pitchFamily="50" charset="-128"/>
              </a:rPr>
              <a:t>万円</a:t>
            </a:r>
            <a:r>
              <a:rPr lang="en-US" altLang="ja-JP" sz="2400" b="1" dirty="0">
                <a:solidFill>
                  <a:prstClr val="black"/>
                </a:solidFill>
                <a:latin typeface="メイリオ" panose="020B0604030504040204" pitchFamily="50" charset="-128"/>
                <a:ea typeface="メイリオ" panose="020B0604030504040204" pitchFamily="50" charset="-128"/>
              </a:rPr>
              <a:t>)</a:t>
            </a:r>
            <a:r>
              <a:rPr lang="ja-JP" altLang="en-US" sz="2400" b="1" dirty="0">
                <a:solidFill>
                  <a:prstClr val="black"/>
                </a:solidFill>
                <a:latin typeface="メイリオ" panose="020B0604030504040204" pitchFamily="50" charset="-128"/>
                <a:ea typeface="メイリオ" panose="020B0604030504040204" pitchFamily="50" charset="-128"/>
              </a:rPr>
              <a:t>から補助金</a:t>
            </a:r>
            <a:r>
              <a:rPr lang="en-US" altLang="ja-JP" sz="2400" b="1" dirty="0">
                <a:solidFill>
                  <a:prstClr val="black"/>
                </a:solidFill>
                <a:latin typeface="メイリオ" panose="020B0604030504040204" pitchFamily="50" charset="-128"/>
                <a:ea typeface="メイリオ" panose="020B0604030504040204" pitchFamily="50" charset="-128"/>
              </a:rPr>
              <a:t>(10.5</a:t>
            </a:r>
            <a:r>
              <a:rPr lang="ja-JP" altLang="en-US" sz="2400" b="1" dirty="0">
                <a:solidFill>
                  <a:prstClr val="black"/>
                </a:solidFill>
                <a:latin typeface="メイリオ" panose="020B0604030504040204" pitchFamily="50" charset="-128"/>
                <a:ea typeface="メイリオ" panose="020B0604030504040204" pitchFamily="50" charset="-128"/>
              </a:rPr>
              <a:t>万円</a:t>
            </a:r>
            <a:r>
              <a:rPr lang="en-US" altLang="ja-JP" sz="2400" b="1" dirty="0">
                <a:solidFill>
                  <a:prstClr val="black"/>
                </a:solidFill>
                <a:latin typeface="メイリオ" panose="020B0604030504040204" pitchFamily="50" charset="-128"/>
                <a:ea typeface="メイリオ" panose="020B0604030504040204" pitchFamily="50" charset="-128"/>
              </a:rPr>
              <a:t>/kWh)</a:t>
            </a:r>
            <a:r>
              <a:rPr lang="ja-JP" altLang="en-US" sz="2400" b="1" dirty="0">
                <a:solidFill>
                  <a:prstClr val="black"/>
                </a:solidFill>
                <a:latin typeface="メイリオ" panose="020B0604030504040204" pitchFamily="50" charset="-128"/>
                <a:ea typeface="メイリオ" panose="020B0604030504040204" pitchFamily="50" charset="-128"/>
              </a:rPr>
              <a:t>を設け、</a:t>
            </a:r>
          </a:p>
          <a:p>
            <a:pPr algn="ctr"/>
            <a:r>
              <a:rPr lang="ja-JP" altLang="en-US" sz="2400" b="1" dirty="0">
                <a:solidFill>
                  <a:prstClr val="black"/>
                </a:solidFill>
                <a:latin typeface="メイリオ" panose="020B0604030504040204" pitchFamily="50" charset="-128"/>
                <a:ea typeface="メイリオ" panose="020B0604030504040204" pitchFamily="50" charset="-128"/>
              </a:rPr>
              <a:t>グラフを上にシフトする必要がある</a:t>
            </a:r>
          </a:p>
        </p:txBody>
      </p:sp>
      <p:sp>
        <p:nvSpPr>
          <p:cNvPr id="39" name="下矢印 38"/>
          <p:cNvSpPr/>
          <p:nvPr/>
        </p:nvSpPr>
        <p:spPr>
          <a:xfrm rot="10800000">
            <a:off x="4177376" y="2377823"/>
            <a:ext cx="682656" cy="648072"/>
          </a:xfrm>
          <a:prstGeom prst="downArrow">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テキスト ボックス 3"/>
          <p:cNvSpPr txBox="1"/>
          <p:nvPr/>
        </p:nvSpPr>
        <p:spPr>
          <a:xfrm>
            <a:off x="1288106" y="286034"/>
            <a:ext cx="6668270" cy="461665"/>
          </a:xfrm>
          <a:prstGeom prst="rect">
            <a:avLst/>
          </a:prstGeom>
          <a:noFill/>
        </p:spPr>
        <p:txBody>
          <a:bodyPr wrap="square" rtlCol="0">
            <a:spAutoFit/>
          </a:bodyPr>
          <a:lstStyle/>
          <a:p>
            <a:r>
              <a:rPr lang="ja-JP" altLang="en-US" sz="2400" b="1" dirty="0">
                <a:solidFill>
                  <a:prstClr val="black"/>
                </a:solidFill>
                <a:latin typeface="メイリオ" panose="020B0604030504040204" pitchFamily="50" charset="-128"/>
                <a:ea typeface="メイリオ" panose="020B0604030504040204" pitchFamily="50" charset="-128"/>
              </a:rPr>
              <a:t>新規の</a:t>
            </a:r>
            <a:r>
              <a:rPr lang="en-US" altLang="ja-JP" sz="2400" b="1" dirty="0">
                <a:solidFill>
                  <a:prstClr val="black"/>
                </a:solidFill>
                <a:latin typeface="メイリオ" panose="020B0604030504040204" pitchFamily="50" charset="-128"/>
                <a:ea typeface="メイリオ" panose="020B0604030504040204" pitchFamily="50" charset="-128"/>
              </a:rPr>
              <a:t>[</a:t>
            </a:r>
            <a:r>
              <a:rPr lang="ja-JP" altLang="en-US" sz="2400" b="1" dirty="0">
                <a:solidFill>
                  <a:prstClr val="black"/>
                </a:solidFill>
                <a:latin typeface="メイリオ" panose="020B0604030504040204" pitchFamily="50" charset="-128"/>
                <a:ea typeface="メイリオ" panose="020B0604030504040204" pitchFamily="50" charset="-128"/>
              </a:rPr>
              <a:t>太陽光発電</a:t>
            </a:r>
            <a:r>
              <a:rPr lang="en-US" altLang="ja-JP" sz="2400" b="1" dirty="0">
                <a:solidFill>
                  <a:prstClr val="black"/>
                </a:solidFill>
                <a:latin typeface="メイリオ" panose="020B0604030504040204" pitchFamily="50" charset="-128"/>
                <a:ea typeface="メイリオ" panose="020B0604030504040204" pitchFamily="50" charset="-128"/>
              </a:rPr>
              <a:t>+</a:t>
            </a:r>
            <a:r>
              <a:rPr lang="ja-JP" altLang="en-US" sz="2400" b="1" dirty="0">
                <a:solidFill>
                  <a:prstClr val="black"/>
                </a:solidFill>
                <a:latin typeface="メイリオ" panose="020B0604030504040204" pitchFamily="50" charset="-128"/>
                <a:ea typeface="メイリオ" panose="020B0604030504040204" pitchFamily="50" charset="-128"/>
              </a:rPr>
              <a:t>蓄電池</a:t>
            </a:r>
            <a:r>
              <a:rPr lang="en-US" altLang="ja-JP" sz="2400" b="1" dirty="0">
                <a:solidFill>
                  <a:prstClr val="black"/>
                </a:solidFill>
                <a:latin typeface="メイリオ" panose="020B0604030504040204" pitchFamily="50" charset="-128"/>
                <a:ea typeface="メイリオ" panose="020B0604030504040204" pitchFamily="50" charset="-128"/>
              </a:rPr>
              <a:t>]</a:t>
            </a:r>
            <a:r>
              <a:rPr lang="ja-JP" altLang="en-US" sz="2400" b="1" dirty="0">
                <a:solidFill>
                  <a:prstClr val="black"/>
                </a:solidFill>
                <a:latin typeface="メイリオ" panose="020B0604030504040204" pitchFamily="50" charset="-128"/>
                <a:ea typeface="メイリオ" panose="020B0604030504040204" pitchFamily="50" charset="-128"/>
              </a:rPr>
              <a:t>導入費用のシフト</a:t>
            </a:r>
          </a:p>
        </p:txBody>
      </p:sp>
      <p:sp>
        <p:nvSpPr>
          <p:cNvPr id="25" name="下矢印 24"/>
          <p:cNvSpPr/>
          <p:nvPr/>
        </p:nvSpPr>
        <p:spPr>
          <a:xfrm rot="10800000">
            <a:off x="4177376" y="3676304"/>
            <a:ext cx="682656" cy="472776"/>
          </a:xfrm>
          <a:prstGeom prst="downArrow">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正方形/長方形 26"/>
          <p:cNvSpPr/>
          <p:nvPr/>
        </p:nvSpPr>
        <p:spPr>
          <a:xfrm>
            <a:off x="1022304" y="6515332"/>
            <a:ext cx="2737798" cy="253916"/>
          </a:xfrm>
          <a:prstGeom prst="rect">
            <a:avLst/>
          </a:prstGeom>
        </p:spPr>
        <p:txBody>
          <a:bodyPr wrap="square">
            <a:spAutoFit/>
          </a:bodyPr>
          <a:lstStyle/>
          <a:p>
            <a:pPr fontAlgn="base"/>
            <a:r>
              <a:rPr lang="ja-JP" altLang="ja-JP" sz="1050" dirty="0"/>
              <a:t>※　企業へのヒアリングをもとに独自に作成</a:t>
            </a:r>
          </a:p>
        </p:txBody>
      </p:sp>
      <p:cxnSp>
        <p:nvCxnSpPr>
          <p:cNvPr id="33" name="直線コネクタ 32"/>
          <p:cNvCxnSpPr/>
          <p:nvPr/>
        </p:nvCxnSpPr>
        <p:spPr>
          <a:xfrm>
            <a:off x="5436096" y="1988840"/>
            <a:ext cx="2880" cy="1656184"/>
          </a:xfrm>
          <a:prstGeom prst="line">
            <a:avLst/>
          </a:prstGeom>
          <a:noFill/>
          <a:ln w="28575" cap="flat" cmpd="sng" algn="ctr">
            <a:solidFill>
              <a:srgbClr val="1F497D">
                <a:lumMod val="40000"/>
                <a:lumOff val="60000"/>
              </a:srgbClr>
            </a:solidFill>
            <a:prstDash val="sysDash"/>
          </a:ln>
          <a:effectLst/>
        </p:spPr>
      </p:cxnSp>
    </p:spTree>
    <p:extLst>
      <p:ext uri="{BB962C8B-B14F-4D97-AF65-F5344CB8AC3E}">
        <p14:creationId xmlns:p14="http://schemas.microsoft.com/office/powerpoint/2010/main" val="147668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8" fill="hold" nodeType="withEffect">
                                  <p:stCondLst>
                                    <p:cond delay="50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74">
                                            <p:txEl>
                                              <p:pRg st="0" end="0"/>
                                            </p:txEl>
                                          </p:spTgt>
                                        </p:tgtEl>
                                        <p:attrNameLst>
                                          <p:attrName>style.visibility</p:attrName>
                                        </p:attrNameLst>
                                      </p:cBhvr>
                                      <p:to>
                                        <p:strVal val="visible"/>
                                      </p:to>
                                    </p:set>
                                    <p:animEffect transition="in" filter="wipe(down)">
                                      <p:cBhvr>
                                        <p:cTn id="23" dur="500"/>
                                        <p:tgtEl>
                                          <p:spTgt spid="74">
                                            <p:txEl>
                                              <p:pRg st="0" end="0"/>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74">
                                            <p:txEl>
                                              <p:pRg st="1" end="1"/>
                                            </p:txEl>
                                          </p:spTgt>
                                        </p:tgtEl>
                                        <p:attrNameLst>
                                          <p:attrName>style.visibility</p:attrName>
                                        </p:attrNameLst>
                                      </p:cBhvr>
                                      <p:to>
                                        <p:strVal val="visible"/>
                                      </p:to>
                                    </p:set>
                                    <p:animEffect transition="in" filter="wipe(down)">
                                      <p:cBhvr>
                                        <p:cTn id="26" dur="500"/>
                                        <p:tgtEl>
                                          <p:spTgt spid="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0000"/>
            <a:lum/>
          </a:blip>
          <a:srcRect/>
          <a:stretch>
            <a:fillRect l="-6000" r="-6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180020" y="404664"/>
            <a:ext cx="9396536" cy="2369880"/>
          </a:xfrm>
          <a:prstGeom prst="rect">
            <a:avLst/>
          </a:prstGeom>
          <a:noFill/>
        </p:spPr>
        <p:txBody>
          <a:bodyPr wrap="square" rtlCol="0">
            <a:spAutoFit/>
          </a:bodyPr>
          <a:lstStyle/>
          <a:p>
            <a:pPr algn="ctr"/>
            <a:r>
              <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蓄電池＋太陽光発電</a:t>
            </a:r>
            <a:r>
              <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3600" b="1"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導入費用</a:t>
            </a:r>
            <a:r>
              <a:rPr lang="en-US" altLang="ja-JP" sz="3600" b="1"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3600" b="1"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円</a:t>
            </a:r>
            <a:endParaRPr lang="en-US" altLang="ja-JP" sz="3600" b="1"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対して</a:t>
            </a:r>
            <a:r>
              <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105</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補助率</a:t>
            </a:r>
            <a:r>
              <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は</a:t>
            </a:r>
            <a:endPar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妥当か</a:t>
            </a:r>
            <a:endPar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4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0" y="2420888"/>
            <a:ext cx="9036496" cy="3693319"/>
          </a:xfrm>
          <a:prstGeom prst="rect">
            <a:avLst/>
          </a:prstGeom>
          <a:noFill/>
        </p:spPr>
        <p:txBody>
          <a:bodyPr wrap="square" rtlCol="0">
            <a:spAutoFit/>
          </a:bodyPr>
          <a:lstStyle/>
          <a:p>
            <a:pPr algn="ctr"/>
            <a:r>
              <a:rPr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蓄電池単体</a:t>
            </a:r>
            <a:r>
              <a:rPr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3200" b="1"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kWh</a:t>
            </a:r>
            <a:r>
              <a:rPr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への補助金と考えると</a:t>
            </a:r>
            <a:endParaRPr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補助金</a:t>
            </a:r>
            <a:r>
              <a:rPr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10.5</a:t>
            </a:r>
            <a:r>
              <a:rPr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/kWh</a:t>
            </a:r>
            <a:r>
              <a:rPr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は過剰だが・・・</a:t>
            </a:r>
            <a:endParaRPr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FIT</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住宅への蓄電池導入の補助金と同率の補助率</a:t>
            </a:r>
            <a:r>
              <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％を設定した金額であるため</a:t>
            </a:r>
            <a:endParaRPr lang="en-US" altLang="ja-JP" sz="4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6600" b="1" u="sng" dirty="0">
                <a:ln>
                  <a:solidFill>
                    <a:schemeClr val="tx1"/>
                  </a:solidFill>
                </a:ln>
                <a:solidFill>
                  <a:schemeClr val="accent2"/>
                </a:solidFill>
              </a:rPr>
              <a:t>妥当である</a:t>
            </a:r>
            <a:endParaRPr lang="en-US" altLang="ja-JP" sz="6600" b="1" u="sng" dirty="0">
              <a:ln>
                <a:solidFill>
                  <a:schemeClr val="tx1"/>
                </a:solidFill>
              </a:ln>
              <a:solidFill>
                <a:schemeClr val="accent2"/>
              </a:solidFill>
            </a:endParaRPr>
          </a:p>
        </p:txBody>
      </p:sp>
    </p:spTree>
    <p:extLst>
      <p:ext uri="{BB962C8B-B14F-4D97-AF65-F5344CB8AC3E}">
        <p14:creationId xmlns:p14="http://schemas.microsoft.com/office/powerpoint/2010/main" val="2612425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0000"/>
            <a:lum/>
          </a:blip>
          <a:srcRect/>
          <a:stretch>
            <a:fillRect l="-6000" r="-6000"/>
          </a:stretch>
        </a:blipFill>
        <a:effectLst/>
      </p:bgPr>
    </p:bg>
    <p:spTree>
      <p:nvGrpSpPr>
        <p:cNvPr id="1" name=""/>
        <p:cNvGrpSpPr/>
        <p:nvPr/>
      </p:nvGrpSpPr>
      <p:grpSpPr>
        <a:xfrm>
          <a:off x="0" y="0"/>
          <a:ext cx="0" cy="0"/>
          <a:chOff x="0" y="0"/>
          <a:chExt cx="0" cy="0"/>
        </a:xfrm>
      </p:grpSpPr>
      <p:sp>
        <p:nvSpPr>
          <p:cNvPr id="4" name="テキスト ボックス 3"/>
          <p:cNvSpPr txBox="1"/>
          <p:nvPr/>
        </p:nvSpPr>
        <p:spPr>
          <a:xfrm>
            <a:off x="0" y="302359"/>
            <a:ext cx="9017732" cy="6555641"/>
          </a:xfrm>
          <a:prstGeom prst="rect">
            <a:avLst/>
          </a:prstGeom>
          <a:noFill/>
        </p:spPr>
        <p:txBody>
          <a:bodyPr wrap="square" rtlCol="0">
            <a:spAutoFit/>
          </a:bodyPr>
          <a:lstStyle/>
          <a:p>
            <a:pPr algn="ctr"/>
            <a:r>
              <a:rPr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FIT</a:t>
            </a:r>
            <a:r>
              <a:rPr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住宅と同様の補助率（</a:t>
            </a:r>
            <a:r>
              <a:rPr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）の補助金により</a:t>
            </a:r>
            <a:r>
              <a:rPr lang="en-US" altLang="ja-JP" sz="44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44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44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44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44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44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44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4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年）</a:t>
            </a:r>
            <a:endParaRPr lang="en-US" altLang="ja-JP" sz="44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の利益を生みだす！</a:t>
            </a:r>
            <a:endParaRPr lang="en-US" altLang="ja-JP" sz="2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この利益で消費者は</a:t>
            </a:r>
            <a:r>
              <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太陽光発電</a:t>
            </a:r>
            <a:r>
              <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蓄電池</a:t>
            </a:r>
            <a:r>
              <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を導入するだろうか？</a:t>
            </a:r>
            <a:endPar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ここでの年利</a:t>
            </a:r>
            <a:r>
              <a:rPr lang="en-US" altLang="ja-JP" sz="48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0.46</a:t>
            </a:r>
            <a:r>
              <a:rPr lang="ja-JP" altLang="en-US" sz="48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を基に検証する</a:t>
            </a:r>
            <a:endPar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サブタイトル 2"/>
          <p:cNvSpPr>
            <a:spLocks noGrp="1"/>
          </p:cNvSpPr>
          <p:nvPr>
            <p:ph type="subTitle" idx="1"/>
          </p:nvPr>
        </p:nvSpPr>
        <p:spPr>
          <a:xfrm>
            <a:off x="107504" y="2132856"/>
            <a:ext cx="9144000" cy="3024336"/>
          </a:xfrm>
        </p:spPr>
        <p:txBody>
          <a:bodyPr>
            <a:noAutofit/>
          </a:bodyPr>
          <a:lstStyle/>
          <a:p>
            <a:r>
              <a:rPr kumimoji="1" lang="ja-JP" altLang="en-US" sz="2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太陽光発電（</a:t>
            </a:r>
            <a:r>
              <a:rPr kumimoji="1" lang="en-US" altLang="ja-JP" sz="2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150</a:t>
            </a:r>
            <a:r>
              <a:rPr lang="ja-JP" altLang="en-US" sz="2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r>
              <a:rPr kumimoji="1" lang="ja-JP" altLang="en-US" sz="2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＋蓄電池（</a:t>
            </a:r>
            <a:r>
              <a:rPr kumimoji="1" lang="en-US" altLang="ja-JP" sz="2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150</a:t>
            </a:r>
            <a:r>
              <a:rPr kumimoji="1" lang="ja-JP" altLang="en-US" sz="2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万円）の導入費用　</a:t>
            </a:r>
            <a:endParaRPr kumimoji="1" lang="en-US" altLang="ja-JP" sz="20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en-US" altLang="ja-JP"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300</a:t>
            </a:r>
            <a:r>
              <a:rPr kumimoji="1" lang="ja-JP" altLang="en-US"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－補助金</a:t>
            </a:r>
            <a:r>
              <a:rPr lang="en-US" altLang="ja-JP"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105</a:t>
            </a:r>
            <a:r>
              <a:rPr lang="ja-JP" altLang="en-US"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b="1" u="sng"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195</a:t>
            </a:r>
            <a:r>
              <a:rPr lang="ja-JP" altLang="en-US" sz="2400" b="1" u="sng"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2400" b="1" u="sng"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節約できる買電費用</a:t>
            </a:r>
            <a:endParaRPr lang="en-US" altLang="ja-JP"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400" b="1" u="sng"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216</a:t>
            </a:r>
            <a:r>
              <a:rPr lang="ja-JP" altLang="en-US" sz="2400" b="1" u="sng"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　</a:t>
            </a:r>
            <a:r>
              <a:rPr lang="en-US" altLang="ja-JP"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5,138kWh×28</a:t>
            </a:r>
            <a:r>
              <a:rPr lang="ja-JP" altLang="en-US"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円</a:t>
            </a:r>
            <a:r>
              <a:rPr lang="en-US" altLang="ja-JP"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a:t>
            </a:r>
            <a:endParaRPr lang="en-US" altLang="ja-JP"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節約できる買電費用</a:t>
            </a:r>
            <a:r>
              <a:rPr lang="en-US" altLang="ja-JP"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216</a:t>
            </a:r>
            <a:r>
              <a:rPr lang="ja-JP" altLang="en-US"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万円－導入費用</a:t>
            </a:r>
            <a:r>
              <a:rPr lang="en-US" altLang="ja-JP"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195</a:t>
            </a:r>
            <a:r>
              <a:rPr lang="ja-JP" altLang="en-US" sz="2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r>
              <a:rPr lang="en-US" altLang="ja-JP" sz="28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28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万の利益</a:t>
            </a:r>
            <a:endParaRPr lang="en-US" altLang="ja-JP" sz="2800" b="1" u="sng" dirty="0">
              <a:ln>
                <a:solidFill>
                  <a:schemeClr val="tx1"/>
                </a:solidFill>
              </a:ln>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39534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0000"/>
            <a:lum/>
          </a:blip>
          <a:srcRect/>
          <a:stretch>
            <a:fillRect l="-17000" r="-17000"/>
          </a:stretch>
        </a:blipFill>
        <a:effectLst/>
      </p:bgPr>
    </p:bg>
    <p:spTree>
      <p:nvGrpSpPr>
        <p:cNvPr id="1" name=""/>
        <p:cNvGrpSpPr/>
        <p:nvPr/>
      </p:nvGrpSpPr>
      <p:grpSpPr>
        <a:xfrm>
          <a:off x="0" y="0"/>
          <a:ext cx="0" cy="0"/>
          <a:chOff x="0" y="0"/>
          <a:chExt cx="0" cy="0"/>
        </a:xfrm>
      </p:grpSpPr>
      <p:sp>
        <p:nvSpPr>
          <p:cNvPr id="4" name="コンテンツ プレースホルダー 3"/>
          <p:cNvSpPr>
            <a:spLocks noGrp="1"/>
          </p:cNvSpPr>
          <p:nvPr>
            <p:ph sz="half" idx="2"/>
          </p:nvPr>
        </p:nvSpPr>
        <p:spPr>
          <a:xfrm>
            <a:off x="0" y="724791"/>
            <a:ext cx="9144000" cy="1386600"/>
          </a:xfrm>
        </p:spPr>
        <p:txBody>
          <a:bodyPr>
            <a:normAutofit lnSpcReduction="10000"/>
          </a:bodyPr>
          <a:lstStyle/>
          <a:p>
            <a:pPr marL="0" indent="0" algn="ctr">
              <a:buNone/>
            </a:pPr>
            <a:r>
              <a:rPr kumimoji="1" lang="ja-JP" altLang="en-US"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グリーンボンドの利回り（２％）には及ばないが</a:t>
            </a:r>
            <a:endParaRPr kumimoji="1" lang="en-US" altLang="ja-JP"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kumimoji="1" lang="ja-JP" altLang="en-US"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定期預金の平均利回り（</a:t>
            </a:r>
            <a:r>
              <a:rPr kumimoji="1" lang="en-US" altLang="ja-JP"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0.024</a:t>
            </a:r>
            <a:r>
              <a:rPr kumimoji="1" lang="ja-JP" altLang="en-US"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kumimoji="1" lang="ja-JP" altLang="en-US"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国債（</a:t>
            </a:r>
            <a:r>
              <a:rPr kumimoji="1" lang="en-US" altLang="ja-JP"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　</a:t>
            </a:r>
            <a:r>
              <a:rPr kumimoji="1" lang="en-US" altLang="ja-JP"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0</a:t>
            </a:r>
            <a:r>
              <a:rPr kumimoji="1" lang="ja-JP" altLang="en-US"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％）の利回りを</a:t>
            </a:r>
            <a:r>
              <a:rPr lang="ja-JP" altLang="en-US"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上回る</a:t>
            </a:r>
            <a:endParaRPr kumimoji="1" lang="en-US" altLang="ja-JP"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108520" y="0"/>
            <a:ext cx="9144000" cy="707886"/>
          </a:xfrm>
          <a:prstGeom prst="rect">
            <a:avLst/>
          </a:prstGeom>
          <a:noFill/>
        </p:spPr>
        <p:txBody>
          <a:bodyPr wrap="square" rtlCol="0">
            <a:spAutoFit/>
          </a:bodyPr>
          <a:lstStyle/>
          <a:p>
            <a:pPr algn="ctr"/>
            <a:r>
              <a:rPr lang="ja-JP" altLang="en-US" sz="4000" b="1" dirty="0">
                <a:ln>
                  <a:solidFill>
                    <a:schemeClr val="tx1"/>
                  </a:solidFill>
                </a:ln>
                <a:solidFill>
                  <a:prstClr val="white"/>
                </a:solidFill>
              </a:rPr>
              <a:t>年利</a:t>
            </a:r>
            <a:r>
              <a:rPr lang="en-US" altLang="ja-JP" sz="4000" b="1" dirty="0">
                <a:ln>
                  <a:solidFill>
                    <a:schemeClr val="tx1"/>
                  </a:solidFill>
                </a:ln>
                <a:solidFill>
                  <a:prstClr val="white"/>
                </a:solidFill>
              </a:rPr>
              <a:t>0.46</a:t>
            </a:r>
            <a:r>
              <a:rPr lang="ja-JP" altLang="en-US" sz="4000" b="1" dirty="0">
                <a:ln>
                  <a:solidFill>
                    <a:schemeClr val="tx1"/>
                  </a:solidFill>
                </a:ln>
                <a:solidFill>
                  <a:prstClr val="white"/>
                </a:solidFill>
              </a:rPr>
              <a:t>％はどの程度か</a:t>
            </a:r>
          </a:p>
        </p:txBody>
      </p:sp>
      <p:sp>
        <p:nvSpPr>
          <p:cNvPr id="2" name="テキスト ボックス 1"/>
          <p:cNvSpPr txBox="1"/>
          <p:nvPr/>
        </p:nvSpPr>
        <p:spPr>
          <a:xfrm>
            <a:off x="86816" y="2420888"/>
            <a:ext cx="9144000" cy="2062103"/>
          </a:xfrm>
          <a:prstGeom prst="rect">
            <a:avLst/>
          </a:prstGeom>
          <a:noFill/>
        </p:spPr>
        <p:txBody>
          <a:bodyPr wrap="square" rtlCol="0">
            <a:spAutoFit/>
          </a:bodyPr>
          <a:lstStyle/>
          <a:p>
            <a:pPr algn="ctr"/>
            <a:r>
              <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また、蓄電池は災害時の非常用電源の役割を持つ。</a:t>
            </a:r>
            <a:endParaRPr lang="en-US" altLang="ja-JP" sz="32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さらに、電力単価が上昇すると利益が増大する</a:t>
            </a:r>
            <a:endParaRPr lang="en-US" altLang="ja-JP" sz="32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以上の点を考慮すると、</a:t>
            </a:r>
            <a:endParaRPr lang="en-US" altLang="ja-JP" sz="32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消費者が享受する利益は</a:t>
            </a:r>
            <a:r>
              <a:rPr lang="en-US" altLang="ja-JP" sz="32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0.46</a:t>
            </a:r>
            <a:r>
              <a:rPr lang="ja-JP" altLang="en-US" sz="32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％よりも大きい</a:t>
            </a:r>
          </a:p>
        </p:txBody>
      </p:sp>
      <p:sp>
        <p:nvSpPr>
          <p:cNvPr id="5" name="テキスト ボックス 4"/>
          <p:cNvSpPr txBox="1"/>
          <p:nvPr/>
        </p:nvSpPr>
        <p:spPr>
          <a:xfrm>
            <a:off x="-79556" y="4797152"/>
            <a:ext cx="9505056" cy="1200329"/>
          </a:xfrm>
          <a:prstGeom prst="rect">
            <a:avLst/>
          </a:prstGeom>
          <a:noFill/>
        </p:spPr>
        <p:txBody>
          <a:bodyPr wrap="square" rtlCol="0">
            <a:spAutoFit/>
          </a:bodyPr>
          <a:lstStyle/>
          <a:p>
            <a:pPr algn="ctr"/>
            <a:r>
              <a:rPr lang="ja-JP" altLang="en-US" sz="3600" b="1" dirty="0">
                <a:ln>
                  <a:solidFill>
                    <a:prstClr val="black"/>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よって、エコを重視する消費者にとっては、</a:t>
            </a:r>
            <a:endParaRPr lang="en-US" altLang="ja-JP" sz="3600" b="1" dirty="0">
              <a:ln>
                <a:solidFill>
                  <a:prstClr val="black"/>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ln>
                  <a:solidFill>
                    <a:prstClr val="black"/>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導入のインセンティブが大きいだろう</a:t>
            </a:r>
          </a:p>
        </p:txBody>
      </p:sp>
    </p:spTree>
    <p:extLst>
      <p:ext uri="{BB962C8B-B14F-4D97-AF65-F5344CB8AC3E}">
        <p14:creationId xmlns:p14="http://schemas.microsoft.com/office/powerpoint/2010/main" val="4149520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5000"/>
            <a:lum/>
          </a:blip>
          <a:srcRect/>
          <a:stretch>
            <a:fillRect/>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604910" y="271665"/>
            <a:ext cx="7934178" cy="646331"/>
          </a:xfrm>
          <a:prstGeom prst="rect">
            <a:avLst/>
          </a:prstGeom>
          <a:noFill/>
        </p:spPr>
        <p:txBody>
          <a:bodyPr wrap="square" rtlCol="0">
            <a:spAutoFit/>
          </a:bodyPr>
          <a:lstStyle/>
          <a:p>
            <a:r>
              <a:rPr lang="ja-JP" altLang="en-US" sz="36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◆日本の従来の地球温暖化防止政策</a:t>
            </a:r>
            <a:endParaRPr lang="en-US" altLang="ja-JP" sz="36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2" y="1091037"/>
            <a:ext cx="6127846" cy="1077218"/>
          </a:xfrm>
          <a:prstGeom prst="rect">
            <a:avLst/>
          </a:prstGeom>
          <a:noFill/>
        </p:spPr>
        <p:txBody>
          <a:bodyPr wrap="square" rtlCol="0">
            <a:spAutoFit/>
          </a:bodyPr>
          <a:lstStyle/>
          <a:p>
            <a:r>
              <a:rPr lang="ja-JP" altLang="en-US" sz="2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日本は</a:t>
            </a:r>
            <a:r>
              <a:rPr lang="en-US" altLang="ja-JP" sz="2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1997</a:t>
            </a:r>
            <a:r>
              <a:rPr lang="ja-JP" altLang="en-US" sz="2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年に京都議定書で</a:t>
            </a:r>
            <a:endParaRPr lang="en-US" altLang="ja-JP" sz="2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CO2</a:t>
            </a:r>
            <a:r>
              <a:rPr lang="ja-JP" altLang="en-US" sz="2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削減目標を</a:t>
            </a:r>
            <a:r>
              <a:rPr lang="en-US" altLang="ja-JP" sz="2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1990</a:t>
            </a:r>
            <a:r>
              <a:rPr lang="ja-JP" altLang="en-US" sz="24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年比で６％と定めた</a:t>
            </a:r>
            <a:r>
              <a:rPr lang="ja-JP" altLang="en-US" sz="4000" dirty="0">
                <a:solidFill>
                  <a:prstClr val="black"/>
                </a:solidFill>
              </a:rPr>
              <a:t>　　</a:t>
            </a:r>
          </a:p>
        </p:txBody>
      </p:sp>
      <p:sp>
        <p:nvSpPr>
          <p:cNvPr id="4" name="正方形/長方形 3"/>
          <p:cNvSpPr/>
          <p:nvPr/>
        </p:nvSpPr>
        <p:spPr>
          <a:xfrm>
            <a:off x="-324544" y="2239317"/>
            <a:ext cx="9144001" cy="3170099"/>
          </a:xfrm>
          <a:prstGeom prst="rect">
            <a:avLst/>
          </a:prstGeom>
        </p:spPr>
        <p:txBody>
          <a:bodyPr wrap="square">
            <a:spAutoFit/>
          </a:bodyPr>
          <a:lstStyle/>
          <a:p>
            <a:pPr algn="ctr"/>
            <a:r>
              <a:rPr lang="ja-JP" altLang="en-US"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その一環として経済産業省が</a:t>
            </a:r>
            <a:endPar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FIT</a:t>
            </a:r>
            <a:r>
              <a:rPr lang="ja-JP" altLang="en-US"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制度を施行し</a:t>
            </a:r>
            <a:endPar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2009</a:t>
            </a:r>
            <a:r>
              <a:rPr lang="ja-JP" altLang="en-US"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年から太陽光発電が</a:t>
            </a:r>
            <a:endPar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爆発的に普及した</a:t>
            </a:r>
            <a:endPar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(2009</a:t>
            </a:r>
            <a:r>
              <a:rPr lang="ja-JP" altLang="en-US"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201</a:t>
            </a:r>
            <a:r>
              <a:rPr lang="ja-JP" altLang="en-US"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５年で</a:t>
            </a:r>
            <a:r>
              <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600</a:t>
            </a:r>
            <a:r>
              <a:rPr lang="ja-JP" altLang="en-US"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4000" b="1" dirty="0">
                <a:ln>
                  <a:solidFill>
                    <a:prstClr val="black"/>
                  </a:solidFill>
                </a:ln>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kWh)</a:t>
            </a:r>
          </a:p>
        </p:txBody>
      </p:sp>
      <p:sp>
        <p:nvSpPr>
          <p:cNvPr id="5" name="テキスト ボックス 4"/>
          <p:cNvSpPr txBox="1"/>
          <p:nvPr/>
        </p:nvSpPr>
        <p:spPr>
          <a:xfrm>
            <a:off x="-1" y="5434993"/>
            <a:ext cx="9144000" cy="1384995"/>
          </a:xfrm>
          <a:prstGeom prst="rect">
            <a:avLst/>
          </a:prstGeom>
          <a:noFill/>
        </p:spPr>
        <p:txBody>
          <a:bodyPr wrap="square" rtlCol="0">
            <a:spAutoFit/>
          </a:bodyPr>
          <a:lstStyle/>
          <a:p>
            <a:r>
              <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rPr>
              <a:t>FIT</a:t>
            </a:r>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制度：</a:t>
            </a:r>
            <a:endParaRPr lang="en-US" altLang="ja-JP" sz="2800" b="1" dirty="0">
              <a:ln>
                <a:solidFill>
                  <a:prstClr val="black"/>
                </a:solidFill>
              </a:ln>
              <a:solidFill>
                <a:prstClr val="white"/>
              </a:solidFill>
              <a:latin typeface="メイリオ" panose="020B0604030504040204" pitchFamily="50" charset="-128"/>
              <a:ea typeface="メイリオ" panose="020B0604030504040204" pitchFamily="50" charset="-128"/>
            </a:endParaRPr>
          </a:p>
          <a:p>
            <a:r>
              <a:rPr lang="ja-JP" altLang="en-US" sz="2800" b="1" dirty="0">
                <a:ln>
                  <a:solidFill>
                    <a:prstClr val="black"/>
                  </a:solidFill>
                </a:ln>
                <a:solidFill>
                  <a:prstClr val="white"/>
                </a:solidFill>
                <a:latin typeface="メイリオ" panose="020B0604030504040204" pitchFamily="50" charset="-128"/>
                <a:ea typeface="メイリオ" panose="020B0604030504040204" pitchFamily="50" charset="-128"/>
              </a:rPr>
              <a:t>再生可能エネルギー発電で得られた電力を法律で決めた高い価格で電力会社が買い取ることを義務付けた制度</a:t>
            </a:r>
            <a:endParaRPr lang="ja-JP" altLang="en-US" sz="2800" b="1" dirty="0">
              <a:ln>
                <a:solidFill>
                  <a:prstClr val="black"/>
                </a:solidFill>
              </a:ln>
              <a:solidFill>
                <a:prstClr val="white"/>
              </a:solidFill>
            </a:endParaRPr>
          </a:p>
        </p:txBody>
      </p:sp>
    </p:spTree>
    <p:extLst>
      <p:ext uri="{BB962C8B-B14F-4D97-AF65-F5344CB8AC3E}">
        <p14:creationId xmlns:p14="http://schemas.microsoft.com/office/powerpoint/2010/main" val="3836344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0000"/>
            <a:lum/>
          </a:blip>
          <a:srcRect/>
          <a:stretch>
            <a:fillRect l="-9000" r="-9000"/>
          </a:stretch>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4294967295"/>
          </p:nvPr>
        </p:nvSpPr>
        <p:spPr>
          <a:xfrm>
            <a:off x="0" y="5875338"/>
            <a:ext cx="469900" cy="982662"/>
          </a:xfrm>
        </p:spPr>
        <p:txBody>
          <a:bodyPr vert="horz" lIns="91440" tIns="45720" rIns="91440" bIns="45720" rtlCol="0" anchor="t">
            <a:normAutofit/>
          </a:bodyPr>
          <a:lstStyle/>
          <a:p>
            <a:pPr algn="l"/>
            <a:endParaRPr lang="ja-JP" altLang="en-US" sz="4400" b="1" dirty="0"/>
          </a:p>
          <a:p>
            <a:pPr algn="l"/>
            <a:endParaRPr lang="en-US" altLang="ja-JP" sz="4000" b="1" dirty="0"/>
          </a:p>
          <a:p>
            <a:pPr algn="l"/>
            <a:endParaRPr lang="en-US" altLang="ja-JP" sz="4000" b="1" dirty="0"/>
          </a:p>
          <a:p>
            <a:pPr algn="l"/>
            <a:endParaRPr lang="en-US" altLang="en-US" sz="4000" b="1" dirty="0"/>
          </a:p>
        </p:txBody>
      </p:sp>
      <p:sp>
        <p:nvSpPr>
          <p:cNvPr id="11" name="正方形/長方形 10"/>
          <p:cNvSpPr/>
          <p:nvPr/>
        </p:nvSpPr>
        <p:spPr>
          <a:xfrm>
            <a:off x="-436729" y="-7933"/>
            <a:ext cx="9908275" cy="901436"/>
          </a:xfrm>
          <a:prstGeom prst="rect">
            <a:avLst/>
          </a:prstGeom>
          <a:noFill/>
          <a:ln>
            <a:noFill/>
          </a:ln>
          <a:effectLst/>
        </p:spPr>
        <p:txBody>
          <a:bodyPr rtlCol="0" anchor="ctr"/>
          <a:lstStyle/>
          <a:p>
            <a:pPr algn="ctr" defTabSz="914377">
              <a:defRPr/>
            </a:pPr>
            <a:r>
              <a:rPr kumimoji="0" lang="ja-JP" altLang="en-US" sz="4800" b="1" kern="0" dirty="0">
                <a:ln>
                  <a:solidFill>
                    <a:schemeClr val="tx1"/>
                  </a:solidFill>
                </a:ln>
                <a:solidFill>
                  <a:prstClr val="white"/>
                </a:solidFill>
                <a:latin typeface="メイリオ" panose="020B0604030504040204" pitchFamily="50" charset="-128"/>
                <a:ea typeface="メイリオ" panose="020B0604030504040204" pitchFamily="50" charset="-128"/>
              </a:rPr>
              <a:t>まとめ</a:t>
            </a:r>
          </a:p>
        </p:txBody>
      </p:sp>
      <p:sp>
        <p:nvSpPr>
          <p:cNvPr id="6" name="テキスト ボックス 5"/>
          <p:cNvSpPr txBox="1"/>
          <p:nvPr/>
        </p:nvSpPr>
        <p:spPr>
          <a:xfrm>
            <a:off x="-12362" y="955304"/>
            <a:ext cx="9108523" cy="5539978"/>
          </a:xfrm>
          <a:prstGeom prst="rect">
            <a:avLst/>
          </a:prstGeom>
          <a:noFill/>
        </p:spPr>
        <p:txBody>
          <a:bodyPr wrap="square" rtlCol="0">
            <a:spAutoFit/>
          </a:bodyPr>
          <a:lstStyle/>
          <a:p>
            <a:pPr>
              <a:defRPr/>
            </a:pPr>
            <a:r>
              <a:rPr lang="en-US" altLang="ja-JP"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FIT</a:t>
            </a:r>
            <a:r>
              <a:rPr lang="ja-JP" altLang="en-US"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活用住宅に、蓄電池を導入することで</a:t>
            </a:r>
            <a:r>
              <a:rPr lang="ja-JP" altLang="en-US" sz="4800" b="1" u="sng" kern="0" dirty="0">
                <a:ln>
                  <a:solidFill>
                    <a:schemeClr val="tx1"/>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太陽光発電の放置を防ぐ</a:t>
            </a:r>
            <a:r>
              <a:rPr lang="ja-JP" altLang="en-US" sz="28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ことができる</a:t>
            </a:r>
            <a:endParaRPr lang="en-US" altLang="ja-JP" sz="28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新規で太陽光発電を普及するためには</a:t>
            </a:r>
            <a:endParaRPr lang="en-US" altLang="ja-JP"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4800" b="1" u="sng" kern="0" dirty="0">
                <a:ln>
                  <a:solidFill>
                    <a:schemeClr val="tx1"/>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蓄電池を同時導入する必要</a:t>
            </a:r>
            <a:endParaRPr lang="en-US" altLang="ja-JP" sz="4800" b="1" u="sng" kern="0" dirty="0">
              <a:ln>
                <a:solidFill>
                  <a:schemeClr val="tx1"/>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がある</a:t>
            </a:r>
            <a:endParaRPr lang="en-US" altLang="ja-JP"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蓄電池の導入がさらなる太陽光発電の普及を促し、地球温暖化対策に貢献する</a:t>
            </a:r>
            <a:endParaRPr lang="en-US" altLang="ja-JP"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05167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0000"/>
            <a:lum/>
          </a:blip>
          <a:srcRect/>
          <a:stretch>
            <a:fillRect l="-6000" r="-6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24831" y="4581128"/>
            <a:ext cx="9096992" cy="2123658"/>
          </a:xfrm>
          <a:prstGeom prst="rect">
            <a:avLst/>
          </a:prstGeom>
          <a:noFill/>
        </p:spPr>
        <p:txBody>
          <a:bodyPr wrap="square" rtlCol="0">
            <a:spAutoFit/>
          </a:bodyPr>
          <a:lstStyle/>
          <a:p>
            <a:pPr algn="ctr">
              <a:defRPr/>
            </a:pPr>
            <a:r>
              <a:rPr lang="en-US" altLang="ja-JP"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太陽光発電＋蓄電池</a:t>
            </a:r>
            <a:r>
              <a:rPr lang="en-US" altLang="ja-JP"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の新規導入は</a:t>
            </a:r>
            <a:endParaRPr lang="en-US" altLang="ja-JP"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導入時に総額の</a:t>
            </a:r>
            <a:r>
              <a:rPr lang="en-US" altLang="ja-JP" sz="6000" b="1" kern="0" dirty="0">
                <a:ln>
                  <a:solidFill>
                    <a:schemeClr val="tx1"/>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6000" b="1" kern="0" dirty="0">
                <a:ln>
                  <a:solidFill>
                    <a:schemeClr val="tx1"/>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の補助</a:t>
            </a:r>
            <a:r>
              <a:rPr lang="ja-JP" altLang="en-US" sz="3600" b="1" kern="0"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金を</a:t>
            </a:r>
            <a:endParaRPr lang="en-US" altLang="ja-JP"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設定</a:t>
            </a:r>
            <a:r>
              <a:rPr lang="ja-JP" altLang="en-US" sz="3600" b="1" kern="0"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するべき</a:t>
            </a:r>
            <a:endParaRPr lang="ja-JP" altLang="en-US"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48335" y="1412776"/>
            <a:ext cx="9144000" cy="2123658"/>
          </a:xfrm>
          <a:prstGeom prst="rect">
            <a:avLst/>
          </a:prstGeom>
        </p:spPr>
        <p:txBody>
          <a:bodyPr wrap="square" rtlCol="0">
            <a:spAutoFit/>
          </a:bodyPr>
          <a:lstStyle/>
          <a:p>
            <a:pPr algn="ctr">
              <a:defRPr/>
            </a:pPr>
            <a:r>
              <a:rPr kumimoji="0" lang="en-US" altLang="ja-JP"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FIT</a:t>
            </a:r>
            <a:r>
              <a:rPr kumimoji="0" lang="ja-JP" altLang="en-US"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活用住宅は蓄電池の価格が</a:t>
            </a:r>
            <a:endParaRPr kumimoji="0" lang="en-US" altLang="ja-JP"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kumimoji="0" lang="ja-JP" altLang="en-US" sz="6000" b="1" u="sng" kern="0" dirty="0">
                <a:ln>
                  <a:solidFill>
                    <a:schemeClr val="tx1"/>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実質</a:t>
            </a:r>
            <a:r>
              <a:rPr kumimoji="0" lang="en-US" altLang="ja-JP" sz="6000" b="1" u="sng" kern="0" dirty="0">
                <a:ln>
                  <a:solidFill>
                    <a:schemeClr val="tx1"/>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9.6</a:t>
            </a:r>
            <a:r>
              <a:rPr kumimoji="0" lang="ja-JP" altLang="en-US" sz="6000" b="1" u="sng" kern="0" dirty="0">
                <a:ln>
                  <a:solidFill>
                    <a:schemeClr val="tx1"/>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万円</a:t>
            </a:r>
            <a:r>
              <a:rPr kumimoji="0" lang="en-US" altLang="ja-JP" sz="6000" b="1" u="sng" kern="0" dirty="0">
                <a:ln>
                  <a:solidFill>
                    <a:schemeClr val="tx1"/>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/kWh</a:t>
            </a:r>
            <a:r>
              <a:rPr kumimoji="0" lang="ja-JP" altLang="en-US" sz="6000" b="1" u="sng" kern="0" dirty="0">
                <a:ln>
                  <a:solidFill>
                    <a:schemeClr val="tx1"/>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以下</a:t>
            </a:r>
            <a:endParaRPr kumimoji="0" lang="en-US" altLang="ja-JP" sz="6000" b="1" u="sng" kern="0" dirty="0">
              <a:ln>
                <a:solidFill>
                  <a:schemeClr val="tx1"/>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kumimoji="0" lang="ja-JP" altLang="en-US" sz="3600" b="1" kern="0"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になるような補助金額を設定すべき</a:t>
            </a:r>
            <a:endParaRPr kumimoji="0" lang="en-US" altLang="ja-JP" sz="3600" b="1" kern="0"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ボックス 3"/>
          <p:cNvSpPr txBox="1"/>
          <p:nvPr/>
        </p:nvSpPr>
        <p:spPr>
          <a:xfrm>
            <a:off x="35870" y="18937"/>
            <a:ext cx="9168831" cy="923330"/>
          </a:xfrm>
          <a:prstGeom prst="rect">
            <a:avLst/>
          </a:prstGeom>
          <a:noFill/>
        </p:spPr>
        <p:txBody>
          <a:bodyPr wrap="square" rtlCol="0">
            <a:spAutoFit/>
          </a:bodyPr>
          <a:lstStyle/>
          <a:p>
            <a:pPr algn="ctr"/>
            <a:r>
              <a:rPr kumimoji="1" lang="ja-JP" altLang="en-US" sz="5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提案</a:t>
            </a:r>
          </a:p>
        </p:txBody>
      </p:sp>
    </p:spTree>
    <p:extLst>
      <p:ext uri="{BB962C8B-B14F-4D97-AF65-F5344CB8AC3E}">
        <p14:creationId xmlns:p14="http://schemas.microsoft.com/office/powerpoint/2010/main" val="3048810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0000"/>
            <a:lum/>
          </a:blip>
          <a:srcRect/>
          <a:stretch>
            <a:fillRect t="-3000" b="-3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15112" y="0"/>
            <a:ext cx="9144000" cy="830997"/>
          </a:xfrm>
          <a:prstGeom prst="rect">
            <a:avLst/>
          </a:prstGeom>
          <a:noFill/>
        </p:spPr>
        <p:txBody>
          <a:bodyPr wrap="square" rtlCol="0">
            <a:spAutoFit/>
          </a:bodyPr>
          <a:lstStyle/>
          <a:p>
            <a:pPr algn="ctr"/>
            <a:r>
              <a:rPr lang="ja-JP" altLang="en-US" sz="4800" b="1" dirty="0">
                <a:ln>
                  <a:solidFill>
                    <a:prstClr val="black"/>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考慮されていない問題</a:t>
            </a:r>
          </a:p>
        </p:txBody>
      </p:sp>
      <p:sp>
        <p:nvSpPr>
          <p:cNvPr id="5" name="テキスト ボックス 4"/>
          <p:cNvSpPr txBox="1"/>
          <p:nvPr/>
        </p:nvSpPr>
        <p:spPr>
          <a:xfrm>
            <a:off x="30224" y="830997"/>
            <a:ext cx="9128888" cy="6001643"/>
          </a:xfrm>
          <a:prstGeom prst="rect">
            <a:avLst/>
          </a:prstGeom>
          <a:noFill/>
        </p:spPr>
        <p:txBody>
          <a:bodyPr wrap="square" rtlCol="0">
            <a:spAutoFit/>
          </a:bodyPr>
          <a:lstStyle/>
          <a:p>
            <a:pPr algn="ctr"/>
            <a:r>
              <a:rPr kumimoji="1"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FIT</a:t>
            </a:r>
            <a:r>
              <a:rPr kumimoji="1"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活用住宅への蓄電池導入費用のグラフ</a:t>
            </a:r>
            <a:endParaRPr kumimoji="1"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住宅への</a:t>
            </a:r>
            <a:r>
              <a:rPr kumimoji="1"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太陽光発電</a:t>
            </a:r>
            <a:r>
              <a:rPr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＋蓄電池</a:t>
            </a:r>
            <a:r>
              <a:rPr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導入の</a:t>
            </a:r>
            <a:r>
              <a:rPr lang="ja-JP" altLang="en-US" sz="3200" b="1"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グラフ</a:t>
            </a:r>
            <a:endParaRPr lang="en-US" altLang="ja-JP" sz="3200" b="1"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200" b="1" dirty="0" smtClean="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それぞれ</a:t>
            </a:r>
            <a:r>
              <a:rPr lang="ja-JP" altLang="en-US"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で、以下のことが考慮されていない</a:t>
            </a:r>
            <a:endParaRPr lang="en-US" altLang="ja-JP" sz="32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①技術革新が導く蓄電池の</a:t>
            </a:r>
            <a:endPar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価格低下によるグラフの左上へのシフト</a:t>
            </a:r>
            <a:endPar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②蓄電池導入後の電力単価の上昇による蓄電池の導入利益の増大によるグラフの傾きの変化</a:t>
            </a:r>
            <a:endParaRPr kumimoji="1" lang="en-US" altLang="ja-JP" sz="36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en-US" altLang="ja-JP"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69804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0"/>
            <a:lum/>
          </a:blip>
          <a:srcRect/>
          <a:stretch>
            <a:fillRect l="-6000" r="-6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0" y="980728"/>
            <a:ext cx="9252520" cy="1107996"/>
          </a:xfrm>
          <a:prstGeom prst="rect">
            <a:avLst/>
          </a:prstGeom>
          <a:noFill/>
        </p:spPr>
        <p:txBody>
          <a:bodyPr wrap="square" rtlCol="0">
            <a:spAutoFit/>
          </a:bodyPr>
          <a:lstStyle/>
          <a:p>
            <a:pPr algn="ctr"/>
            <a:r>
              <a:rPr kumimoji="1" lang="ja-JP" altLang="en-US" sz="6600" b="1" dirty="0">
                <a:ln>
                  <a:solidFill>
                    <a:schemeClr val="bg1"/>
                  </a:solidFill>
                </a:ln>
                <a:latin typeface="メイリオ" panose="020B0604030504040204" pitchFamily="50" charset="-128"/>
                <a:ea typeface="メイリオ" panose="020B0604030504040204" pitchFamily="50" charset="-128"/>
                <a:cs typeface="メイリオ" panose="020B0604030504040204" pitchFamily="50" charset="-128"/>
              </a:rPr>
              <a:t>補論</a:t>
            </a:r>
          </a:p>
        </p:txBody>
      </p:sp>
      <p:sp>
        <p:nvSpPr>
          <p:cNvPr id="3" name="テキスト ボックス 2"/>
          <p:cNvSpPr txBox="1"/>
          <p:nvPr/>
        </p:nvSpPr>
        <p:spPr>
          <a:xfrm>
            <a:off x="737828" y="3356992"/>
            <a:ext cx="7776864" cy="1107996"/>
          </a:xfrm>
          <a:prstGeom prst="rect">
            <a:avLst/>
          </a:prstGeom>
          <a:noFill/>
        </p:spPr>
        <p:txBody>
          <a:bodyPr wrap="square" rtlCol="0">
            <a:spAutoFit/>
          </a:bodyPr>
          <a:lstStyle/>
          <a:p>
            <a:pPr algn="ctr"/>
            <a:r>
              <a:rPr kumimoji="1" lang="ja-JP" altLang="en-US" sz="6600" b="1" dirty="0">
                <a:ln>
                  <a:solidFill>
                    <a:schemeClr val="bg1"/>
                  </a:solidFill>
                </a:ln>
                <a:latin typeface="メイリオ" panose="020B0604030504040204" pitchFamily="50" charset="-128"/>
                <a:ea typeface="メイリオ" panose="020B0604030504040204" pitchFamily="50" charset="-128"/>
                <a:cs typeface="メイリオ" panose="020B0604030504040204" pitchFamily="50" charset="-128"/>
              </a:rPr>
              <a:t>今後の補助金の展望</a:t>
            </a:r>
          </a:p>
        </p:txBody>
      </p:sp>
    </p:spTree>
    <p:extLst>
      <p:ext uri="{BB962C8B-B14F-4D97-AF65-F5344CB8AC3E}">
        <p14:creationId xmlns:p14="http://schemas.microsoft.com/office/powerpoint/2010/main" val="2422856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5765" y="0"/>
            <a:ext cx="6120680" cy="1008112"/>
          </a:xfrm>
        </p:spPr>
        <p:txBody>
          <a:bodyPr>
            <a:normAutofit/>
          </a:bodyPr>
          <a:lstStyle/>
          <a:p>
            <a:r>
              <a:rPr lang="ja-JP" altLang="en-US" sz="4000" b="1" dirty="0">
                <a:ln>
                  <a:solidFill>
                    <a:schemeClr val="bg1"/>
                  </a:solidFill>
                </a:ln>
                <a:latin typeface="メイリオ" panose="020B0604030504040204" pitchFamily="50" charset="-128"/>
                <a:ea typeface="メイリオ" panose="020B0604030504040204" pitchFamily="50" charset="-128"/>
                <a:cs typeface="メイリオ" panose="020B0604030504040204" pitchFamily="50" charset="-128"/>
              </a:rPr>
              <a:t>我々の推定では・・・</a:t>
            </a:r>
            <a:endParaRPr kumimoji="1" lang="ja-JP" altLang="en-US" sz="4000" b="1" dirty="0">
              <a:ln>
                <a:solidFill>
                  <a:schemeClr val="bg1"/>
                </a:solidFill>
              </a:ln>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サブタイトル 2"/>
          <p:cNvSpPr>
            <a:spLocks noGrp="1"/>
          </p:cNvSpPr>
          <p:nvPr>
            <p:ph type="subTitle" idx="1"/>
          </p:nvPr>
        </p:nvSpPr>
        <p:spPr>
          <a:xfrm>
            <a:off x="179512" y="980728"/>
            <a:ext cx="8784976" cy="1944216"/>
          </a:xfrm>
        </p:spPr>
        <p:txBody>
          <a:bodyPr>
            <a:normAutofit/>
          </a:bodyPr>
          <a:lstStyle/>
          <a:p>
            <a:r>
              <a:rPr lang="ja-JP" altLang="en-US" b="1" dirty="0">
                <a:ln>
                  <a:solidFill>
                    <a:schemeClr val="bg1"/>
                  </a:solidFill>
                </a:ln>
                <a:solidFill>
                  <a:schemeClr val="tx1"/>
                </a:solidFill>
                <a:latin typeface="メイリオ" pitchFamily="50" charset="-128"/>
                <a:ea typeface="メイリオ" pitchFamily="50" charset="-128"/>
                <a:cs typeface="メイリオ" pitchFamily="50" charset="-128"/>
              </a:rPr>
              <a:t>技術革新による蓄電池の価格低下と</a:t>
            </a:r>
            <a:endParaRPr lang="en-US" altLang="ja-JP" b="1" dirty="0">
              <a:ln>
                <a:solidFill>
                  <a:schemeClr val="bg1"/>
                </a:solidFill>
              </a:ln>
              <a:solidFill>
                <a:schemeClr val="tx1"/>
              </a:solidFill>
              <a:latin typeface="メイリオ" pitchFamily="50" charset="-128"/>
              <a:ea typeface="メイリオ" pitchFamily="50" charset="-128"/>
              <a:cs typeface="メイリオ" pitchFamily="50" charset="-128"/>
            </a:endParaRPr>
          </a:p>
          <a:p>
            <a:r>
              <a:rPr lang="ja-JP" altLang="en-US" b="1" dirty="0">
                <a:ln>
                  <a:solidFill>
                    <a:schemeClr val="bg1"/>
                  </a:solidFill>
                </a:ln>
                <a:solidFill>
                  <a:schemeClr val="tx1"/>
                </a:solidFill>
                <a:latin typeface="メイリオ" pitchFamily="50" charset="-128"/>
                <a:ea typeface="メイリオ" pitchFamily="50" charset="-128"/>
                <a:cs typeface="メイリオ" pitchFamily="50" charset="-128"/>
              </a:rPr>
              <a:t>電力料金の上昇による光熱費削減額の増加で</a:t>
            </a:r>
            <a:endParaRPr lang="en-US" altLang="ja-JP" b="1" dirty="0">
              <a:ln>
                <a:solidFill>
                  <a:schemeClr val="bg1"/>
                </a:solidFill>
              </a:ln>
              <a:solidFill>
                <a:schemeClr val="tx1"/>
              </a:solidFill>
              <a:latin typeface="メイリオ" pitchFamily="50" charset="-128"/>
              <a:ea typeface="メイリオ" pitchFamily="50" charset="-128"/>
              <a:cs typeface="メイリオ" pitchFamily="50" charset="-128"/>
            </a:endParaRPr>
          </a:p>
          <a:p>
            <a:r>
              <a:rPr kumimoji="1" lang="ja-JP" altLang="en-US" sz="6300" b="1" u="sng" dirty="0">
                <a:solidFill>
                  <a:srgbClr val="FFC000"/>
                </a:solidFill>
                <a:latin typeface="メイリオ" pitchFamily="50" charset="-128"/>
                <a:ea typeface="メイリオ" pitchFamily="50" charset="-128"/>
                <a:cs typeface="メイリオ" pitchFamily="50" charset="-128"/>
              </a:rPr>
              <a:t>２０２５年頃</a:t>
            </a:r>
            <a:r>
              <a:rPr kumimoji="1" lang="ja-JP" altLang="en-US" sz="6300" b="1" dirty="0">
                <a:solidFill>
                  <a:schemeClr val="tx1"/>
                </a:solidFill>
                <a:latin typeface="メイリオ" pitchFamily="50" charset="-128"/>
                <a:ea typeface="メイリオ" pitchFamily="50" charset="-128"/>
                <a:cs typeface="メイリオ" pitchFamily="50" charset="-128"/>
              </a:rPr>
              <a:t>に</a:t>
            </a:r>
          </a:p>
        </p:txBody>
      </p:sp>
      <p:sp>
        <p:nvSpPr>
          <p:cNvPr id="4" name="テキスト ボックス 3"/>
          <p:cNvSpPr txBox="1"/>
          <p:nvPr/>
        </p:nvSpPr>
        <p:spPr>
          <a:xfrm>
            <a:off x="-7266" y="3127608"/>
            <a:ext cx="9361040" cy="2677656"/>
          </a:xfrm>
          <a:prstGeom prst="rect">
            <a:avLst/>
          </a:prstGeom>
          <a:noFill/>
        </p:spPr>
        <p:txBody>
          <a:bodyPr wrap="square" rtlCol="0">
            <a:spAutoFit/>
          </a:bodyPr>
          <a:lstStyle/>
          <a:p>
            <a:pPr algn="ctr"/>
            <a:r>
              <a:rPr lang="en-US" altLang="ja-JP" sz="4000" b="1" u="sng" dirty="0">
                <a:ln>
                  <a:solidFill>
                    <a:schemeClr val="bg1"/>
                  </a:solidFill>
                </a:ln>
              </a:rPr>
              <a:t>FIT</a:t>
            </a:r>
            <a:r>
              <a:rPr kumimoji="1" lang="ja-JP" altLang="en-US" sz="4000" b="1" u="sng" dirty="0">
                <a:ln>
                  <a:solidFill>
                    <a:schemeClr val="bg1"/>
                  </a:solidFill>
                </a:ln>
              </a:rPr>
              <a:t>住宅に対する補助金は</a:t>
            </a:r>
            <a:r>
              <a:rPr kumimoji="1" lang="ja-JP" altLang="en-US" sz="4400" b="1" u="sng" dirty="0">
                <a:ln>
                  <a:solidFill>
                    <a:schemeClr val="bg1"/>
                  </a:solidFill>
                </a:ln>
              </a:rPr>
              <a:t>不要</a:t>
            </a:r>
            <a:endParaRPr lang="en-US" altLang="ja-JP" sz="4000" b="1" u="sng" dirty="0">
              <a:ln>
                <a:solidFill>
                  <a:schemeClr val="bg1"/>
                </a:solidFill>
              </a:ln>
            </a:endParaRPr>
          </a:p>
          <a:p>
            <a:pPr algn="ctr"/>
            <a:endParaRPr kumimoji="1" lang="en-US" altLang="ja-JP" sz="4000" b="1" u="sng" dirty="0">
              <a:ln>
                <a:solidFill>
                  <a:schemeClr val="bg1"/>
                </a:solidFill>
              </a:ln>
            </a:endParaRPr>
          </a:p>
          <a:p>
            <a:pPr algn="ctr"/>
            <a:r>
              <a:rPr kumimoji="1" lang="ja-JP" altLang="en-US" sz="4000" b="1" u="sng" dirty="0">
                <a:ln>
                  <a:solidFill>
                    <a:schemeClr val="bg1"/>
                  </a:solidFill>
                </a:ln>
              </a:rPr>
              <a:t>新規</a:t>
            </a:r>
            <a:r>
              <a:rPr kumimoji="1" lang="ja-JP" altLang="en-US" sz="4000" b="1" u="sng" dirty="0" smtClean="0">
                <a:ln>
                  <a:solidFill>
                    <a:schemeClr val="bg1"/>
                  </a:solidFill>
                </a:ln>
              </a:rPr>
              <a:t>で［太陽光</a:t>
            </a:r>
            <a:r>
              <a:rPr kumimoji="1" lang="ja-JP" altLang="en-US" sz="4000" b="1" u="sng" dirty="0">
                <a:ln>
                  <a:solidFill>
                    <a:schemeClr val="bg1"/>
                  </a:solidFill>
                </a:ln>
              </a:rPr>
              <a:t>発電＋</a:t>
            </a:r>
            <a:r>
              <a:rPr kumimoji="1" lang="ja-JP" altLang="en-US" sz="4000" b="1" u="sng" dirty="0" smtClean="0">
                <a:ln>
                  <a:solidFill>
                    <a:schemeClr val="bg1"/>
                  </a:solidFill>
                </a:ln>
              </a:rPr>
              <a:t>蓄電池］を</a:t>
            </a:r>
            <a:endParaRPr kumimoji="1" lang="en-US" altLang="ja-JP" sz="4000" b="1" u="sng" dirty="0">
              <a:ln>
                <a:solidFill>
                  <a:schemeClr val="bg1"/>
                </a:solidFill>
              </a:ln>
            </a:endParaRPr>
          </a:p>
          <a:p>
            <a:pPr algn="ctr"/>
            <a:r>
              <a:rPr kumimoji="1" lang="ja-JP" altLang="en-US" sz="4000" b="1" u="sng" dirty="0">
                <a:ln>
                  <a:solidFill>
                    <a:schemeClr val="bg1"/>
                  </a:solidFill>
                </a:ln>
              </a:rPr>
              <a:t>導入する補助金は</a:t>
            </a:r>
            <a:r>
              <a:rPr kumimoji="1" lang="ja-JP" altLang="en-US" sz="4400" b="1" u="sng" dirty="0">
                <a:ln>
                  <a:solidFill>
                    <a:schemeClr val="bg1"/>
                  </a:solidFill>
                </a:ln>
              </a:rPr>
              <a:t>半額</a:t>
            </a:r>
            <a:endParaRPr kumimoji="1" lang="ja-JP" altLang="en-US" sz="4000" b="1" u="sng" dirty="0">
              <a:ln>
                <a:solidFill>
                  <a:schemeClr val="bg1"/>
                </a:solidFill>
              </a:ln>
            </a:endParaRPr>
          </a:p>
        </p:txBody>
      </p:sp>
      <p:sp>
        <p:nvSpPr>
          <p:cNvPr id="5" name="テキスト ボックス 4"/>
          <p:cNvSpPr txBox="1"/>
          <p:nvPr/>
        </p:nvSpPr>
        <p:spPr>
          <a:xfrm>
            <a:off x="6588224" y="6021288"/>
            <a:ext cx="2592288" cy="369332"/>
          </a:xfrm>
          <a:prstGeom prst="rect">
            <a:avLst/>
          </a:prstGeom>
          <a:noFill/>
        </p:spPr>
        <p:txBody>
          <a:bodyPr wrap="square" rtlCol="0">
            <a:spAutoFit/>
          </a:bodyPr>
          <a:lstStyle/>
          <a:p>
            <a:r>
              <a:rPr kumimoji="1" lang="ja-JP" altLang="en-US" b="1" dirty="0">
                <a:latin typeface="メイリオ" pitchFamily="50" charset="-128"/>
                <a:ea typeface="メイリオ" pitchFamily="50" charset="-128"/>
                <a:cs typeface="メイリオ" pitchFamily="50" charset="-128"/>
              </a:rPr>
              <a:t>にすることが出来る</a:t>
            </a:r>
          </a:p>
        </p:txBody>
      </p:sp>
    </p:spTree>
    <p:extLst>
      <p:ext uri="{BB962C8B-B14F-4D97-AF65-F5344CB8AC3E}">
        <p14:creationId xmlns:p14="http://schemas.microsoft.com/office/powerpoint/2010/main" val="1869756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0"/>
            <a:lum/>
          </a:blip>
          <a:srcRect/>
          <a:stretch>
            <a:fillRect/>
          </a:stretch>
        </a:blipFill>
        <a:effectLst/>
      </p:bgPr>
    </p:bg>
    <p:spTree>
      <p:nvGrpSpPr>
        <p:cNvPr id="1" name=""/>
        <p:cNvGrpSpPr/>
        <p:nvPr/>
      </p:nvGrpSpPr>
      <p:grpSpPr>
        <a:xfrm>
          <a:off x="0" y="0"/>
          <a:ext cx="0" cy="0"/>
          <a:chOff x="0" y="0"/>
          <a:chExt cx="0" cy="0"/>
        </a:xfrm>
      </p:grpSpPr>
      <p:sp>
        <p:nvSpPr>
          <p:cNvPr id="4" name="テキスト ボックス 3"/>
          <p:cNvSpPr txBox="1"/>
          <p:nvPr/>
        </p:nvSpPr>
        <p:spPr>
          <a:xfrm>
            <a:off x="755576" y="2564904"/>
            <a:ext cx="7776864" cy="2585323"/>
          </a:xfrm>
          <a:prstGeom prst="rect">
            <a:avLst/>
          </a:prstGeom>
          <a:noFill/>
        </p:spPr>
        <p:txBody>
          <a:bodyPr wrap="square" rtlCol="0">
            <a:spAutoFit/>
          </a:bodyPr>
          <a:lstStyle/>
          <a:p>
            <a:pPr algn="ctr"/>
            <a:r>
              <a:rPr lang="ja-JP" altLang="en-US" sz="5400" b="1" dirty="0">
                <a:ln>
                  <a:solidFill>
                    <a:schemeClr val="tx1"/>
                  </a:solidFill>
                </a:ln>
                <a:solidFill>
                  <a:schemeClr val="bg1"/>
                </a:solidFill>
                <a:latin typeface="メイリオ" panose="020B0604030504040204" pitchFamily="50" charset="-128"/>
                <a:ea typeface="メイリオ" panose="020B0604030504040204" pitchFamily="50" charset="-128"/>
              </a:rPr>
              <a:t>技術革新による</a:t>
            </a:r>
            <a:endParaRPr lang="en-US" altLang="ja-JP" sz="5400" b="1" dirty="0">
              <a:ln>
                <a:solidFill>
                  <a:schemeClr val="tx1"/>
                </a:solidFill>
              </a:ln>
              <a:solidFill>
                <a:schemeClr val="bg1"/>
              </a:solidFill>
              <a:latin typeface="メイリオ" panose="020B0604030504040204" pitchFamily="50" charset="-128"/>
              <a:ea typeface="メイリオ" panose="020B0604030504040204" pitchFamily="50" charset="-128"/>
            </a:endParaRPr>
          </a:p>
          <a:p>
            <a:pPr algn="ctr"/>
            <a:r>
              <a:rPr lang="ja-JP" altLang="en-US" sz="5400" b="1" dirty="0">
                <a:ln>
                  <a:solidFill>
                    <a:schemeClr val="tx1"/>
                  </a:solidFill>
                </a:ln>
                <a:solidFill>
                  <a:schemeClr val="bg1"/>
                </a:solidFill>
                <a:latin typeface="メイリオ" panose="020B0604030504040204" pitchFamily="50" charset="-128"/>
                <a:ea typeface="メイリオ" panose="020B0604030504040204" pitchFamily="50" charset="-128"/>
              </a:rPr>
              <a:t>蓄電池の価格低下を</a:t>
            </a:r>
            <a:endParaRPr lang="en-US" altLang="ja-JP" sz="5400" b="1" dirty="0">
              <a:ln>
                <a:solidFill>
                  <a:schemeClr val="tx1"/>
                </a:solidFill>
              </a:ln>
              <a:solidFill>
                <a:schemeClr val="bg1"/>
              </a:solidFill>
              <a:latin typeface="メイリオ" panose="020B0604030504040204" pitchFamily="50" charset="-128"/>
              <a:ea typeface="メイリオ" panose="020B0604030504040204" pitchFamily="50" charset="-128"/>
            </a:endParaRPr>
          </a:p>
          <a:p>
            <a:pPr algn="ctr"/>
            <a:r>
              <a:rPr lang="ja-JP" altLang="en-US" sz="5400" b="1" dirty="0">
                <a:ln>
                  <a:solidFill>
                    <a:schemeClr val="tx1"/>
                  </a:solidFill>
                </a:ln>
                <a:solidFill>
                  <a:schemeClr val="bg1"/>
                </a:solidFill>
                <a:latin typeface="メイリオ" panose="020B0604030504040204" pitchFamily="50" charset="-128"/>
                <a:ea typeface="メイリオ" panose="020B0604030504040204" pitchFamily="50" charset="-128"/>
              </a:rPr>
              <a:t>検討する</a:t>
            </a:r>
            <a:endParaRPr kumimoji="1" lang="ja-JP" altLang="en-US" sz="5400" b="1" dirty="0">
              <a:ln>
                <a:solidFill>
                  <a:schemeClr val="tx1"/>
                </a:solidFill>
              </a:ln>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23206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99">
            <a:alpha val="67000"/>
          </a:srgbClr>
        </a:solidFill>
        <a:effectLst/>
      </p:bgPr>
    </p:bg>
    <p:spTree>
      <p:nvGrpSpPr>
        <p:cNvPr id="1" name=""/>
        <p:cNvGrpSpPr/>
        <p:nvPr/>
      </p:nvGrpSpPr>
      <p:grpSpPr>
        <a:xfrm>
          <a:off x="0" y="0"/>
          <a:ext cx="0" cy="0"/>
          <a:chOff x="0" y="0"/>
          <a:chExt cx="0" cy="0"/>
        </a:xfrm>
      </p:grpSpPr>
      <p:sp>
        <p:nvSpPr>
          <p:cNvPr id="45" name="直角三角形 44"/>
          <p:cNvSpPr/>
          <p:nvPr/>
        </p:nvSpPr>
        <p:spPr>
          <a:xfrm flipH="1">
            <a:off x="6228184" y="1052736"/>
            <a:ext cx="1944216" cy="1368152"/>
          </a:xfrm>
          <a:prstGeom prst="rtTriangle">
            <a:avLst/>
          </a:prstGeom>
          <a:blipFill>
            <a:blip r:embed="rId2" cstate="email"/>
            <a:tile tx="0" ty="0" sx="100000" sy="100000" flip="none" algn="tl"/>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直角三角形 43"/>
          <p:cNvSpPr/>
          <p:nvPr/>
        </p:nvSpPr>
        <p:spPr>
          <a:xfrm flipH="1">
            <a:off x="4355976" y="2132856"/>
            <a:ext cx="432048" cy="288032"/>
          </a:xfrm>
          <a:prstGeom prst="rtTriangle">
            <a:avLst/>
          </a:prstGeom>
          <a:blipFill>
            <a:blip r:embed="rId2" cstate="email"/>
            <a:tile tx="0" ty="0" sx="100000" sy="100000" flip="none" algn="tl"/>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46"/>
          <p:cNvGrpSpPr/>
          <p:nvPr/>
        </p:nvGrpSpPr>
        <p:grpSpPr>
          <a:xfrm>
            <a:off x="-136572" y="243400"/>
            <a:ext cx="9209882" cy="6599535"/>
            <a:chOff x="-34926" y="461665"/>
            <a:chExt cx="9209882" cy="6599535"/>
          </a:xfrm>
        </p:grpSpPr>
        <p:sp>
          <p:nvSpPr>
            <p:cNvPr id="3" name="AutoShape 4"/>
            <p:cNvSpPr>
              <a:spLocks noChangeAspect="1" noChangeArrowheads="1" noTextEdit="1"/>
            </p:cNvSpPr>
            <p:nvPr/>
          </p:nvSpPr>
          <p:spPr bwMode="auto">
            <a:xfrm>
              <a:off x="793" y="895350"/>
              <a:ext cx="9174163"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 name="Rectangle 6"/>
            <p:cNvSpPr>
              <a:spLocks noChangeArrowheads="1"/>
            </p:cNvSpPr>
            <p:nvPr/>
          </p:nvSpPr>
          <p:spPr bwMode="auto">
            <a:xfrm>
              <a:off x="-34926" y="74930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Line 10"/>
            <p:cNvSpPr>
              <a:spLocks noChangeShapeType="1"/>
            </p:cNvSpPr>
            <p:nvPr/>
          </p:nvSpPr>
          <p:spPr bwMode="auto">
            <a:xfrm flipH="1">
              <a:off x="644524" y="2641539"/>
              <a:ext cx="8412163" cy="0"/>
            </a:xfrm>
            <a:prstGeom prst="line">
              <a:avLst/>
            </a:prstGeom>
            <a:noFill/>
            <a:ln w="746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Rectangle 13"/>
            <p:cNvSpPr>
              <a:spLocks noChangeArrowheads="1"/>
            </p:cNvSpPr>
            <p:nvPr/>
          </p:nvSpPr>
          <p:spPr bwMode="auto">
            <a:xfrm>
              <a:off x="431800" y="523240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2" name="Rectangle 14"/>
            <p:cNvSpPr>
              <a:spLocks noChangeArrowheads="1"/>
            </p:cNvSpPr>
            <p:nvPr/>
          </p:nvSpPr>
          <p:spPr bwMode="auto">
            <a:xfrm>
              <a:off x="231774" y="5211392"/>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150 </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3" name="Rectangle 15"/>
            <p:cNvSpPr>
              <a:spLocks noChangeArrowheads="1"/>
            </p:cNvSpPr>
            <p:nvPr/>
          </p:nvSpPr>
          <p:spPr bwMode="auto">
            <a:xfrm>
              <a:off x="566737" y="4716463"/>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7"/>
            <p:cNvSpPr>
              <a:spLocks noChangeArrowheads="1"/>
            </p:cNvSpPr>
            <p:nvPr/>
          </p:nvSpPr>
          <p:spPr bwMode="auto">
            <a:xfrm>
              <a:off x="452437" y="420370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Rectangle 18"/>
            <p:cNvSpPr>
              <a:spLocks noChangeArrowheads="1"/>
            </p:cNvSpPr>
            <p:nvPr/>
          </p:nvSpPr>
          <p:spPr bwMode="auto">
            <a:xfrm>
              <a:off x="231773" y="427122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 name="Rectangle 19"/>
            <p:cNvSpPr>
              <a:spLocks noChangeArrowheads="1"/>
            </p:cNvSpPr>
            <p:nvPr/>
          </p:nvSpPr>
          <p:spPr bwMode="auto">
            <a:xfrm>
              <a:off x="550862" y="391160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25"/>
            <p:cNvSpPr>
              <a:spLocks noChangeArrowheads="1"/>
            </p:cNvSpPr>
            <p:nvPr/>
          </p:nvSpPr>
          <p:spPr bwMode="auto">
            <a:xfrm>
              <a:off x="785215" y="5299382"/>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2019</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 name="Rectangle 26"/>
            <p:cNvSpPr>
              <a:spLocks noChangeArrowheads="1"/>
            </p:cNvSpPr>
            <p:nvPr/>
          </p:nvSpPr>
          <p:spPr bwMode="auto">
            <a:xfrm>
              <a:off x="1255712" y="5303450"/>
              <a:ext cx="2051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dirty="0">
                  <a:ln>
                    <a:noFill/>
                  </a:ln>
                  <a:solidFill>
                    <a:srgbClr val="000000"/>
                  </a:solidFill>
                  <a:effectLst/>
                  <a:latin typeface="ＭＳ 明朝" pitchFamily="17" charset="-128"/>
                  <a:ea typeface="ＭＳ 明朝" pitchFamily="17" charset="-128"/>
                  <a:cs typeface="ＭＳ Ｐゴシック" pitchFamily="50" charset="-128"/>
                </a:rPr>
                <a:t>年</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 name="Rectangle 27"/>
            <p:cNvSpPr>
              <a:spLocks noChangeArrowheads="1"/>
            </p:cNvSpPr>
            <p:nvPr/>
          </p:nvSpPr>
          <p:spPr bwMode="auto">
            <a:xfrm>
              <a:off x="1450975" y="5260975"/>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 name="Rectangle 30"/>
            <p:cNvSpPr>
              <a:spLocks noChangeArrowheads="1"/>
            </p:cNvSpPr>
            <p:nvPr/>
          </p:nvSpPr>
          <p:spPr bwMode="auto">
            <a:xfrm>
              <a:off x="2300287" y="5051425"/>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Rectangle 33"/>
            <p:cNvSpPr>
              <a:spLocks noChangeArrowheads="1"/>
            </p:cNvSpPr>
            <p:nvPr/>
          </p:nvSpPr>
          <p:spPr bwMode="auto">
            <a:xfrm>
              <a:off x="3571875" y="4510088"/>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Rectangle 36"/>
            <p:cNvSpPr>
              <a:spLocks noChangeArrowheads="1"/>
            </p:cNvSpPr>
            <p:nvPr/>
          </p:nvSpPr>
          <p:spPr bwMode="auto">
            <a:xfrm>
              <a:off x="5270500" y="417830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Line 37"/>
            <p:cNvSpPr>
              <a:spLocks noChangeShapeType="1"/>
            </p:cNvSpPr>
            <p:nvPr/>
          </p:nvSpPr>
          <p:spPr bwMode="auto">
            <a:xfrm>
              <a:off x="624681" y="461665"/>
              <a:ext cx="25400" cy="5199583"/>
            </a:xfrm>
            <a:prstGeom prst="line">
              <a:avLst/>
            </a:prstGeom>
            <a:noFill/>
            <a:ln w="746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Rectangle 40"/>
            <p:cNvSpPr>
              <a:spLocks noChangeArrowheads="1"/>
            </p:cNvSpPr>
            <p:nvPr/>
          </p:nvSpPr>
          <p:spPr bwMode="auto">
            <a:xfrm>
              <a:off x="402431" y="2507117"/>
              <a:ext cx="1603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O</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9" name="Rectangle 41"/>
            <p:cNvSpPr>
              <a:spLocks noChangeArrowheads="1"/>
            </p:cNvSpPr>
            <p:nvPr/>
          </p:nvSpPr>
          <p:spPr bwMode="auto">
            <a:xfrm>
              <a:off x="496887" y="264795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40" name="テキスト ボックス 39"/>
          <p:cNvSpPr txBox="1"/>
          <p:nvPr/>
        </p:nvSpPr>
        <p:spPr>
          <a:xfrm>
            <a:off x="182561" y="231031"/>
            <a:ext cx="8937625" cy="461665"/>
          </a:xfrm>
          <a:prstGeom prst="rect">
            <a:avLst/>
          </a:prstGeom>
          <a:noFill/>
        </p:spPr>
        <p:txBody>
          <a:bodyPr wrap="square" rtlCol="0">
            <a:spAutoFit/>
          </a:bodyPr>
          <a:lstStyle/>
          <a:p>
            <a:pPr algn="ctr"/>
            <a:r>
              <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技術革新で価格低下した蓄電池による利益の増加</a:t>
            </a:r>
          </a:p>
        </p:txBody>
      </p:sp>
      <p:sp>
        <p:nvSpPr>
          <p:cNvPr id="41" name="テキスト ボックス 40"/>
          <p:cNvSpPr txBox="1"/>
          <p:nvPr/>
        </p:nvSpPr>
        <p:spPr>
          <a:xfrm>
            <a:off x="2433614" y="4330105"/>
            <a:ext cx="2382251" cy="369332"/>
          </a:xfrm>
          <a:prstGeom prst="rect">
            <a:avLst/>
          </a:prstGeom>
          <a:noFill/>
        </p:spPr>
        <p:txBody>
          <a:bodyPr wrap="square" rtlCol="0">
            <a:spAutoFit/>
          </a:bodyPr>
          <a:lstStyle/>
          <a:p>
            <a:r>
              <a:rPr lang="ja-JP" altLang="en-US" b="1" dirty="0">
                <a:latin typeface="メイリオ" pitchFamily="50" charset="-128"/>
                <a:ea typeface="メイリオ" pitchFamily="50" charset="-128"/>
                <a:cs typeface="メイリオ" pitchFamily="50" charset="-128"/>
              </a:rPr>
              <a:t>蓄電池の価格低下</a:t>
            </a:r>
            <a:endParaRPr kumimoji="1" lang="ja-JP" altLang="en-US" b="1" dirty="0">
              <a:latin typeface="メイリオ" pitchFamily="50" charset="-128"/>
              <a:ea typeface="メイリオ" pitchFamily="50" charset="-128"/>
              <a:cs typeface="メイリオ" pitchFamily="50" charset="-128"/>
            </a:endParaRPr>
          </a:p>
        </p:txBody>
      </p:sp>
      <p:sp>
        <p:nvSpPr>
          <p:cNvPr id="42" name="テキスト ボックス 41"/>
          <p:cNvSpPr txBox="1"/>
          <p:nvPr/>
        </p:nvSpPr>
        <p:spPr>
          <a:xfrm>
            <a:off x="60736" y="5734985"/>
            <a:ext cx="9143999" cy="954107"/>
          </a:xfrm>
          <a:prstGeom prst="rect">
            <a:avLst/>
          </a:prstGeom>
          <a:noFill/>
        </p:spPr>
        <p:txBody>
          <a:bodyPr wrap="square" rtlCol="0">
            <a:spAutoFit/>
          </a:bodyPr>
          <a:lstStyle/>
          <a:p>
            <a:pPr algn="ctr"/>
            <a:r>
              <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技術革新により蓄電池の価格が低下した場合、</a:t>
            </a:r>
            <a:endParaRPr kumimoji="1" lang="en-US" altLang="ja-JP" sz="2800"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導入費用が減るため、利益は増大する！</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Line 22"/>
          <p:cNvSpPr>
            <a:spLocks noChangeShapeType="1"/>
          </p:cNvSpPr>
          <p:nvPr/>
        </p:nvSpPr>
        <p:spPr bwMode="auto">
          <a:xfrm flipV="1">
            <a:off x="544636" y="2132856"/>
            <a:ext cx="4243388" cy="2903538"/>
          </a:xfrm>
          <a:prstGeom prst="line">
            <a:avLst/>
          </a:prstGeom>
          <a:noFill/>
          <a:ln w="444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Line 22"/>
          <p:cNvSpPr>
            <a:spLocks noChangeShapeType="1"/>
          </p:cNvSpPr>
          <p:nvPr/>
        </p:nvSpPr>
        <p:spPr bwMode="auto">
          <a:xfrm flipV="1">
            <a:off x="3918070" y="1049764"/>
            <a:ext cx="4243388" cy="3018256"/>
          </a:xfrm>
          <a:prstGeom prst="line">
            <a:avLst/>
          </a:prstGeom>
          <a:noFill/>
          <a:ln w="555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下カーブ矢印 46"/>
          <p:cNvSpPr/>
          <p:nvPr/>
        </p:nvSpPr>
        <p:spPr>
          <a:xfrm>
            <a:off x="4779434" y="1325927"/>
            <a:ext cx="2332116" cy="806929"/>
          </a:xfrm>
          <a:prstGeom prst="curvedDownArrow">
            <a:avLst/>
          </a:prstGeom>
          <a:solidFill>
            <a:schemeClr val="tx2">
              <a:lumMod val="40000"/>
              <a:lumOff val="60000"/>
            </a:schemeClr>
          </a:solidFill>
          <a:ln w="317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右矢印 5"/>
          <p:cNvSpPr/>
          <p:nvPr/>
        </p:nvSpPr>
        <p:spPr>
          <a:xfrm rot="16200000">
            <a:off x="1920146" y="4351962"/>
            <a:ext cx="685568" cy="334962"/>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Line 22"/>
          <p:cNvSpPr>
            <a:spLocks noChangeShapeType="1"/>
          </p:cNvSpPr>
          <p:nvPr/>
        </p:nvSpPr>
        <p:spPr bwMode="auto">
          <a:xfrm flipV="1">
            <a:off x="3929012" y="2109638"/>
            <a:ext cx="4243388" cy="2903538"/>
          </a:xfrm>
          <a:prstGeom prst="line">
            <a:avLst/>
          </a:prstGeom>
          <a:noFill/>
          <a:ln w="38100" cap="flat">
            <a:solidFill>
              <a:srgbClr val="000000"/>
            </a:solidFill>
            <a:prstDash val="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10" name="直線コネクタ 9"/>
          <p:cNvCxnSpPr/>
          <p:nvPr/>
        </p:nvCxnSpPr>
        <p:spPr>
          <a:xfrm flipH="1">
            <a:off x="555979" y="4077072"/>
            <a:ext cx="3362091" cy="0"/>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611560" y="5013176"/>
            <a:ext cx="3362091" cy="0"/>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220072" y="1628800"/>
            <a:ext cx="1440160" cy="369332"/>
          </a:xfrm>
          <a:prstGeom prst="rect">
            <a:avLst/>
          </a:prstGeom>
          <a:noFill/>
        </p:spPr>
        <p:txBody>
          <a:bodyPr wrap="square" rtlCol="0">
            <a:spAutoFit/>
          </a:bodyPr>
          <a:lstStyle/>
          <a:p>
            <a:r>
              <a:rPr kumimoji="1" lang="ja-JP" altLang="en-US" b="1" dirty="0">
                <a:latin typeface="メイリオ" pitchFamily="50" charset="-128"/>
                <a:ea typeface="メイリオ" pitchFamily="50" charset="-128"/>
                <a:cs typeface="メイリオ" pitchFamily="50" charset="-128"/>
              </a:rPr>
              <a:t>利益の増大</a:t>
            </a:r>
          </a:p>
        </p:txBody>
      </p:sp>
      <p:cxnSp>
        <p:nvCxnSpPr>
          <p:cNvPr id="50" name="直線コネクタ 49"/>
          <p:cNvCxnSpPr/>
          <p:nvPr/>
        </p:nvCxnSpPr>
        <p:spPr>
          <a:xfrm flipH="1">
            <a:off x="4716015" y="1700808"/>
            <a:ext cx="1" cy="576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a:off x="7524328" y="1052736"/>
            <a:ext cx="1" cy="576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4355978" y="1700808"/>
            <a:ext cx="3600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7164290" y="1052736"/>
            <a:ext cx="3600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971600" y="1556792"/>
            <a:ext cx="3384376" cy="369332"/>
          </a:xfrm>
          <a:prstGeom prst="rect">
            <a:avLst/>
          </a:prstGeom>
          <a:noFill/>
          <a:ln>
            <a:solidFill>
              <a:srgbClr val="000000"/>
            </a:solidFill>
          </a:ln>
        </p:spPr>
        <p:txBody>
          <a:bodyPr wrap="square" rtlCol="0">
            <a:spAutoFit/>
          </a:bodyPr>
          <a:lstStyle/>
          <a:p>
            <a:r>
              <a:rPr kumimoji="1" lang="ja-JP" altLang="en-US" b="1" dirty="0">
                <a:latin typeface="メイリオ" pitchFamily="50" charset="-128"/>
                <a:ea typeface="メイリオ" pitchFamily="50" charset="-128"/>
                <a:cs typeface="メイリオ" pitchFamily="50" charset="-128"/>
              </a:rPr>
              <a:t>技術革新前の蓄電池導入利益</a:t>
            </a:r>
          </a:p>
        </p:txBody>
      </p:sp>
      <p:sp>
        <p:nvSpPr>
          <p:cNvPr id="56" name="テキスト ボックス 55"/>
          <p:cNvSpPr txBox="1"/>
          <p:nvPr/>
        </p:nvSpPr>
        <p:spPr>
          <a:xfrm>
            <a:off x="3779912" y="836712"/>
            <a:ext cx="3384376" cy="369332"/>
          </a:xfrm>
          <a:prstGeom prst="rect">
            <a:avLst/>
          </a:prstGeom>
          <a:noFill/>
          <a:ln>
            <a:solidFill>
              <a:srgbClr val="000000"/>
            </a:solidFill>
          </a:ln>
        </p:spPr>
        <p:txBody>
          <a:bodyPr wrap="square" rtlCol="0">
            <a:spAutoFit/>
          </a:bodyPr>
          <a:lstStyle/>
          <a:p>
            <a:r>
              <a:rPr kumimoji="1" lang="ja-JP" altLang="en-US" b="1" dirty="0">
                <a:latin typeface="メイリオ" pitchFamily="50" charset="-128"/>
                <a:ea typeface="メイリオ" pitchFamily="50" charset="-128"/>
                <a:cs typeface="メイリオ" pitchFamily="50" charset="-128"/>
              </a:rPr>
              <a:t>技術革新後の蓄電池導入利益</a:t>
            </a:r>
          </a:p>
        </p:txBody>
      </p:sp>
      <p:sp>
        <p:nvSpPr>
          <p:cNvPr id="57" name="角丸四角形吹き出し 56"/>
          <p:cNvSpPr/>
          <p:nvPr/>
        </p:nvSpPr>
        <p:spPr>
          <a:xfrm>
            <a:off x="2195736" y="5085184"/>
            <a:ext cx="1440160" cy="648072"/>
          </a:xfrm>
          <a:prstGeom prst="wedgeRoundRectCallout">
            <a:avLst>
              <a:gd name="adj1" fmla="val -17548"/>
              <a:gd name="adj2" fmla="val -103895"/>
              <a:gd name="adj3" fmla="val 16667"/>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メイリオ" pitchFamily="50" charset="-128"/>
                <a:ea typeface="メイリオ" pitchFamily="50" charset="-128"/>
                <a:cs typeface="メイリオ" pitchFamily="50" charset="-128"/>
              </a:rPr>
              <a:t>技術革新</a:t>
            </a:r>
            <a:endParaRPr kumimoji="1" lang="en-US" altLang="ja-JP" b="1" dirty="0">
              <a:solidFill>
                <a:schemeClr val="tx1"/>
              </a:solidFill>
              <a:latin typeface="メイリオ" pitchFamily="50" charset="-128"/>
              <a:ea typeface="メイリオ" pitchFamily="50" charset="-128"/>
              <a:cs typeface="メイリオ" pitchFamily="50" charset="-128"/>
            </a:endParaRPr>
          </a:p>
          <a:p>
            <a:pPr algn="ctr"/>
            <a:r>
              <a:rPr kumimoji="1" lang="ja-JP" altLang="en-US" b="1" dirty="0">
                <a:solidFill>
                  <a:schemeClr val="tx1"/>
                </a:solidFill>
                <a:latin typeface="メイリオ" pitchFamily="50" charset="-128"/>
                <a:ea typeface="メイリオ" pitchFamily="50" charset="-128"/>
                <a:cs typeface="メイリオ" pitchFamily="50" charset="-128"/>
              </a:rPr>
              <a:t>の発生</a:t>
            </a:r>
          </a:p>
        </p:txBody>
      </p:sp>
      <p:sp>
        <p:nvSpPr>
          <p:cNvPr id="46" name="テキスト ボックス 45"/>
          <p:cNvSpPr txBox="1"/>
          <p:nvPr/>
        </p:nvSpPr>
        <p:spPr>
          <a:xfrm>
            <a:off x="6372200" y="3717032"/>
            <a:ext cx="2376264" cy="646331"/>
          </a:xfrm>
          <a:prstGeom prst="rect">
            <a:avLst/>
          </a:prstGeom>
          <a:noFill/>
          <a:ln>
            <a:solidFill>
              <a:srgbClr val="000000"/>
            </a:solidFill>
          </a:ln>
        </p:spPr>
        <p:txBody>
          <a:bodyPr wrap="square" rtlCol="0">
            <a:spAutoFit/>
          </a:bodyPr>
          <a:lstStyle/>
          <a:p>
            <a:r>
              <a:rPr kumimoji="1" lang="en-US" altLang="ja-JP" dirty="0"/>
              <a:t>2019</a:t>
            </a:r>
            <a:r>
              <a:rPr kumimoji="1" lang="ja-JP" altLang="en-US" dirty="0"/>
              <a:t>年の価格で</a:t>
            </a:r>
            <a:endParaRPr kumimoji="1" lang="en-US" altLang="ja-JP" dirty="0"/>
          </a:p>
          <a:p>
            <a:r>
              <a:rPr kumimoji="1" lang="ja-JP" altLang="en-US" dirty="0"/>
              <a:t>蓄電池を導入した場合</a:t>
            </a:r>
          </a:p>
        </p:txBody>
      </p:sp>
      <p:sp>
        <p:nvSpPr>
          <p:cNvPr id="53" name="Rectangle 25"/>
          <p:cNvSpPr>
            <a:spLocks noChangeArrowheads="1"/>
          </p:cNvSpPr>
          <p:nvPr/>
        </p:nvSpPr>
        <p:spPr bwMode="auto">
          <a:xfrm>
            <a:off x="3778641" y="5199003"/>
            <a:ext cx="7213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20</a:t>
            </a:r>
            <a:r>
              <a:rPr kumimoji="1" lang="en-US" altLang="ja-JP"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XX</a:t>
            </a:r>
            <a:r>
              <a:rPr kumimoji="1" lang="ja-JP" altLang="en-US"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年</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cxnSp>
        <p:nvCxnSpPr>
          <p:cNvPr id="58" name="直線コネクタ 57"/>
          <p:cNvCxnSpPr>
            <a:endCxn id="46" idx="1"/>
          </p:cNvCxnSpPr>
          <p:nvPr/>
        </p:nvCxnSpPr>
        <p:spPr>
          <a:xfrm>
            <a:off x="5652120" y="3933056"/>
            <a:ext cx="720080" cy="107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25"/>
          <p:cNvSpPr>
            <a:spLocks noChangeArrowheads="1"/>
          </p:cNvSpPr>
          <p:nvPr/>
        </p:nvSpPr>
        <p:spPr bwMode="auto">
          <a:xfrm>
            <a:off x="3491880" y="3645024"/>
            <a:ext cx="7213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20</a:t>
            </a:r>
            <a:r>
              <a:rPr kumimoji="1" lang="en-US" altLang="ja-JP"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XX</a:t>
            </a:r>
            <a:r>
              <a:rPr kumimoji="1" lang="ja-JP" altLang="en-US"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年</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 name="正方形/長方形 4"/>
          <p:cNvSpPr/>
          <p:nvPr/>
        </p:nvSpPr>
        <p:spPr>
          <a:xfrm>
            <a:off x="271285" y="-45968"/>
            <a:ext cx="646331" cy="276999"/>
          </a:xfrm>
          <a:prstGeom prst="rect">
            <a:avLst/>
          </a:prstGeom>
        </p:spPr>
        <p:txBody>
          <a:bodyPr wrap="none">
            <a:spAutoFit/>
          </a:bodyPr>
          <a:lstStyle/>
          <a:p>
            <a:r>
              <a:rPr lang="en-US" altLang="ja-JP" sz="1200" dirty="0">
                <a:solidFill>
                  <a:srgbClr val="000000"/>
                </a:solidFill>
                <a:latin typeface="ＭＳ 明朝" pitchFamily="17" charset="-128"/>
                <a:ea typeface="ＭＳ 明朝" pitchFamily="17" charset="-128"/>
              </a:rPr>
              <a:t>(</a:t>
            </a:r>
            <a:r>
              <a:rPr lang="ja-JP" altLang="en-US" sz="1200" dirty="0">
                <a:solidFill>
                  <a:srgbClr val="000000"/>
                </a:solidFill>
                <a:latin typeface="ＭＳ 明朝" pitchFamily="17" charset="-128"/>
                <a:ea typeface="ＭＳ 明朝" pitchFamily="17" charset="-128"/>
              </a:rPr>
              <a:t>万円</a:t>
            </a:r>
            <a:r>
              <a:rPr lang="en-US" altLang="ja-JP" sz="1200">
                <a:solidFill>
                  <a:srgbClr val="000000"/>
                </a:solidFill>
                <a:latin typeface="ＭＳ 明朝" pitchFamily="17" charset="-128"/>
                <a:ea typeface="ＭＳ 明朝" pitchFamily="17" charset="-128"/>
              </a:rPr>
              <a:t>)</a:t>
            </a:r>
            <a:endParaRPr lang="ja-JP" altLang="en-US" sz="1200" dirty="0"/>
          </a:p>
        </p:txBody>
      </p:sp>
    </p:spTree>
    <p:extLst>
      <p:ext uri="{BB962C8B-B14F-4D97-AF65-F5344CB8AC3E}">
        <p14:creationId xmlns:p14="http://schemas.microsoft.com/office/powerpoint/2010/main" val="14677907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0"/>
            <a:lum/>
          </a:blip>
          <a:srcRect/>
          <a:stretch>
            <a:fillRect l="-6000" r="-6000"/>
          </a:stretch>
        </a:blipFill>
        <a:effectLst/>
      </p:bgPr>
    </p:bg>
    <p:spTree>
      <p:nvGrpSpPr>
        <p:cNvPr id="1" name=""/>
        <p:cNvGrpSpPr/>
        <p:nvPr/>
      </p:nvGrpSpPr>
      <p:grpSpPr>
        <a:xfrm>
          <a:off x="0" y="0"/>
          <a:ext cx="0" cy="0"/>
          <a:chOff x="0" y="0"/>
          <a:chExt cx="0" cy="0"/>
        </a:xfrm>
      </p:grpSpPr>
      <p:sp>
        <p:nvSpPr>
          <p:cNvPr id="3" name="テキスト ボックス 2"/>
          <p:cNvSpPr txBox="1"/>
          <p:nvPr/>
        </p:nvSpPr>
        <p:spPr>
          <a:xfrm>
            <a:off x="755576" y="620688"/>
            <a:ext cx="7776864" cy="2585323"/>
          </a:xfrm>
          <a:prstGeom prst="rect">
            <a:avLst/>
          </a:prstGeom>
          <a:noFill/>
        </p:spPr>
        <p:txBody>
          <a:bodyPr wrap="square" rtlCol="0" anchor="t">
            <a:spAutoFit/>
          </a:bodyPr>
          <a:lstStyle/>
          <a:p>
            <a:pPr algn="ctr"/>
            <a:r>
              <a:rPr kumimoji="1" lang="ja-JP" altLang="en-US" sz="5400" b="1" dirty="0">
                <a:latin typeface="メイリオ" panose="020B0604030504040204" pitchFamily="50" charset="-128"/>
                <a:ea typeface="メイリオ" panose="020B0604030504040204" pitchFamily="50" charset="-128"/>
              </a:rPr>
              <a:t>電力料金の上昇による</a:t>
            </a:r>
          </a:p>
          <a:p>
            <a:pPr algn="ctr"/>
            <a:r>
              <a:rPr kumimoji="1" lang="ja-JP" altLang="en-US" sz="5400" b="1" dirty="0">
                <a:latin typeface="メイリオ" panose="020B0604030504040204" pitchFamily="50" charset="-128"/>
                <a:ea typeface="メイリオ" panose="020B0604030504040204" pitchFamily="50" charset="-128"/>
              </a:rPr>
              <a:t>光熱費削減額の増加を</a:t>
            </a:r>
          </a:p>
          <a:p>
            <a:pPr algn="ctr"/>
            <a:r>
              <a:rPr kumimoji="1" lang="ja-JP" altLang="en-US" sz="5400" b="1" dirty="0">
                <a:latin typeface="メイリオ" panose="020B0604030504040204" pitchFamily="50" charset="-128"/>
                <a:ea typeface="メイリオ" panose="020B0604030504040204" pitchFamily="50" charset="-128"/>
              </a:rPr>
              <a:t>検討する</a:t>
            </a:r>
          </a:p>
        </p:txBody>
      </p:sp>
    </p:spTree>
    <p:extLst>
      <p:ext uri="{BB962C8B-B14F-4D97-AF65-F5344CB8AC3E}">
        <p14:creationId xmlns:p14="http://schemas.microsoft.com/office/powerpoint/2010/main" val="657852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99">
            <a:alpha val="67000"/>
          </a:srgbClr>
        </a:solidFill>
        <a:effectLst/>
      </p:bgPr>
    </p:bg>
    <p:spTree>
      <p:nvGrpSpPr>
        <p:cNvPr id="1" name=""/>
        <p:cNvGrpSpPr/>
        <p:nvPr/>
      </p:nvGrpSpPr>
      <p:grpSpPr>
        <a:xfrm>
          <a:off x="0" y="0"/>
          <a:ext cx="0" cy="0"/>
          <a:chOff x="0" y="0"/>
          <a:chExt cx="0" cy="0"/>
        </a:xfrm>
      </p:grpSpPr>
      <p:graphicFrame>
        <p:nvGraphicFramePr>
          <p:cNvPr id="2" name="グラフ 1"/>
          <p:cNvGraphicFramePr/>
          <p:nvPr>
            <p:extLst>
              <p:ext uri="{D42A27DB-BD31-4B8C-83A1-F6EECF244321}">
                <p14:modId xmlns:p14="http://schemas.microsoft.com/office/powerpoint/2010/main" val="597992214"/>
              </p:ext>
            </p:extLst>
          </p:nvPr>
        </p:nvGraphicFramePr>
        <p:xfrm>
          <a:off x="438567" y="817647"/>
          <a:ext cx="8050341" cy="5059625"/>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797562" y="434845"/>
            <a:ext cx="7488832" cy="461665"/>
          </a:xfrm>
          <a:prstGeom prst="rect">
            <a:avLst/>
          </a:prstGeom>
          <a:noFill/>
        </p:spPr>
        <p:txBody>
          <a:bodyPr wrap="square" rtlCol="0">
            <a:spAutoFit/>
          </a:bodyPr>
          <a:lstStyle/>
          <a:p>
            <a:pPr algn="ctr"/>
            <a:r>
              <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電力料金の将来的な予測</a:t>
            </a:r>
          </a:p>
        </p:txBody>
      </p:sp>
      <p:sp>
        <p:nvSpPr>
          <p:cNvPr id="4" name="テキスト ボックス 3"/>
          <p:cNvSpPr txBox="1"/>
          <p:nvPr/>
        </p:nvSpPr>
        <p:spPr>
          <a:xfrm>
            <a:off x="0" y="6011996"/>
            <a:ext cx="9144000" cy="800219"/>
          </a:xfrm>
          <a:prstGeom prst="rect">
            <a:avLst/>
          </a:prstGeom>
          <a:noFill/>
        </p:spPr>
        <p:txBody>
          <a:bodyPr wrap="square" rtlCol="0">
            <a:spAutoFit/>
          </a:bodyPr>
          <a:lstStyle/>
          <a:p>
            <a:pPr algn="ctr"/>
            <a:r>
              <a:rPr kumimoji="1" lang="ja-JP" altLang="en-US" sz="2300" b="1" dirty="0">
                <a:latin typeface="メイリオ" pitchFamily="50" charset="-128"/>
                <a:ea typeface="メイリオ" pitchFamily="50" charset="-128"/>
                <a:cs typeface="メイリオ" pitchFamily="50" charset="-128"/>
              </a:rPr>
              <a:t>震災以降、電力料金は年々上昇しており、原発の廃炉費用が電力</a:t>
            </a:r>
            <a:endParaRPr kumimoji="1" lang="en-US" altLang="ja-JP" sz="2300" b="1" dirty="0">
              <a:latin typeface="メイリオ" pitchFamily="50" charset="-128"/>
              <a:ea typeface="メイリオ" pitchFamily="50" charset="-128"/>
              <a:cs typeface="メイリオ" pitchFamily="50" charset="-128"/>
            </a:endParaRPr>
          </a:p>
          <a:p>
            <a:pPr algn="ctr"/>
            <a:r>
              <a:rPr kumimoji="1" lang="ja-JP" altLang="en-US" sz="2300" b="1" dirty="0">
                <a:latin typeface="メイリオ" pitchFamily="50" charset="-128"/>
                <a:ea typeface="メイリオ" pitchFamily="50" charset="-128"/>
                <a:cs typeface="メイリオ" pitchFamily="50" charset="-128"/>
              </a:rPr>
              <a:t>料金に加算されることが発表された今後は更なる上昇が見込まれる</a:t>
            </a:r>
          </a:p>
        </p:txBody>
      </p:sp>
      <p:sp>
        <p:nvSpPr>
          <p:cNvPr id="5" name="右矢印 4"/>
          <p:cNvSpPr/>
          <p:nvPr/>
        </p:nvSpPr>
        <p:spPr>
          <a:xfrm rot="19570237">
            <a:off x="4928216" y="2276120"/>
            <a:ext cx="1702695"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p:cNvCxnSpPr/>
          <p:nvPr/>
        </p:nvCxnSpPr>
        <p:spPr>
          <a:xfrm flipV="1">
            <a:off x="4211960" y="3789040"/>
            <a:ext cx="0" cy="432048"/>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p:cNvCxnSpPr/>
          <p:nvPr/>
        </p:nvCxnSpPr>
        <p:spPr>
          <a:xfrm flipH="1">
            <a:off x="3995936" y="3789040"/>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7884368" y="1340768"/>
            <a:ext cx="0" cy="432048"/>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p:cNvCxnSpPr/>
          <p:nvPr/>
        </p:nvCxnSpPr>
        <p:spPr>
          <a:xfrm flipH="1">
            <a:off x="7668344" y="1340768"/>
            <a:ext cx="216024"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5220072" y="1196752"/>
            <a:ext cx="2448272" cy="369332"/>
          </a:xfrm>
          <a:prstGeom prst="rect">
            <a:avLst/>
          </a:prstGeom>
          <a:noFill/>
        </p:spPr>
        <p:txBody>
          <a:bodyPr wrap="square" rtlCol="0">
            <a:spAutoFit/>
          </a:bodyPr>
          <a:lstStyle/>
          <a:p>
            <a:r>
              <a:rPr lang="en-US" altLang="ja-JP" b="1" dirty="0">
                <a:latin typeface="メイリオ" pitchFamily="50" charset="-128"/>
                <a:ea typeface="メイリオ" pitchFamily="50" charset="-128"/>
                <a:cs typeface="メイリオ" pitchFamily="50" charset="-128"/>
              </a:rPr>
              <a:t>2019</a:t>
            </a:r>
            <a:r>
              <a:rPr lang="ja-JP" altLang="en-US" b="1" dirty="0">
                <a:latin typeface="メイリオ" pitchFamily="50" charset="-128"/>
                <a:ea typeface="メイリオ" pitchFamily="50" charset="-128"/>
                <a:cs typeface="メイリオ" pitchFamily="50" charset="-128"/>
              </a:rPr>
              <a:t>年以降の推定値</a:t>
            </a:r>
            <a:endParaRPr lang="en-US" altLang="ja-JP" b="1" dirty="0">
              <a:latin typeface="メイリオ" pitchFamily="50" charset="-128"/>
              <a:ea typeface="メイリオ" pitchFamily="50" charset="-128"/>
              <a:cs typeface="メイリオ" pitchFamily="50" charset="-128"/>
            </a:endParaRPr>
          </a:p>
        </p:txBody>
      </p:sp>
      <p:sp>
        <p:nvSpPr>
          <p:cNvPr id="11" name="テキスト ボックス 10"/>
          <p:cNvSpPr txBox="1"/>
          <p:nvPr/>
        </p:nvSpPr>
        <p:spPr>
          <a:xfrm>
            <a:off x="1979712" y="3604374"/>
            <a:ext cx="2016224" cy="369332"/>
          </a:xfrm>
          <a:prstGeom prst="rect">
            <a:avLst/>
          </a:prstGeom>
          <a:noFill/>
        </p:spPr>
        <p:txBody>
          <a:bodyPr wrap="square" rtlCol="0">
            <a:spAutoFit/>
          </a:bodyPr>
          <a:lstStyle/>
          <a:p>
            <a:r>
              <a:rPr kumimoji="1" lang="ja-JP" altLang="en-US" b="1" dirty="0">
                <a:latin typeface="メイリオ" pitchFamily="50" charset="-128"/>
                <a:ea typeface="メイリオ" pitchFamily="50" charset="-128"/>
                <a:cs typeface="メイリオ" pitchFamily="50" charset="-128"/>
              </a:rPr>
              <a:t>経済産業省推定値</a:t>
            </a:r>
          </a:p>
        </p:txBody>
      </p:sp>
      <p:sp>
        <p:nvSpPr>
          <p:cNvPr id="12" name="テキスト ボックス 11"/>
          <p:cNvSpPr txBox="1"/>
          <p:nvPr/>
        </p:nvSpPr>
        <p:spPr>
          <a:xfrm>
            <a:off x="401518" y="481011"/>
            <a:ext cx="792088" cy="369332"/>
          </a:xfrm>
          <a:prstGeom prst="rect">
            <a:avLst/>
          </a:prstGeom>
          <a:noFill/>
        </p:spPr>
        <p:txBody>
          <a:bodyPr wrap="square" rtlCol="0">
            <a:spAutoFit/>
          </a:bodyPr>
          <a:lstStyle/>
          <a:p>
            <a:r>
              <a:rPr kumimoji="1" lang="ja-JP" altLang="en-US" sz="1200" dirty="0"/>
              <a:t>（円</a:t>
            </a:r>
            <a:r>
              <a:rPr kumimoji="1" lang="en-US" altLang="ja-JP" sz="1200" dirty="0"/>
              <a:t>/kW</a:t>
            </a:r>
            <a:r>
              <a:rPr kumimoji="1" lang="ja-JP" altLang="en-US" dirty="0"/>
              <a:t>）</a:t>
            </a:r>
          </a:p>
        </p:txBody>
      </p:sp>
      <p:sp>
        <p:nvSpPr>
          <p:cNvPr id="13" name="テキスト ボックス 12"/>
          <p:cNvSpPr txBox="1"/>
          <p:nvPr/>
        </p:nvSpPr>
        <p:spPr>
          <a:xfrm>
            <a:off x="8348239" y="5151675"/>
            <a:ext cx="432048" cy="276999"/>
          </a:xfrm>
          <a:prstGeom prst="rect">
            <a:avLst/>
          </a:prstGeom>
          <a:noFill/>
        </p:spPr>
        <p:txBody>
          <a:bodyPr wrap="square" rtlCol="0">
            <a:spAutoFit/>
          </a:bodyPr>
          <a:lstStyle/>
          <a:p>
            <a:r>
              <a:rPr lang="en-US" altLang="ja-JP" sz="1200" dirty="0"/>
              <a:t>(</a:t>
            </a:r>
            <a:r>
              <a:rPr lang="ja-JP" altLang="en-US" sz="1200" dirty="0"/>
              <a:t>年</a:t>
            </a:r>
            <a:r>
              <a:rPr lang="en-US" altLang="ja-JP" sz="1200" dirty="0"/>
              <a:t>) </a:t>
            </a:r>
          </a:p>
        </p:txBody>
      </p:sp>
    </p:spTree>
    <p:extLst>
      <p:ext uri="{BB962C8B-B14F-4D97-AF65-F5344CB8AC3E}">
        <p14:creationId xmlns:p14="http://schemas.microsoft.com/office/powerpoint/2010/main" val="20930041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99">
            <a:alpha val="67000"/>
          </a:srgbClr>
        </a:solidFill>
        <a:effectLst/>
      </p:bgPr>
    </p:bg>
    <p:spTree>
      <p:nvGrpSpPr>
        <p:cNvPr id="1" name=""/>
        <p:cNvGrpSpPr/>
        <p:nvPr/>
      </p:nvGrpSpPr>
      <p:grpSpPr>
        <a:xfrm>
          <a:off x="0" y="0"/>
          <a:ext cx="0" cy="0"/>
          <a:chOff x="0" y="0"/>
          <a:chExt cx="0" cy="0"/>
        </a:xfrm>
      </p:grpSpPr>
      <p:sp>
        <p:nvSpPr>
          <p:cNvPr id="49" name="直角三角形 48"/>
          <p:cNvSpPr/>
          <p:nvPr/>
        </p:nvSpPr>
        <p:spPr>
          <a:xfrm flipH="1">
            <a:off x="6588224" y="548680"/>
            <a:ext cx="648072" cy="1080120"/>
          </a:xfrm>
          <a:prstGeom prst="rtTriangle">
            <a:avLst/>
          </a:prstGeom>
          <a:blipFill>
            <a:blip r:embed="rId2" cstate="email"/>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6516216" y="1628800"/>
            <a:ext cx="720080" cy="792088"/>
          </a:xfrm>
          <a:prstGeom prst="rect">
            <a:avLst/>
          </a:prstGeom>
          <a:blipFill>
            <a:blip r:embed="rId2" cstate="email"/>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直角三角形 46"/>
          <p:cNvSpPr/>
          <p:nvPr/>
        </p:nvSpPr>
        <p:spPr>
          <a:xfrm flipH="1">
            <a:off x="5868144" y="1700808"/>
            <a:ext cx="648072" cy="720080"/>
          </a:xfrm>
          <a:prstGeom prst="rtTriangle">
            <a:avLst/>
          </a:prstGeom>
          <a:blipFill>
            <a:blip r:embed="rId2" cstate="email"/>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46"/>
          <p:cNvGrpSpPr/>
          <p:nvPr/>
        </p:nvGrpSpPr>
        <p:grpSpPr>
          <a:xfrm>
            <a:off x="-180528" y="46365"/>
            <a:ext cx="9209882" cy="6813818"/>
            <a:chOff x="-34926" y="247382"/>
            <a:chExt cx="9209882" cy="6813818"/>
          </a:xfrm>
        </p:grpSpPr>
        <p:sp>
          <p:nvSpPr>
            <p:cNvPr id="3" name="AutoShape 4"/>
            <p:cNvSpPr>
              <a:spLocks noChangeAspect="1" noChangeArrowheads="1" noTextEdit="1"/>
            </p:cNvSpPr>
            <p:nvPr/>
          </p:nvSpPr>
          <p:spPr bwMode="auto">
            <a:xfrm>
              <a:off x="793" y="895350"/>
              <a:ext cx="9174163"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 name="Rectangle 6"/>
            <p:cNvSpPr>
              <a:spLocks noChangeArrowheads="1"/>
            </p:cNvSpPr>
            <p:nvPr/>
          </p:nvSpPr>
          <p:spPr bwMode="auto">
            <a:xfrm>
              <a:off x="-34926" y="74930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Line 10"/>
            <p:cNvSpPr>
              <a:spLocks noChangeShapeType="1"/>
            </p:cNvSpPr>
            <p:nvPr/>
          </p:nvSpPr>
          <p:spPr bwMode="auto">
            <a:xfrm flipH="1">
              <a:off x="644524" y="2641539"/>
              <a:ext cx="8412163" cy="0"/>
            </a:xfrm>
            <a:prstGeom prst="line">
              <a:avLst/>
            </a:prstGeom>
            <a:noFill/>
            <a:ln w="746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Rectangle 13"/>
            <p:cNvSpPr>
              <a:spLocks noChangeArrowheads="1"/>
            </p:cNvSpPr>
            <p:nvPr/>
          </p:nvSpPr>
          <p:spPr bwMode="auto">
            <a:xfrm>
              <a:off x="431800" y="523240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2" name="Rectangle 14"/>
            <p:cNvSpPr>
              <a:spLocks noChangeArrowheads="1"/>
            </p:cNvSpPr>
            <p:nvPr/>
          </p:nvSpPr>
          <p:spPr bwMode="auto">
            <a:xfrm>
              <a:off x="231774" y="5211392"/>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150 </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3" name="Rectangle 15"/>
            <p:cNvSpPr>
              <a:spLocks noChangeArrowheads="1"/>
            </p:cNvSpPr>
            <p:nvPr/>
          </p:nvSpPr>
          <p:spPr bwMode="auto">
            <a:xfrm>
              <a:off x="566737" y="4716463"/>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7"/>
            <p:cNvSpPr>
              <a:spLocks noChangeArrowheads="1"/>
            </p:cNvSpPr>
            <p:nvPr/>
          </p:nvSpPr>
          <p:spPr bwMode="auto">
            <a:xfrm>
              <a:off x="452437" y="420370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Rectangle 18"/>
            <p:cNvSpPr>
              <a:spLocks noChangeArrowheads="1"/>
            </p:cNvSpPr>
            <p:nvPr/>
          </p:nvSpPr>
          <p:spPr bwMode="auto">
            <a:xfrm>
              <a:off x="231773" y="427122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 name="Rectangle 19"/>
            <p:cNvSpPr>
              <a:spLocks noChangeArrowheads="1"/>
            </p:cNvSpPr>
            <p:nvPr/>
          </p:nvSpPr>
          <p:spPr bwMode="auto">
            <a:xfrm>
              <a:off x="550862" y="391160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25"/>
            <p:cNvSpPr>
              <a:spLocks noChangeArrowheads="1"/>
            </p:cNvSpPr>
            <p:nvPr/>
          </p:nvSpPr>
          <p:spPr bwMode="auto">
            <a:xfrm>
              <a:off x="785215" y="5299382"/>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2019</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 name="Rectangle 26"/>
            <p:cNvSpPr>
              <a:spLocks noChangeArrowheads="1"/>
            </p:cNvSpPr>
            <p:nvPr/>
          </p:nvSpPr>
          <p:spPr bwMode="auto">
            <a:xfrm>
              <a:off x="1255712" y="5303450"/>
              <a:ext cx="2051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dirty="0">
                  <a:ln>
                    <a:noFill/>
                  </a:ln>
                  <a:solidFill>
                    <a:srgbClr val="000000"/>
                  </a:solidFill>
                  <a:effectLst/>
                  <a:latin typeface="ＭＳ 明朝" pitchFamily="17" charset="-128"/>
                  <a:ea typeface="ＭＳ 明朝" pitchFamily="17" charset="-128"/>
                  <a:cs typeface="ＭＳ Ｐゴシック" pitchFamily="50" charset="-128"/>
                </a:rPr>
                <a:t>年</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 name="Rectangle 27"/>
            <p:cNvSpPr>
              <a:spLocks noChangeArrowheads="1"/>
            </p:cNvSpPr>
            <p:nvPr/>
          </p:nvSpPr>
          <p:spPr bwMode="auto">
            <a:xfrm>
              <a:off x="1450975" y="5260975"/>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 name="Rectangle 30"/>
            <p:cNvSpPr>
              <a:spLocks noChangeArrowheads="1"/>
            </p:cNvSpPr>
            <p:nvPr/>
          </p:nvSpPr>
          <p:spPr bwMode="auto">
            <a:xfrm>
              <a:off x="2300287" y="5051425"/>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Rectangle 33"/>
            <p:cNvSpPr>
              <a:spLocks noChangeArrowheads="1"/>
            </p:cNvSpPr>
            <p:nvPr/>
          </p:nvSpPr>
          <p:spPr bwMode="auto">
            <a:xfrm>
              <a:off x="3571875" y="4510088"/>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Rectangle 36"/>
            <p:cNvSpPr>
              <a:spLocks noChangeArrowheads="1"/>
            </p:cNvSpPr>
            <p:nvPr/>
          </p:nvSpPr>
          <p:spPr bwMode="auto">
            <a:xfrm>
              <a:off x="5270500" y="417830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Line 37"/>
            <p:cNvSpPr>
              <a:spLocks noChangeShapeType="1"/>
            </p:cNvSpPr>
            <p:nvPr/>
          </p:nvSpPr>
          <p:spPr bwMode="auto">
            <a:xfrm>
              <a:off x="624681" y="461665"/>
              <a:ext cx="25400" cy="5199583"/>
            </a:xfrm>
            <a:prstGeom prst="line">
              <a:avLst/>
            </a:prstGeom>
            <a:noFill/>
            <a:ln w="746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Rectangle 38"/>
            <p:cNvSpPr>
              <a:spLocks noChangeArrowheads="1"/>
            </p:cNvSpPr>
            <p:nvPr/>
          </p:nvSpPr>
          <p:spPr bwMode="auto">
            <a:xfrm>
              <a:off x="364758" y="247382"/>
              <a:ext cx="4616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ja-JP" sz="1200" dirty="0">
                  <a:solidFill>
                    <a:srgbClr val="000000"/>
                  </a:solidFill>
                  <a:latin typeface="ＭＳ 明朝" pitchFamily="17" charset="-128"/>
                  <a:ea typeface="ＭＳ 明朝" pitchFamily="17" charset="-128"/>
                </a:rPr>
                <a:t>(</a:t>
              </a:r>
              <a:r>
                <a:rPr lang="ja-JP" altLang="en-US" sz="1200" dirty="0">
                  <a:solidFill>
                    <a:srgbClr val="000000"/>
                  </a:solidFill>
                  <a:latin typeface="ＭＳ 明朝" pitchFamily="17" charset="-128"/>
                  <a:ea typeface="ＭＳ 明朝" pitchFamily="17" charset="-128"/>
                </a:rPr>
                <a:t>万円</a:t>
              </a:r>
              <a:r>
                <a:rPr lang="en-US" altLang="ja-JP" sz="1200" dirty="0">
                  <a:solidFill>
                    <a:srgbClr val="000000"/>
                  </a:solidFill>
                  <a:latin typeface="ＭＳ 明朝" pitchFamily="17" charset="-128"/>
                  <a:ea typeface="ＭＳ 明朝" pitchFamily="17" charset="-128"/>
                </a:rPr>
                <a:t>)</a:t>
              </a:r>
              <a:endParaRPr kumimoji="1" lang="ja-JP" altLang="ja-JP" sz="14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8" name="Rectangle 40"/>
            <p:cNvSpPr>
              <a:spLocks noChangeArrowheads="1"/>
            </p:cNvSpPr>
            <p:nvPr/>
          </p:nvSpPr>
          <p:spPr bwMode="auto">
            <a:xfrm>
              <a:off x="402431" y="2507117"/>
              <a:ext cx="1603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dirty="0">
                  <a:ln>
                    <a:noFill/>
                  </a:ln>
                  <a:solidFill>
                    <a:srgbClr val="000000"/>
                  </a:solidFill>
                  <a:effectLst/>
                  <a:latin typeface="Century" pitchFamily="18" charset="0"/>
                  <a:ea typeface="ＭＳ Ｐゴシック" pitchFamily="50" charset="-128"/>
                  <a:cs typeface="ＭＳ Ｐゴシック" pitchFamily="50" charset="-128"/>
                </a:rPr>
                <a:t>O</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9" name="Rectangle 41"/>
            <p:cNvSpPr>
              <a:spLocks noChangeArrowheads="1"/>
            </p:cNvSpPr>
            <p:nvPr/>
          </p:nvSpPr>
          <p:spPr bwMode="auto">
            <a:xfrm>
              <a:off x="496887" y="2647950"/>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40" name="テキスト ボックス 39"/>
          <p:cNvSpPr txBox="1"/>
          <p:nvPr/>
        </p:nvSpPr>
        <p:spPr>
          <a:xfrm>
            <a:off x="182561" y="231031"/>
            <a:ext cx="8937625" cy="461665"/>
          </a:xfrm>
          <a:prstGeom prst="rect">
            <a:avLst/>
          </a:prstGeom>
          <a:noFill/>
        </p:spPr>
        <p:txBody>
          <a:bodyPr wrap="square" rtlCol="0">
            <a:spAutoFit/>
          </a:bodyPr>
          <a:lstStyle/>
          <a:p>
            <a:pPr algn="ctr"/>
            <a:r>
              <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電力料金上昇による利益のシフト</a:t>
            </a:r>
          </a:p>
        </p:txBody>
      </p:sp>
      <p:sp>
        <p:nvSpPr>
          <p:cNvPr id="42" name="テキスト ボックス 41"/>
          <p:cNvSpPr txBox="1"/>
          <p:nvPr/>
        </p:nvSpPr>
        <p:spPr>
          <a:xfrm>
            <a:off x="38895" y="5674705"/>
            <a:ext cx="9143999" cy="1200329"/>
          </a:xfrm>
          <a:prstGeom prst="rect">
            <a:avLst/>
          </a:prstGeom>
          <a:noFill/>
        </p:spPr>
        <p:txBody>
          <a:bodyPr wrap="square" rtlCol="0">
            <a:spAutoFit/>
          </a:bodyPr>
          <a:lstStyle/>
          <a:p>
            <a:pPr algn="ctr"/>
            <a:r>
              <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電力料金の上昇が起こった場合、</a:t>
            </a:r>
            <a:endParaRPr kumimoji="1"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蓄電池による光熱費削減額が増えるため、</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利益は増大する！</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Line 22"/>
          <p:cNvSpPr>
            <a:spLocks noChangeShapeType="1"/>
          </p:cNvSpPr>
          <p:nvPr/>
        </p:nvSpPr>
        <p:spPr bwMode="auto">
          <a:xfrm flipV="1">
            <a:off x="539551" y="2050976"/>
            <a:ext cx="4278462" cy="2985417"/>
          </a:xfrm>
          <a:prstGeom prst="line">
            <a:avLst/>
          </a:prstGeom>
          <a:noFill/>
          <a:ln w="444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直角三角形 43"/>
          <p:cNvSpPr/>
          <p:nvPr/>
        </p:nvSpPr>
        <p:spPr>
          <a:xfrm flipH="1">
            <a:off x="4291520" y="2084067"/>
            <a:ext cx="526490" cy="341604"/>
          </a:xfrm>
          <a:prstGeom prst="rtTriangle">
            <a:avLst/>
          </a:prstGeom>
          <a:blipFill>
            <a:blip r:embed="rId2" cstate="email"/>
            <a:tile tx="0" ty="0" sx="100000" sy="100000" flip="none" algn="tl"/>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Line 22"/>
          <p:cNvSpPr>
            <a:spLocks noChangeShapeType="1"/>
          </p:cNvSpPr>
          <p:nvPr/>
        </p:nvSpPr>
        <p:spPr bwMode="auto">
          <a:xfrm flipV="1">
            <a:off x="3995936" y="2204864"/>
            <a:ext cx="3240360" cy="2232248"/>
          </a:xfrm>
          <a:prstGeom prst="line">
            <a:avLst/>
          </a:prstGeom>
          <a:noFill/>
          <a:ln w="28575" cap="flat">
            <a:solidFill>
              <a:srgbClr val="000000"/>
            </a:solidFill>
            <a:prstDash val="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Line 22"/>
          <p:cNvSpPr>
            <a:spLocks noChangeShapeType="1"/>
          </p:cNvSpPr>
          <p:nvPr/>
        </p:nvSpPr>
        <p:spPr bwMode="auto">
          <a:xfrm flipV="1">
            <a:off x="3059832" y="4437112"/>
            <a:ext cx="936104" cy="648072"/>
          </a:xfrm>
          <a:prstGeom prst="line">
            <a:avLst/>
          </a:prstGeom>
          <a:noFill/>
          <a:ln w="44450" cap="flat">
            <a:solidFill>
              <a:srgbClr val="000000"/>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Line 22"/>
          <p:cNvSpPr>
            <a:spLocks noChangeShapeType="1"/>
          </p:cNvSpPr>
          <p:nvPr/>
        </p:nvSpPr>
        <p:spPr bwMode="auto">
          <a:xfrm flipV="1">
            <a:off x="3995936" y="1700808"/>
            <a:ext cx="2520280" cy="2736304"/>
          </a:xfrm>
          <a:prstGeom prst="line">
            <a:avLst/>
          </a:prstGeom>
          <a:noFill/>
          <a:ln w="44450" cap="flat">
            <a:solidFill>
              <a:srgbClr val="000000"/>
            </a:solidFill>
            <a:prstDash val="solid"/>
            <a:round/>
            <a:headEnd type="none"/>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Line 22"/>
          <p:cNvSpPr>
            <a:spLocks noChangeShapeType="1"/>
          </p:cNvSpPr>
          <p:nvPr/>
        </p:nvSpPr>
        <p:spPr bwMode="auto">
          <a:xfrm flipV="1">
            <a:off x="6516216" y="548680"/>
            <a:ext cx="720080" cy="1152128"/>
          </a:xfrm>
          <a:prstGeom prst="line">
            <a:avLst/>
          </a:prstGeom>
          <a:noFill/>
          <a:ln w="44450" cap="flat">
            <a:solidFill>
              <a:srgbClr val="000000"/>
            </a:solidFill>
            <a:prstDash val="solid"/>
            <a:round/>
            <a:headEnd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51" name="直線コネクタ 50"/>
          <p:cNvCxnSpPr>
            <a:stCxn id="49" idx="0"/>
          </p:cNvCxnSpPr>
          <p:nvPr/>
        </p:nvCxnSpPr>
        <p:spPr>
          <a:xfrm>
            <a:off x="7236296" y="548680"/>
            <a:ext cx="0" cy="18722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539552" y="5085184"/>
            <a:ext cx="252028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4572000" y="1844824"/>
            <a:ext cx="0"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V="1">
            <a:off x="6588224" y="1196752"/>
            <a:ext cx="0"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H="1">
            <a:off x="4283968" y="1844824"/>
            <a:ext cx="2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a:off x="6300192" y="1196752"/>
            <a:ext cx="2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テキスト ボックス 88"/>
          <p:cNvSpPr txBox="1"/>
          <p:nvPr/>
        </p:nvSpPr>
        <p:spPr>
          <a:xfrm>
            <a:off x="1763688" y="1484784"/>
            <a:ext cx="2736304" cy="646331"/>
          </a:xfrm>
          <a:prstGeom prst="rect">
            <a:avLst/>
          </a:prstGeom>
          <a:noFill/>
        </p:spPr>
        <p:txBody>
          <a:bodyPr wrap="square" rtlCol="0">
            <a:spAutoFit/>
          </a:bodyPr>
          <a:lstStyle/>
          <a:p>
            <a:pPr algn="ctr"/>
            <a:r>
              <a:rPr kumimoji="1" lang="ja-JP" altLang="en-US" b="1" dirty="0">
                <a:latin typeface="メイリオ" pitchFamily="50" charset="-128"/>
                <a:ea typeface="メイリオ" pitchFamily="50" charset="-128"/>
                <a:cs typeface="メイリオ" pitchFamily="50" charset="-128"/>
              </a:rPr>
              <a:t>電力料金が一定の場合の蓄電池導入利益</a:t>
            </a:r>
          </a:p>
        </p:txBody>
      </p:sp>
      <p:sp>
        <p:nvSpPr>
          <p:cNvPr id="90" name="テキスト ボックス 89"/>
          <p:cNvSpPr txBox="1"/>
          <p:nvPr/>
        </p:nvSpPr>
        <p:spPr>
          <a:xfrm>
            <a:off x="3491880" y="908720"/>
            <a:ext cx="2952328" cy="646331"/>
          </a:xfrm>
          <a:prstGeom prst="rect">
            <a:avLst/>
          </a:prstGeom>
          <a:noFill/>
        </p:spPr>
        <p:txBody>
          <a:bodyPr wrap="square" rtlCol="0">
            <a:spAutoFit/>
          </a:bodyPr>
          <a:lstStyle/>
          <a:p>
            <a:pPr algn="ctr"/>
            <a:r>
              <a:rPr kumimoji="1" lang="ja-JP" altLang="en-US" b="1" dirty="0">
                <a:latin typeface="メイリオ" pitchFamily="50" charset="-128"/>
                <a:ea typeface="メイリオ" pitchFamily="50" charset="-128"/>
                <a:cs typeface="メイリオ" pitchFamily="50" charset="-128"/>
              </a:rPr>
              <a:t>電力料金が上昇した場合の蓄電池導入利益</a:t>
            </a:r>
          </a:p>
        </p:txBody>
      </p:sp>
      <p:cxnSp>
        <p:nvCxnSpPr>
          <p:cNvPr id="96" name="直線コネクタ 95"/>
          <p:cNvCxnSpPr>
            <a:stCxn id="45" idx="0"/>
          </p:cNvCxnSpPr>
          <p:nvPr/>
        </p:nvCxnSpPr>
        <p:spPr>
          <a:xfrm>
            <a:off x="3995936" y="4437112"/>
            <a:ext cx="720080" cy="2160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6516216" y="1700808"/>
            <a:ext cx="576064" cy="11521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テキスト ボックス 101"/>
          <p:cNvSpPr txBox="1"/>
          <p:nvPr/>
        </p:nvSpPr>
        <p:spPr>
          <a:xfrm>
            <a:off x="4716016" y="4581128"/>
            <a:ext cx="1800200" cy="369332"/>
          </a:xfrm>
          <a:prstGeom prst="rect">
            <a:avLst/>
          </a:prstGeom>
          <a:noFill/>
        </p:spPr>
        <p:txBody>
          <a:bodyPr wrap="square" rtlCol="0">
            <a:spAutoFit/>
          </a:bodyPr>
          <a:lstStyle/>
          <a:p>
            <a:r>
              <a:rPr kumimoji="1" lang="ja-JP" altLang="en-US" b="1" dirty="0">
                <a:latin typeface="メイリオ" pitchFamily="50" charset="-128"/>
                <a:ea typeface="メイリオ" pitchFamily="50" charset="-128"/>
                <a:cs typeface="メイリオ" pitchFamily="50" charset="-128"/>
              </a:rPr>
              <a:t>電力料金が上昇</a:t>
            </a:r>
          </a:p>
        </p:txBody>
      </p:sp>
      <p:sp>
        <p:nvSpPr>
          <p:cNvPr id="103" name="テキスト ボックス 102"/>
          <p:cNvSpPr txBox="1"/>
          <p:nvPr/>
        </p:nvSpPr>
        <p:spPr>
          <a:xfrm>
            <a:off x="6300192" y="2924944"/>
            <a:ext cx="1800200" cy="646331"/>
          </a:xfrm>
          <a:prstGeom prst="rect">
            <a:avLst/>
          </a:prstGeom>
          <a:noFill/>
        </p:spPr>
        <p:txBody>
          <a:bodyPr wrap="square" rtlCol="0">
            <a:spAutoFit/>
          </a:bodyPr>
          <a:lstStyle/>
          <a:p>
            <a:pPr algn="ctr"/>
            <a:r>
              <a:rPr lang="ja-JP" altLang="en-US" b="1" dirty="0">
                <a:latin typeface="メイリオ" pitchFamily="50" charset="-128"/>
                <a:ea typeface="メイリオ" pitchFamily="50" charset="-128"/>
                <a:cs typeface="メイリオ" pitchFamily="50" charset="-128"/>
              </a:rPr>
              <a:t>さらに</a:t>
            </a:r>
            <a:endParaRPr lang="en-US" altLang="ja-JP" b="1" dirty="0">
              <a:latin typeface="メイリオ" pitchFamily="50" charset="-128"/>
              <a:ea typeface="メイリオ" pitchFamily="50" charset="-128"/>
              <a:cs typeface="メイリオ" pitchFamily="50" charset="-128"/>
            </a:endParaRPr>
          </a:p>
          <a:p>
            <a:pPr algn="ctr"/>
            <a:r>
              <a:rPr kumimoji="1" lang="ja-JP" altLang="en-US" b="1" dirty="0">
                <a:latin typeface="メイリオ" pitchFamily="50" charset="-128"/>
                <a:ea typeface="メイリオ" pitchFamily="50" charset="-128"/>
                <a:cs typeface="メイリオ" pitchFamily="50" charset="-128"/>
              </a:rPr>
              <a:t>電力料金が上昇</a:t>
            </a:r>
          </a:p>
        </p:txBody>
      </p:sp>
      <p:sp>
        <p:nvSpPr>
          <p:cNvPr id="50" name="テキスト ボックス 49"/>
          <p:cNvSpPr txBox="1"/>
          <p:nvPr/>
        </p:nvSpPr>
        <p:spPr>
          <a:xfrm>
            <a:off x="5796136" y="3717032"/>
            <a:ext cx="1368152" cy="646331"/>
          </a:xfrm>
          <a:prstGeom prst="rect">
            <a:avLst/>
          </a:prstGeom>
          <a:noFill/>
          <a:ln>
            <a:noFill/>
          </a:ln>
        </p:spPr>
        <p:txBody>
          <a:bodyPr wrap="square" rtlCol="0">
            <a:spAutoFit/>
          </a:bodyPr>
          <a:lstStyle/>
          <a:p>
            <a:r>
              <a:rPr kumimoji="1" lang="ja-JP" altLang="en-US" dirty="0"/>
              <a:t>電力料金が</a:t>
            </a:r>
            <a:endParaRPr kumimoji="1" lang="en-US" altLang="ja-JP" dirty="0"/>
          </a:p>
          <a:p>
            <a:r>
              <a:rPr kumimoji="1" lang="ja-JP" altLang="en-US" dirty="0"/>
              <a:t>一定の場合</a:t>
            </a:r>
          </a:p>
        </p:txBody>
      </p:sp>
      <p:cxnSp>
        <p:nvCxnSpPr>
          <p:cNvPr id="54" name="直線コネクタ 53"/>
          <p:cNvCxnSpPr>
            <a:stCxn id="50" idx="1"/>
          </p:cNvCxnSpPr>
          <p:nvPr/>
        </p:nvCxnSpPr>
        <p:spPr>
          <a:xfrm flipH="1" flipV="1">
            <a:off x="5076056" y="3717032"/>
            <a:ext cx="720080" cy="3231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536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5000"/>
            <a:lum/>
          </a:blip>
          <a:srcRect/>
          <a:stretch>
            <a:fillRect/>
          </a:stretch>
        </a:blipFill>
        <a:effectLst/>
      </p:bgPr>
    </p:bg>
    <p:spTree>
      <p:nvGrpSpPr>
        <p:cNvPr id="1" name=""/>
        <p:cNvGrpSpPr/>
        <p:nvPr/>
      </p:nvGrpSpPr>
      <p:grpSpPr>
        <a:xfrm>
          <a:off x="0" y="0"/>
          <a:ext cx="0" cy="0"/>
          <a:chOff x="0" y="0"/>
          <a:chExt cx="0" cy="0"/>
        </a:xfrm>
      </p:grpSpPr>
      <p:sp>
        <p:nvSpPr>
          <p:cNvPr id="12" name="四角形: 角を丸くする 11"/>
          <p:cNvSpPr/>
          <p:nvPr/>
        </p:nvSpPr>
        <p:spPr>
          <a:xfrm>
            <a:off x="-1524000" y="1444411"/>
            <a:ext cx="12192000" cy="1637944"/>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377">
              <a:defRPr/>
            </a:pPr>
            <a:r>
              <a:rPr lang="en-US" altLang="ja-JP" sz="5200" b="1" u="sng" kern="0" dirty="0">
                <a:ln>
                  <a:solidFill>
                    <a:schemeClr val="tx1"/>
                  </a:solidFill>
                </a:ln>
                <a:solidFill>
                  <a:srgbClr val="FFC000"/>
                </a:solidFill>
                <a:latin typeface="メイリオ" panose="020B0604030504040204" pitchFamily="50" charset="-128"/>
                <a:ea typeface="メイリオ" panose="020B0604030504040204" pitchFamily="50" charset="-128"/>
              </a:rPr>
              <a:t>2019</a:t>
            </a:r>
            <a:r>
              <a:rPr lang="ja-JP" altLang="en-US" sz="5200" b="1" u="sng" kern="0" dirty="0">
                <a:ln>
                  <a:solidFill>
                    <a:schemeClr val="tx1"/>
                  </a:solidFill>
                </a:ln>
                <a:solidFill>
                  <a:srgbClr val="FFC000"/>
                </a:solidFill>
                <a:latin typeface="メイリオ" panose="020B0604030504040204" pitchFamily="50" charset="-128"/>
                <a:ea typeface="メイリオ" panose="020B0604030504040204" pitchFamily="50" charset="-128"/>
              </a:rPr>
              <a:t>年以降</a:t>
            </a:r>
            <a:r>
              <a:rPr lang="en-US" altLang="ja-JP" sz="5200" b="1" u="sng" kern="0" dirty="0">
                <a:ln>
                  <a:solidFill>
                    <a:schemeClr val="tx1"/>
                  </a:solidFill>
                </a:ln>
                <a:solidFill>
                  <a:srgbClr val="FFC000"/>
                </a:solidFill>
                <a:latin typeface="メイリオ" panose="020B0604030504040204" pitchFamily="50" charset="-128"/>
                <a:ea typeface="メイリオ" panose="020B0604030504040204" pitchFamily="50" charset="-128"/>
              </a:rPr>
              <a:t>FIT</a:t>
            </a:r>
            <a:r>
              <a:rPr lang="ja-JP" altLang="en-US" sz="5200" b="1" u="sng" kern="0" dirty="0">
                <a:ln>
                  <a:solidFill>
                    <a:schemeClr val="tx1"/>
                  </a:solidFill>
                </a:ln>
                <a:solidFill>
                  <a:srgbClr val="FFC000"/>
                </a:solidFill>
                <a:latin typeface="メイリオ" panose="020B0604030504040204" pitchFamily="50" charset="-128"/>
                <a:ea typeface="メイリオ" panose="020B0604030504040204" pitchFamily="50" charset="-128"/>
              </a:rPr>
              <a:t>固定価格での</a:t>
            </a:r>
            <a:endParaRPr lang="en-US" altLang="ja-JP" sz="5200" b="1" u="sng" kern="0" dirty="0">
              <a:ln>
                <a:solidFill>
                  <a:schemeClr val="tx1"/>
                </a:solidFill>
              </a:ln>
              <a:solidFill>
                <a:srgbClr val="FFC000"/>
              </a:solidFill>
              <a:latin typeface="メイリオ" panose="020B0604030504040204" pitchFamily="50" charset="-128"/>
              <a:ea typeface="メイリオ" panose="020B0604030504040204" pitchFamily="50" charset="-128"/>
            </a:endParaRPr>
          </a:p>
          <a:p>
            <a:pPr algn="ctr" defTabSz="914377">
              <a:defRPr/>
            </a:pPr>
            <a:r>
              <a:rPr lang="ja-JP" altLang="en-US" sz="5200" b="1" u="sng" kern="0" dirty="0">
                <a:ln>
                  <a:solidFill>
                    <a:schemeClr val="tx1"/>
                  </a:solidFill>
                </a:ln>
                <a:solidFill>
                  <a:srgbClr val="FFC000"/>
                </a:solidFill>
                <a:latin typeface="メイリオ" panose="020B0604030504040204" pitchFamily="50" charset="-128"/>
                <a:ea typeface="メイリオ" panose="020B0604030504040204" pitchFamily="50" charset="-128"/>
              </a:rPr>
              <a:t>買取保証期間が順次終了</a:t>
            </a:r>
          </a:p>
        </p:txBody>
      </p:sp>
      <p:sp>
        <p:nvSpPr>
          <p:cNvPr id="3" name="テキスト ボックス 2"/>
          <p:cNvSpPr txBox="1"/>
          <p:nvPr/>
        </p:nvSpPr>
        <p:spPr>
          <a:xfrm>
            <a:off x="4293973" y="3082355"/>
            <a:ext cx="5097162" cy="523220"/>
          </a:xfrm>
          <a:prstGeom prst="rect">
            <a:avLst/>
          </a:prstGeom>
          <a:noFill/>
        </p:spPr>
        <p:txBody>
          <a:bodyPr wrap="square" rtlCol="0">
            <a:spAutoFit/>
          </a:bodyPr>
          <a:lstStyle/>
          <a:p>
            <a:pPr algn="ctr"/>
            <a:r>
              <a:rPr lang="ja-JP" altLang="en-US" sz="2800" b="1" dirty="0">
                <a:ln>
                  <a:solidFill>
                    <a:sysClr val="windowText" lastClr="000000"/>
                  </a:solidFill>
                </a:ln>
                <a:solidFill>
                  <a:prstClr val="white"/>
                </a:solidFill>
                <a:latin typeface="メイリオ" panose="020B0604030504040204" pitchFamily="50" charset="-128"/>
                <a:ea typeface="メイリオ" panose="020B0604030504040204" pitchFamily="50" charset="-128"/>
              </a:rPr>
              <a:t>（保証期間は導入後</a:t>
            </a:r>
            <a:r>
              <a:rPr lang="en-US" altLang="ja-JP" sz="2800" b="1" dirty="0">
                <a:ln>
                  <a:solidFill>
                    <a:sysClr val="windowText" lastClr="000000"/>
                  </a:solidFill>
                </a:ln>
                <a:solidFill>
                  <a:prstClr val="white"/>
                </a:solidFill>
                <a:latin typeface="メイリオ" panose="020B0604030504040204" pitchFamily="50" charset="-128"/>
                <a:ea typeface="メイリオ" panose="020B0604030504040204" pitchFamily="50" charset="-128"/>
              </a:rPr>
              <a:t>10</a:t>
            </a:r>
            <a:r>
              <a:rPr lang="ja-JP" altLang="en-US" sz="2800" b="1" dirty="0">
                <a:ln>
                  <a:solidFill>
                    <a:sysClr val="windowText" lastClr="000000"/>
                  </a:solidFill>
                </a:ln>
                <a:solidFill>
                  <a:prstClr val="white"/>
                </a:solidFill>
                <a:latin typeface="メイリオ" panose="020B0604030504040204" pitchFamily="50" charset="-128"/>
                <a:ea typeface="メイリオ" panose="020B0604030504040204" pitchFamily="50" charset="-128"/>
              </a:rPr>
              <a:t>年間）</a:t>
            </a:r>
          </a:p>
        </p:txBody>
      </p:sp>
      <p:sp>
        <p:nvSpPr>
          <p:cNvPr id="10" name="テキスト ボックス 9"/>
          <p:cNvSpPr txBox="1"/>
          <p:nvPr/>
        </p:nvSpPr>
        <p:spPr>
          <a:xfrm>
            <a:off x="1" y="430372"/>
            <a:ext cx="5043398" cy="646331"/>
          </a:xfrm>
          <a:prstGeom prst="rect">
            <a:avLst/>
          </a:prstGeom>
          <a:noFill/>
        </p:spPr>
        <p:txBody>
          <a:bodyPr wrap="square" rtlCol="0">
            <a:spAutoFit/>
          </a:bodyPr>
          <a:lstStyle/>
          <a:p>
            <a:r>
              <a:rPr lang="ja-JP" altLang="en-US" sz="3600" b="1" dirty="0">
                <a:ln>
                  <a:solidFill>
                    <a:sysClr val="windowText" lastClr="000000"/>
                  </a:solidFill>
                </a:ln>
                <a:solidFill>
                  <a:prstClr val="white"/>
                </a:solidFill>
                <a:latin typeface="メイリオ" panose="020B0604030504040204" pitchFamily="50" charset="-128"/>
                <a:ea typeface="メイリオ" panose="020B0604030504040204" pitchFamily="50" charset="-128"/>
              </a:rPr>
              <a:t>しかし</a:t>
            </a:r>
          </a:p>
        </p:txBody>
      </p:sp>
      <p:sp>
        <p:nvSpPr>
          <p:cNvPr id="13" name="テキスト ボックス 12"/>
          <p:cNvSpPr txBox="1"/>
          <p:nvPr/>
        </p:nvSpPr>
        <p:spPr>
          <a:xfrm>
            <a:off x="1" y="3903207"/>
            <a:ext cx="5043398" cy="646331"/>
          </a:xfrm>
          <a:prstGeom prst="rect">
            <a:avLst/>
          </a:prstGeom>
          <a:noFill/>
        </p:spPr>
        <p:txBody>
          <a:bodyPr wrap="square" rtlCol="0">
            <a:spAutoFit/>
          </a:bodyPr>
          <a:lstStyle/>
          <a:p>
            <a:r>
              <a:rPr lang="ja-JP" altLang="en-US" sz="3600" b="1" dirty="0">
                <a:ln>
                  <a:solidFill>
                    <a:sysClr val="windowText" lastClr="000000"/>
                  </a:solidFill>
                </a:ln>
                <a:solidFill>
                  <a:prstClr val="white"/>
                </a:solidFill>
                <a:latin typeface="メイリオ" panose="020B0604030504040204" pitchFamily="50" charset="-128"/>
                <a:ea typeface="メイリオ" panose="020B0604030504040204" pitchFamily="50" charset="-128"/>
              </a:rPr>
              <a:t>これにより</a:t>
            </a:r>
            <a:r>
              <a:rPr lang="en-US" altLang="ja-JP" sz="3600" b="1" dirty="0">
                <a:ln>
                  <a:solidFill>
                    <a:sysClr val="windowText" lastClr="000000"/>
                  </a:solidFill>
                </a:ln>
                <a:solidFill>
                  <a:prstClr val="white"/>
                </a:solidFill>
                <a:latin typeface="メイリオ" panose="020B0604030504040204" pitchFamily="50" charset="-128"/>
                <a:ea typeface="メイリオ" panose="020B0604030504040204" pitchFamily="50" charset="-128"/>
              </a:rPr>
              <a:t>…</a:t>
            </a:r>
          </a:p>
        </p:txBody>
      </p:sp>
      <p:sp>
        <p:nvSpPr>
          <p:cNvPr id="11" name="テキスト ボックス 10"/>
          <p:cNvSpPr txBox="1"/>
          <p:nvPr/>
        </p:nvSpPr>
        <p:spPr>
          <a:xfrm>
            <a:off x="-653474" y="4967636"/>
            <a:ext cx="10044609" cy="2215991"/>
          </a:xfrm>
          <a:prstGeom prst="rect">
            <a:avLst/>
          </a:prstGeom>
          <a:noFill/>
        </p:spPr>
        <p:txBody>
          <a:bodyPr wrap="square" rtlCol="0">
            <a:spAutoFit/>
          </a:bodyPr>
          <a:lstStyle/>
          <a:p>
            <a:pPr algn="ctr"/>
            <a:r>
              <a:rPr lang="ja-JP" altLang="en-US" sz="4400" b="1" dirty="0">
                <a:ln>
                  <a:solidFill>
                    <a:sysClr val="windowText" lastClr="000000"/>
                  </a:solidFill>
                </a:ln>
                <a:solidFill>
                  <a:prstClr val="white"/>
                </a:solidFill>
                <a:latin typeface="メイリオ" panose="020B0604030504040204" pitchFamily="50" charset="-128"/>
                <a:ea typeface="メイリオ" panose="020B0604030504040204" pitchFamily="50" charset="-128"/>
              </a:rPr>
              <a:t>太陽光発電の買取価格は暴落し</a:t>
            </a:r>
            <a:endParaRPr lang="en-US" altLang="ja-JP" sz="4400" b="1" dirty="0">
              <a:ln>
                <a:solidFill>
                  <a:sysClr val="windowText" lastClr="000000"/>
                </a:solidFill>
              </a:ln>
              <a:solidFill>
                <a:prstClr val="white"/>
              </a:solidFill>
              <a:latin typeface="メイリオ" panose="020B0604030504040204" pitchFamily="50" charset="-128"/>
              <a:ea typeface="メイリオ" panose="020B0604030504040204" pitchFamily="50" charset="-128"/>
            </a:endParaRPr>
          </a:p>
          <a:p>
            <a:pPr algn="ctr"/>
            <a:r>
              <a:rPr lang="ja-JP" altLang="en-US" sz="4000" b="1" dirty="0">
                <a:solidFill>
                  <a:prstClr val="white"/>
                </a:solidFill>
                <a:latin typeface="メイリオ" panose="020B0604030504040204" pitchFamily="50" charset="-128"/>
                <a:ea typeface="メイリオ" panose="020B0604030504040204" pitchFamily="50" charset="-128"/>
              </a:rPr>
              <a:t>　</a:t>
            </a:r>
            <a:r>
              <a:rPr lang="ja-JP" altLang="en-US" sz="5400" b="1" dirty="0">
                <a:ln>
                  <a:solidFill>
                    <a:schemeClr val="tx1"/>
                  </a:solidFill>
                </a:ln>
                <a:solidFill>
                  <a:srgbClr val="FFFF00"/>
                </a:solidFill>
                <a:latin typeface="メイリオ" panose="020B0604030504040204" pitchFamily="50" charset="-128"/>
                <a:ea typeface="メイリオ" panose="020B0604030504040204" pitchFamily="50" charset="-128"/>
              </a:rPr>
              <a:t>太陽光発電が放置される</a:t>
            </a:r>
            <a:r>
              <a:rPr lang="en-US" altLang="ja-JP" sz="4400" b="1" dirty="0">
                <a:ln>
                  <a:solidFill>
                    <a:schemeClr val="tx1"/>
                  </a:solidFill>
                </a:ln>
                <a:latin typeface="メイリオ" panose="020B0604030504040204" pitchFamily="50" charset="-128"/>
                <a:ea typeface="メイリオ" panose="020B0604030504040204" pitchFamily="50" charset="-128"/>
              </a:rPr>
              <a:t>…</a:t>
            </a:r>
            <a:r>
              <a:rPr lang="ja-JP" altLang="en-US" sz="4400" b="1" dirty="0">
                <a:ln>
                  <a:solidFill>
                    <a:schemeClr val="tx1"/>
                  </a:solidFill>
                </a:ln>
                <a:latin typeface="メイリオ" panose="020B0604030504040204" pitchFamily="50" charset="-128"/>
                <a:ea typeface="メイリオ" panose="020B0604030504040204" pitchFamily="50" charset="-128"/>
              </a:rPr>
              <a:t>①</a:t>
            </a:r>
            <a:r>
              <a:rPr lang="en-US" altLang="ja-JP" sz="7200" b="1" dirty="0">
                <a:ln>
                  <a:solidFill>
                    <a:schemeClr val="tx1"/>
                  </a:solidFill>
                </a:ln>
                <a:solidFill>
                  <a:schemeClr val="bg1"/>
                </a:solidFill>
                <a:latin typeface="メイリオ" panose="020B0604030504040204" pitchFamily="50" charset="-128"/>
                <a:ea typeface="メイリオ" panose="020B0604030504040204" pitchFamily="50" charset="-128"/>
              </a:rPr>
              <a:t/>
            </a:r>
            <a:br>
              <a:rPr lang="en-US" altLang="ja-JP" sz="7200" b="1" dirty="0">
                <a:ln>
                  <a:solidFill>
                    <a:schemeClr val="tx1"/>
                  </a:solidFill>
                </a:ln>
                <a:solidFill>
                  <a:schemeClr val="bg1"/>
                </a:solidFill>
                <a:latin typeface="メイリオ" panose="020B0604030504040204" pitchFamily="50" charset="-128"/>
                <a:ea typeface="メイリオ" panose="020B0604030504040204" pitchFamily="50" charset="-128"/>
              </a:rPr>
            </a:br>
            <a:r>
              <a:rPr lang="ja-JP" altLang="en-US" sz="4000" b="1" dirty="0">
                <a:solidFill>
                  <a:prstClr val="white"/>
                </a:solidFill>
                <a:latin typeface="メイリオ" panose="020B0604030504040204" pitchFamily="50" charset="-128"/>
                <a:ea typeface="メイリオ" panose="020B0604030504040204" pitchFamily="50" charset="-128"/>
              </a:rPr>
              <a:t>　</a:t>
            </a:r>
            <a:endParaRPr lang="en-US" altLang="ja-JP" sz="4000" b="1" dirty="0">
              <a:solidFill>
                <a:prstClr val="white"/>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97011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0"/>
            <a:lum/>
          </a:blip>
          <a:srcRect/>
          <a:stretch>
            <a:fillRect l="-6000" r="-6000"/>
          </a:stretch>
        </a:blipFill>
        <a:effectLst/>
      </p:bgPr>
    </p:bg>
    <p:spTree>
      <p:nvGrpSpPr>
        <p:cNvPr id="1" name=""/>
        <p:cNvGrpSpPr/>
        <p:nvPr/>
      </p:nvGrpSpPr>
      <p:grpSpPr>
        <a:xfrm>
          <a:off x="0" y="0"/>
          <a:ext cx="0" cy="0"/>
          <a:chOff x="0" y="0"/>
          <a:chExt cx="0" cy="0"/>
        </a:xfrm>
      </p:grpSpPr>
      <p:sp>
        <p:nvSpPr>
          <p:cNvPr id="3" name="テキスト ボックス 2"/>
          <p:cNvSpPr txBox="1"/>
          <p:nvPr/>
        </p:nvSpPr>
        <p:spPr>
          <a:xfrm>
            <a:off x="251520" y="1052736"/>
            <a:ext cx="8712968" cy="4585871"/>
          </a:xfrm>
          <a:prstGeom prst="rect">
            <a:avLst/>
          </a:prstGeom>
          <a:noFill/>
        </p:spPr>
        <p:txBody>
          <a:bodyPr wrap="square" rtlCol="0" anchor="t">
            <a:spAutoFit/>
          </a:bodyPr>
          <a:lstStyle/>
          <a:p>
            <a:pPr algn="ctr"/>
            <a:r>
              <a:rPr kumimoji="1" lang="ja-JP" altLang="en-US" sz="2400" b="1" dirty="0">
                <a:latin typeface="メイリオ" panose="020B0604030504040204" pitchFamily="50" charset="-128"/>
                <a:ea typeface="メイリオ" panose="020B0604030504040204" pitchFamily="50" charset="-128"/>
              </a:rPr>
              <a:t>この</a:t>
            </a:r>
            <a:r>
              <a:rPr lang="ja-JP" altLang="en-US" sz="2400" b="1" dirty="0">
                <a:latin typeface="メイリオ" panose="020B0604030504040204" pitchFamily="50" charset="-128"/>
                <a:ea typeface="メイリオ" panose="020B0604030504040204" pitchFamily="50" charset="-128"/>
              </a:rPr>
              <a:t>ように技術革新による価格低下と電力料金の上昇で、</a:t>
            </a:r>
            <a:endParaRPr lang="en-US" altLang="ja-JP" sz="2400" b="1" dirty="0">
              <a:latin typeface="メイリオ" panose="020B0604030504040204" pitchFamily="50" charset="-128"/>
              <a:ea typeface="メイリオ" panose="020B0604030504040204" pitchFamily="50" charset="-128"/>
            </a:endParaRPr>
          </a:p>
          <a:p>
            <a:pPr algn="ctr"/>
            <a:r>
              <a:rPr lang="ja-JP" altLang="en-US" sz="2400" b="1" dirty="0">
                <a:latin typeface="メイリオ" panose="020B0604030504040204" pitchFamily="50" charset="-128"/>
                <a:ea typeface="メイリオ" panose="020B0604030504040204" pitchFamily="50" charset="-128"/>
              </a:rPr>
              <a:t>今後蓄電池を利用し、</a:t>
            </a:r>
            <a:endParaRPr lang="en-US" altLang="ja-JP" sz="2400" b="1" dirty="0">
              <a:latin typeface="メイリオ" panose="020B0604030504040204" pitchFamily="50" charset="-128"/>
              <a:ea typeface="メイリオ" panose="020B0604030504040204" pitchFamily="50" charset="-128"/>
            </a:endParaRPr>
          </a:p>
          <a:p>
            <a:pPr algn="ctr"/>
            <a:r>
              <a:rPr lang="ja-JP" altLang="en-US" sz="2400" b="1" dirty="0">
                <a:latin typeface="メイリオ" panose="020B0604030504040204" pitchFamily="50" charset="-128"/>
                <a:ea typeface="メイリオ" panose="020B0604030504040204" pitchFamily="50" charset="-128"/>
              </a:rPr>
              <a:t>電力を自家消費することによる利益は増大していく</a:t>
            </a:r>
          </a:p>
          <a:p>
            <a:pPr algn="ctr"/>
            <a:endParaRPr lang="en-US" altLang="ja-JP" sz="3200" b="1" dirty="0">
              <a:latin typeface="メイリオ" panose="020B0604030504040204" pitchFamily="50" charset="-128"/>
              <a:ea typeface="メイリオ" panose="020B0604030504040204" pitchFamily="50" charset="-128"/>
            </a:endParaRPr>
          </a:p>
          <a:p>
            <a:pPr algn="ctr"/>
            <a:r>
              <a:rPr lang="ja-JP" altLang="en-US" sz="3200" b="1" dirty="0" smtClean="0">
                <a:ln>
                  <a:solidFill>
                    <a:schemeClr val="bg1"/>
                  </a:solidFill>
                </a:ln>
                <a:latin typeface="メイリオ" panose="020B0604030504040204" pitchFamily="50" charset="-128"/>
                <a:ea typeface="メイリオ" panose="020B0604030504040204" pitchFamily="50" charset="-128"/>
              </a:rPr>
              <a:t>したがって</a:t>
            </a:r>
            <a:r>
              <a:rPr kumimoji="1" lang="ja-JP" altLang="en-US" sz="3200" b="1" dirty="0">
                <a:ln>
                  <a:solidFill>
                    <a:schemeClr val="bg1"/>
                  </a:solidFill>
                </a:ln>
                <a:latin typeface="メイリオ" panose="020B0604030504040204" pitchFamily="50" charset="-128"/>
                <a:ea typeface="メイリオ" panose="020B0604030504040204" pitchFamily="50" charset="-128"/>
              </a:rPr>
              <a:t>、</a:t>
            </a:r>
            <a:r>
              <a:rPr kumimoji="1" lang="ja-JP" altLang="en-US" sz="4400" b="1" u="sng" dirty="0">
                <a:ln>
                  <a:solidFill>
                    <a:schemeClr val="bg1"/>
                  </a:solidFill>
                </a:ln>
                <a:solidFill>
                  <a:srgbClr val="FFC000"/>
                </a:solidFill>
                <a:latin typeface="メイリオ" panose="020B0604030504040204" pitchFamily="50" charset="-128"/>
                <a:ea typeface="メイリオ" panose="020B0604030504040204" pitchFamily="50" charset="-128"/>
              </a:rPr>
              <a:t>２０２５年頃</a:t>
            </a:r>
            <a:r>
              <a:rPr kumimoji="1" lang="ja-JP" altLang="en-US" sz="4400" b="1" dirty="0">
                <a:ln>
                  <a:solidFill>
                    <a:schemeClr val="bg1"/>
                  </a:solidFill>
                </a:ln>
                <a:latin typeface="メイリオ" panose="020B0604030504040204" pitchFamily="50" charset="-128"/>
                <a:ea typeface="メイリオ" panose="020B0604030504040204" pitchFamily="50" charset="-128"/>
              </a:rPr>
              <a:t>に</a:t>
            </a:r>
          </a:p>
          <a:p>
            <a:pPr algn="ctr"/>
            <a:r>
              <a:rPr kumimoji="1" lang="ja-JP" altLang="en-US" sz="4000" b="1" dirty="0">
                <a:ln>
                  <a:solidFill>
                    <a:schemeClr val="bg1"/>
                  </a:solidFill>
                </a:ln>
                <a:latin typeface="メイリオ" panose="020B0604030504040204" pitchFamily="50" charset="-128"/>
                <a:ea typeface="メイリオ" panose="020B0604030504040204" pitchFamily="50" charset="-128"/>
              </a:rPr>
              <a:t>ＦＩＴ活用住宅に対する補助金は</a:t>
            </a:r>
          </a:p>
          <a:p>
            <a:pPr algn="ctr"/>
            <a:r>
              <a:rPr kumimoji="1" lang="ja-JP" altLang="en-US" sz="4000" b="1" dirty="0">
                <a:ln>
                  <a:solidFill>
                    <a:schemeClr val="bg1"/>
                  </a:solidFill>
                </a:ln>
                <a:latin typeface="メイリオ" panose="020B0604030504040204" pitchFamily="50" charset="-128"/>
                <a:ea typeface="メイリオ" panose="020B0604030504040204" pitchFamily="50" charset="-128"/>
              </a:rPr>
              <a:t>不要になるだろう</a:t>
            </a:r>
          </a:p>
          <a:p>
            <a:pPr algn="ctr"/>
            <a:endParaRPr kumimoji="1" lang="en-US" altLang="ja-JP" sz="3200" b="1" dirty="0">
              <a:ln>
                <a:solidFill>
                  <a:schemeClr val="bg1"/>
                </a:solidFill>
              </a:ln>
              <a:latin typeface="メイリオ" panose="020B0604030504040204" pitchFamily="50" charset="-128"/>
              <a:ea typeface="メイリオ" panose="020B0604030504040204" pitchFamily="50" charset="-128"/>
            </a:endParaRPr>
          </a:p>
          <a:p>
            <a:pPr algn="ctr"/>
            <a:r>
              <a:rPr kumimoji="1" lang="ja-JP" altLang="en-US" sz="3200" b="1" dirty="0">
                <a:ln>
                  <a:solidFill>
                    <a:schemeClr val="bg1"/>
                  </a:solidFill>
                </a:ln>
                <a:latin typeface="メイリオ" panose="020B0604030504040204" pitchFamily="50" charset="-128"/>
                <a:ea typeface="メイリオ" panose="020B0604030504040204" pitchFamily="50" charset="-128"/>
              </a:rPr>
              <a:t>以下はそのグラフである</a:t>
            </a:r>
          </a:p>
        </p:txBody>
      </p:sp>
    </p:spTree>
    <p:extLst>
      <p:ext uri="{BB962C8B-B14F-4D97-AF65-F5344CB8AC3E}">
        <p14:creationId xmlns:p14="http://schemas.microsoft.com/office/powerpoint/2010/main" val="4997947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0"/>
            <a:lum/>
          </a:blip>
          <a:srcRect/>
          <a:stretch>
            <a:fillRect l="-6000" r="-6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179512" y="332656"/>
            <a:ext cx="8784976" cy="1754326"/>
          </a:xfrm>
          <a:prstGeom prst="rect">
            <a:avLst/>
          </a:prstGeom>
          <a:noFill/>
        </p:spPr>
        <p:txBody>
          <a:bodyPr wrap="square" rtlCol="0">
            <a:spAutoFit/>
          </a:bodyPr>
          <a:lstStyle/>
          <a:p>
            <a:pPr algn="ctr"/>
            <a:r>
              <a:rPr lang="ja-JP" altLang="en-US" sz="3200" b="1" dirty="0">
                <a:ln>
                  <a:solidFill>
                    <a:schemeClr val="bg1"/>
                  </a:solidFill>
                </a:ln>
                <a:solidFill>
                  <a:prstClr val="black"/>
                </a:solidFill>
                <a:latin typeface="メイリオ" pitchFamily="50" charset="-128"/>
                <a:ea typeface="メイリオ" pitchFamily="50" charset="-128"/>
                <a:cs typeface="メイリオ" pitchFamily="50" charset="-128"/>
              </a:rPr>
              <a:t>新規で太陽光発電＋蓄電池の導入を行う場合、</a:t>
            </a:r>
            <a:endParaRPr lang="en-US" altLang="ja-JP" sz="3200" b="1" dirty="0">
              <a:ln>
                <a:solidFill>
                  <a:schemeClr val="bg1"/>
                </a:solidFill>
              </a:ln>
              <a:solidFill>
                <a:prstClr val="black"/>
              </a:solidFill>
              <a:latin typeface="メイリオ" pitchFamily="50" charset="-128"/>
              <a:ea typeface="メイリオ" pitchFamily="50" charset="-128"/>
              <a:cs typeface="メイリオ" pitchFamily="50" charset="-128"/>
            </a:endParaRPr>
          </a:p>
          <a:p>
            <a:pPr algn="ctr"/>
            <a:r>
              <a:rPr lang="ja-JP" altLang="en-US" sz="4400" b="1" u="sng" dirty="0">
                <a:ln>
                  <a:solidFill>
                    <a:schemeClr val="bg1"/>
                  </a:solidFill>
                </a:ln>
                <a:solidFill>
                  <a:srgbClr val="FFC000"/>
                </a:solidFill>
                <a:latin typeface="メイリオ" pitchFamily="50" charset="-128"/>
                <a:ea typeface="メイリオ" pitchFamily="50" charset="-128"/>
                <a:cs typeface="メイリオ" pitchFamily="50" charset="-128"/>
              </a:rPr>
              <a:t>２０２５年頃には半分の補助金</a:t>
            </a:r>
            <a:endParaRPr lang="en-US" altLang="ja-JP" sz="3200" b="1" u="sng" dirty="0">
              <a:ln>
                <a:solidFill>
                  <a:schemeClr val="bg1"/>
                </a:solidFill>
              </a:ln>
              <a:solidFill>
                <a:srgbClr val="FFC000"/>
              </a:solidFill>
              <a:latin typeface="メイリオ" pitchFamily="50" charset="-128"/>
              <a:ea typeface="メイリオ" pitchFamily="50" charset="-128"/>
              <a:cs typeface="メイリオ" pitchFamily="50" charset="-128"/>
            </a:endParaRPr>
          </a:p>
          <a:p>
            <a:pPr algn="ctr"/>
            <a:r>
              <a:rPr lang="ja-JP" altLang="en-US" sz="3200" b="1" dirty="0">
                <a:ln>
                  <a:solidFill>
                    <a:schemeClr val="bg1"/>
                  </a:solidFill>
                </a:ln>
                <a:solidFill>
                  <a:prstClr val="black"/>
                </a:solidFill>
                <a:latin typeface="メイリオ" pitchFamily="50" charset="-128"/>
                <a:ea typeface="メイリオ" pitchFamily="50" charset="-128"/>
                <a:cs typeface="メイリオ" pitchFamily="50" charset="-128"/>
              </a:rPr>
              <a:t>で導入が可能になる</a:t>
            </a:r>
          </a:p>
        </p:txBody>
      </p:sp>
      <p:sp>
        <p:nvSpPr>
          <p:cNvPr id="3" name="テキスト ボックス 2"/>
          <p:cNvSpPr txBox="1"/>
          <p:nvPr/>
        </p:nvSpPr>
        <p:spPr>
          <a:xfrm>
            <a:off x="0" y="2348880"/>
            <a:ext cx="9144000" cy="4031873"/>
          </a:xfrm>
          <a:prstGeom prst="rect">
            <a:avLst/>
          </a:prstGeom>
          <a:noFill/>
        </p:spPr>
        <p:txBody>
          <a:bodyPr wrap="square" rtlCol="0">
            <a:spAutoFit/>
          </a:bodyPr>
          <a:lstStyle/>
          <a:p>
            <a:pPr algn="ctr"/>
            <a:r>
              <a:rPr lang="ja-JP" altLang="en-US" sz="3200" b="1" dirty="0">
                <a:ln>
                  <a:solidFill>
                    <a:schemeClr val="bg1"/>
                  </a:solidFill>
                </a:ln>
                <a:solidFill>
                  <a:prstClr val="black"/>
                </a:solidFill>
                <a:latin typeface="メイリオ" pitchFamily="50" charset="-128"/>
                <a:ea typeface="メイリオ" pitchFamily="50" charset="-128"/>
                <a:cs typeface="メイリオ" pitchFamily="50" charset="-128"/>
              </a:rPr>
              <a:t>新規で太陽光発電＋蓄電池を導入する場合、</a:t>
            </a:r>
            <a:endParaRPr lang="en-US" altLang="ja-JP" sz="3200" b="1" dirty="0">
              <a:ln>
                <a:solidFill>
                  <a:schemeClr val="bg1"/>
                </a:solidFill>
              </a:ln>
              <a:solidFill>
                <a:prstClr val="black"/>
              </a:solidFill>
              <a:latin typeface="メイリオ" pitchFamily="50" charset="-128"/>
              <a:ea typeface="メイリオ" pitchFamily="50" charset="-128"/>
              <a:cs typeface="メイリオ" pitchFamily="50" charset="-128"/>
            </a:endParaRPr>
          </a:p>
          <a:p>
            <a:pPr algn="ctr"/>
            <a:r>
              <a:rPr lang="ja-JP" altLang="en-US" sz="3200" b="1" dirty="0">
                <a:ln>
                  <a:solidFill>
                    <a:schemeClr val="bg1"/>
                  </a:solidFill>
                </a:ln>
                <a:solidFill>
                  <a:prstClr val="black"/>
                </a:solidFill>
                <a:latin typeface="メイリオ" pitchFamily="50" charset="-128"/>
                <a:ea typeface="メイリオ" pitchFamily="50" charset="-128"/>
                <a:cs typeface="メイリオ" pitchFamily="50" charset="-128"/>
              </a:rPr>
              <a:t>補助</a:t>
            </a:r>
            <a:r>
              <a:rPr lang="ja-JP" altLang="en-US" sz="3200" b="1" dirty="0" smtClean="0">
                <a:ln>
                  <a:solidFill>
                    <a:schemeClr val="bg1"/>
                  </a:solidFill>
                </a:ln>
                <a:solidFill>
                  <a:prstClr val="black"/>
                </a:solidFill>
                <a:latin typeface="メイリオ" pitchFamily="50" charset="-128"/>
                <a:ea typeface="メイリオ" pitchFamily="50" charset="-128"/>
                <a:cs typeface="メイリオ" pitchFamily="50" charset="-128"/>
              </a:rPr>
              <a:t>金</a:t>
            </a:r>
            <a:r>
              <a:rPr lang="ja-JP" altLang="en-US" sz="3200" b="1" dirty="0">
                <a:ln>
                  <a:solidFill>
                    <a:schemeClr val="bg1"/>
                  </a:solidFill>
                </a:ln>
                <a:solidFill>
                  <a:prstClr val="black"/>
                </a:solidFill>
                <a:latin typeface="メイリオ" pitchFamily="50" charset="-128"/>
                <a:ea typeface="メイリオ" pitchFamily="50" charset="-128"/>
                <a:cs typeface="メイリオ" pitchFamily="50" charset="-128"/>
              </a:rPr>
              <a:t>額</a:t>
            </a:r>
            <a:r>
              <a:rPr lang="ja-JP" altLang="en-US" sz="3200" b="1" dirty="0" smtClean="0">
                <a:ln>
                  <a:solidFill>
                    <a:schemeClr val="bg1"/>
                  </a:solidFill>
                </a:ln>
                <a:solidFill>
                  <a:prstClr val="black"/>
                </a:solidFill>
                <a:latin typeface="メイリオ" pitchFamily="50" charset="-128"/>
                <a:ea typeface="メイリオ" pitchFamily="50" charset="-128"/>
                <a:cs typeface="メイリオ" pitchFamily="50" charset="-128"/>
              </a:rPr>
              <a:t>が大きいため、補助金を完全には</a:t>
            </a:r>
            <a:endParaRPr lang="en-US" altLang="ja-JP" sz="3200" b="1" dirty="0" smtClean="0">
              <a:ln>
                <a:solidFill>
                  <a:schemeClr val="bg1"/>
                </a:solidFill>
              </a:ln>
              <a:solidFill>
                <a:prstClr val="black"/>
              </a:solidFill>
              <a:latin typeface="メイリオ" pitchFamily="50" charset="-128"/>
              <a:ea typeface="メイリオ" pitchFamily="50" charset="-128"/>
              <a:cs typeface="メイリオ" pitchFamily="50" charset="-128"/>
            </a:endParaRPr>
          </a:p>
          <a:p>
            <a:pPr algn="ctr"/>
            <a:r>
              <a:rPr lang="ja-JP" altLang="en-US" sz="3200" b="1" dirty="0">
                <a:ln>
                  <a:solidFill>
                    <a:schemeClr val="bg1"/>
                  </a:solidFill>
                </a:ln>
                <a:solidFill>
                  <a:prstClr val="black"/>
                </a:solidFill>
                <a:latin typeface="メイリオ" pitchFamily="50" charset="-128"/>
                <a:ea typeface="メイリオ" pitchFamily="50" charset="-128"/>
                <a:cs typeface="メイリオ" pitchFamily="50" charset="-128"/>
              </a:rPr>
              <a:t>廃止</a:t>
            </a:r>
            <a:r>
              <a:rPr lang="ja-JP" altLang="en-US" sz="3200" b="1" dirty="0" smtClean="0">
                <a:ln>
                  <a:solidFill>
                    <a:schemeClr val="bg1"/>
                  </a:solidFill>
                </a:ln>
                <a:solidFill>
                  <a:prstClr val="black"/>
                </a:solidFill>
                <a:latin typeface="メイリオ" pitchFamily="50" charset="-128"/>
                <a:ea typeface="メイリオ" pitchFamily="50" charset="-128"/>
                <a:cs typeface="メイリオ" pitchFamily="50" charset="-128"/>
              </a:rPr>
              <a:t>できない</a:t>
            </a:r>
            <a:endParaRPr lang="en-US" altLang="ja-JP" sz="3200" b="1" dirty="0">
              <a:ln>
                <a:solidFill>
                  <a:schemeClr val="bg1"/>
                </a:solidFill>
              </a:ln>
              <a:solidFill>
                <a:prstClr val="black"/>
              </a:solidFill>
              <a:latin typeface="メイリオ" pitchFamily="50" charset="-128"/>
              <a:ea typeface="メイリオ" pitchFamily="50" charset="-128"/>
              <a:cs typeface="メイリオ" pitchFamily="50" charset="-128"/>
            </a:endParaRPr>
          </a:p>
          <a:p>
            <a:pPr algn="ctr"/>
            <a:endParaRPr lang="en-US" altLang="ja-JP" sz="3200" b="1" dirty="0">
              <a:ln>
                <a:solidFill>
                  <a:schemeClr val="bg1"/>
                </a:solidFill>
              </a:ln>
              <a:solidFill>
                <a:prstClr val="black"/>
              </a:solidFill>
              <a:latin typeface="メイリオ" pitchFamily="50" charset="-128"/>
              <a:ea typeface="メイリオ" pitchFamily="50" charset="-128"/>
              <a:cs typeface="メイリオ" pitchFamily="50" charset="-128"/>
            </a:endParaRPr>
          </a:p>
          <a:p>
            <a:pPr algn="ctr"/>
            <a:endParaRPr lang="en-US" altLang="ja-JP" sz="3200" b="1" dirty="0">
              <a:ln>
                <a:solidFill>
                  <a:schemeClr val="bg1"/>
                </a:solidFill>
              </a:ln>
              <a:solidFill>
                <a:prstClr val="black"/>
              </a:solidFill>
              <a:latin typeface="メイリオ" pitchFamily="50" charset="-128"/>
              <a:ea typeface="メイリオ" pitchFamily="50" charset="-128"/>
              <a:cs typeface="メイリオ" pitchFamily="50" charset="-128"/>
            </a:endParaRPr>
          </a:p>
          <a:p>
            <a:pPr algn="ctr"/>
            <a:r>
              <a:rPr lang="ja-JP" altLang="en-US" sz="3200" b="1" dirty="0">
                <a:ln>
                  <a:solidFill>
                    <a:schemeClr val="bg1"/>
                  </a:solidFill>
                </a:ln>
                <a:solidFill>
                  <a:prstClr val="black"/>
                </a:solidFill>
                <a:latin typeface="メイリオ" pitchFamily="50" charset="-128"/>
                <a:ea typeface="メイリオ" pitchFamily="50" charset="-128"/>
                <a:cs typeface="メイリオ" pitchFamily="50" charset="-128"/>
              </a:rPr>
              <a:t>しかし、２０２５年頃には、</a:t>
            </a:r>
            <a:endParaRPr lang="en-US" altLang="ja-JP" sz="3200" b="1" dirty="0">
              <a:ln>
                <a:solidFill>
                  <a:schemeClr val="bg1"/>
                </a:solidFill>
              </a:ln>
              <a:solidFill>
                <a:prstClr val="black"/>
              </a:solidFill>
              <a:latin typeface="メイリオ" pitchFamily="50" charset="-128"/>
              <a:ea typeface="メイリオ" pitchFamily="50" charset="-128"/>
              <a:cs typeface="メイリオ" pitchFamily="50" charset="-128"/>
            </a:endParaRPr>
          </a:p>
          <a:p>
            <a:pPr algn="ctr"/>
            <a:r>
              <a:rPr lang="ja-JP" altLang="en-US" sz="3200" b="1" u="sng" dirty="0">
                <a:ln>
                  <a:solidFill>
                    <a:schemeClr val="bg1"/>
                  </a:solidFill>
                </a:ln>
                <a:solidFill>
                  <a:prstClr val="black"/>
                </a:solidFill>
                <a:latin typeface="メイリオ" pitchFamily="50" charset="-128"/>
                <a:ea typeface="メイリオ" pitchFamily="50" charset="-128"/>
                <a:cs typeface="メイリオ" pitchFamily="50" charset="-128"/>
              </a:rPr>
              <a:t>従来の半分の補助金</a:t>
            </a:r>
            <a:r>
              <a:rPr lang="ja-JP" altLang="en-US" sz="3200" b="1" dirty="0">
                <a:ln>
                  <a:solidFill>
                    <a:schemeClr val="bg1"/>
                  </a:solidFill>
                </a:ln>
                <a:solidFill>
                  <a:prstClr val="black"/>
                </a:solidFill>
                <a:latin typeface="メイリオ" pitchFamily="50" charset="-128"/>
                <a:ea typeface="メイリオ" pitchFamily="50" charset="-128"/>
                <a:cs typeface="メイリオ" pitchFamily="50" charset="-128"/>
              </a:rPr>
              <a:t>だけで</a:t>
            </a:r>
            <a:endParaRPr lang="en-US" altLang="ja-JP" sz="3200" b="1" dirty="0">
              <a:ln>
                <a:solidFill>
                  <a:schemeClr val="bg1"/>
                </a:solidFill>
              </a:ln>
              <a:solidFill>
                <a:prstClr val="black"/>
              </a:solidFill>
              <a:latin typeface="メイリオ" pitchFamily="50" charset="-128"/>
              <a:ea typeface="メイリオ" pitchFamily="50" charset="-128"/>
              <a:cs typeface="メイリオ" pitchFamily="50" charset="-128"/>
            </a:endParaRPr>
          </a:p>
          <a:p>
            <a:pPr algn="ctr"/>
            <a:r>
              <a:rPr lang="ja-JP" altLang="en-US" sz="3200" b="1" dirty="0">
                <a:ln>
                  <a:solidFill>
                    <a:schemeClr val="bg1"/>
                  </a:solidFill>
                </a:ln>
                <a:solidFill>
                  <a:prstClr val="black"/>
                </a:solidFill>
                <a:latin typeface="メイリオ" pitchFamily="50" charset="-128"/>
                <a:ea typeface="メイリオ" pitchFamily="50" charset="-128"/>
                <a:cs typeface="メイリオ" pitchFamily="50" charset="-128"/>
              </a:rPr>
              <a:t>太陽光発電</a:t>
            </a:r>
            <a:r>
              <a:rPr lang="en-US" altLang="ja-JP" sz="3200" b="1" dirty="0">
                <a:ln>
                  <a:solidFill>
                    <a:schemeClr val="bg1"/>
                  </a:solidFill>
                </a:ln>
                <a:solidFill>
                  <a:prstClr val="black"/>
                </a:solidFill>
                <a:latin typeface="メイリオ" pitchFamily="50" charset="-128"/>
                <a:ea typeface="メイリオ" pitchFamily="50" charset="-128"/>
                <a:cs typeface="メイリオ" pitchFamily="50" charset="-128"/>
              </a:rPr>
              <a:t>+</a:t>
            </a:r>
            <a:r>
              <a:rPr lang="ja-JP" altLang="en-US" sz="3200" b="1" dirty="0">
                <a:ln>
                  <a:solidFill>
                    <a:schemeClr val="bg1"/>
                  </a:solidFill>
                </a:ln>
                <a:solidFill>
                  <a:prstClr val="black"/>
                </a:solidFill>
                <a:latin typeface="メイリオ" pitchFamily="50" charset="-128"/>
                <a:ea typeface="メイリオ" pitchFamily="50" charset="-128"/>
                <a:cs typeface="メイリオ" pitchFamily="50" charset="-128"/>
              </a:rPr>
              <a:t>蓄電池の普及が可能になるだろう</a:t>
            </a:r>
            <a:endParaRPr lang="en-US" altLang="ja-JP" sz="3200" b="1" dirty="0">
              <a:ln>
                <a:solidFill>
                  <a:schemeClr val="bg1"/>
                </a:solidFill>
              </a:ln>
              <a:solidFill>
                <a:prstClr val="black"/>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2786687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889390"/>
            <a:ext cx="10597831" cy="5632311"/>
          </a:xfrm>
          <a:prstGeom prst="rect">
            <a:avLst/>
          </a:prstGeom>
          <a:noFill/>
        </p:spPr>
        <p:txBody>
          <a:bodyPr wrap="square" rtlCol="0">
            <a:spAutoFit/>
          </a:bodyPr>
          <a:lstStyle/>
          <a:p>
            <a:r>
              <a:rPr lang="en-US" altLang="ja-JP" sz="2000" dirty="0">
                <a:solidFill>
                  <a:prstClr val="black"/>
                </a:solidFill>
                <a:latin typeface="メイリオ" panose="020B0604030504040204" pitchFamily="50" charset="-128"/>
                <a:ea typeface="メイリオ" panose="020B0604030504040204" pitchFamily="50" charset="-128"/>
              </a:rPr>
              <a:t>【</a:t>
            </a:r>
            <a:r>
              <a:rPr lang="ja-JP" altLang="ja-JP" sz="2000" dirty="0">
                <a:solidFill>
                  <a:prstClr val="black"/>
                </a:solidFill>
                <a:latin typeface="メイリオ" panose="020B0604030504040204" pitchFamily="50" charset="-128"/>
                <a:ea typeface="メイリオ" panose="020B0604030504040204" pitchFamily="50" charset="-128"/>
              </a:rPr>
              <a:t>参考文献</a:t>
            </a:r>
            <a:r>
              <a:rPr lang="en-US" altLang="ja-JP" sz="2000" dirty="0">
                <a:solidFill>
                  <a:prstClr val="black"/>
                </a:solidFill>
                <a:latin typeface="メイリオ" panose="020B0604030504040204" pitchFamily="50" charset="-128"/>
                <a:ea typeface="メイリオ" panose="020B0604030504040204" pitchFamily="50" charset="-128"/>
              </a:rPr>
              <a:t>】</a:t>
            </a:r>
            <a:endParaRPr lang="ja-JP" altLang="ja-JP" sz="2000" dirty="0">
              <a:solidFill>
                <a:prstClr val="black"/>
              </a:solidFill>
              <a:latin typeface="メイリオ" panose="020B0604030504040204" pitchFamily="50" charset="-128"/>
              <a:ea typeface="メイリオ" panose="020B0604030504040204" pitchFamily="50" charset="-128"/>
            </a:endParaRPr>
          </a:p>
          <a:p>
            <a:r>
              <a:rPr lang="ja-JP" altLang="en-US" sz="1600" dirty="0">
                <a:solidFill>
                  <a:prstClr val="black"/>
                </a:solidFill>
                <a:latin typeface="メイリオ" panose="020B0604030504040204" pitchFamily="50" charset="-128"/>
                <a:ea typeface="メイリオ" panose="020B0604030504040204" pitchFamily="50" charset="-128"/>
              </a:rPr>
              <a:t>横浜国立大学グリーン水素センター </a:t>
            </a:r>
            <a:r>
              <a:rPr lang="en-US" altLang="ja-JP" sz="1600" dirty="0">
                <a:solidFill>
                  <a:prstClr val="black"/>
                </a:solidFill>
                <a:latin typeface="メイリオ" panose="020B0604030504040204" pitchFamily="50" charset="-128"/>
                <a:ea typeface="メイリオ" panose="020B0604030504040204" pitchFamily="50" charset="-128"/>
              </a:rPr>
              <a:t>(2012)</a:t>
            </a:r>
            <a:r>
              <a:rPr lang="ja-JP" altLang="en-US" sz="1600" dirty="0">
                <a:solidFill>
                  <a:prstClr val="black"/>
                </a:solidFill>
                <a:latin typeface="メイリオ" panose="020B0604030504040204" pitchFamily="50" charset="-128"/>
                <a:ea typeface="メイリオ" panose="020B0604030504040204" pitchFamily="50" charset="-128"/>
              </a:rPr>
              <a:t>「再生可能エネルギーと大規模電力貯蔵」</a:t>
            </a:r>
            <a:endParaRPr lang="en-US" altLang="ja-JP" sz="1600" dirty="0">
              <a:solidFill>
                <a:prstClr val="black"/>
              </a:solidFill>
              <a:latin typeface="メイリオ" panose="020B0604030504040204" pitchFamily="50" charset="-128"/>
              <a:ea typeface="メイリオ" panose="020B0604030504040204" pitchFamily="50" charset="-128"/>
            </a:endParaRPr>
          </a:p>
          <a:p>
            <a:endParaRPr lang="en-US" altLang="ja-JP" sz="1600" dirty="0">
              <a:solidFill>
                <a:prstClr val="black"/>
              </a:solidFill>
              <a:latin typeface="メイリオ" panose="020B0604030504040204" pitchFamily="50" charset="-128"/>
              <a:ea typeface="メイリオ" panose="020B0604030504040204" pitchFamily="50" charset="-128"/>
            </a:endParaRPr>
          </a:p>
          <a:p>
            <a:r>
              <a:rPr lang="ja-JP" altLang="ja-JP" sz="1600" dirty="0">
                <a:solidFill>
                  <a:prstClr val="black"/>
                </a:solidFill>
                <a:latin typeface="メイリオ" panose="020B0604030504040204" pitchFamily="50" charset="-128"/>
                <a:ea typeface="メイリオ" panose="020B0604030504040204" pitchFamily="50" charset="-128"/>
              </a:rPr>
              <a:t>野村総合研究所</a:t>
            </a:r>
            <a:r>
              <a:rPr lang="ja-JP" altLang="en-US" sz="1600" dirty="0">
                <a:solidFill>
                  <a:prstClr val="black"/>
                </a:solidFill>
                <a:latin typeface="メイリオ" panose="020B0604030504040204" pitchFamily="50" charset="-128"/>
                <a:ea typeface="メイリオ" panose="020B0604030504040204" pitchFamily="50" charset="-128"/>
              </a:rPr>
              <a:t>（</a:t>
            </a:r>
            <a:r>
              <a:rPr lang="en-US" altLang="ja-JP" sz="1600" dirty="0">
                <a:solidFill>
                  <a:prstClr val="black"/>
                </a:solidFill>
                <a:latin typeface="メイリオ" panose="020B0604030504040204" pitchFamily="50" charset="-128"/>
                <a:ea typeface="メイリオ" panose="020B0604030504040204" pitchFamily="50" charset="-128"/>
              </a:rPr>
              <a:t>2014</a:t>
            </a:r>
            <a:r>
              <a:rPr lang="ja-JP" altLang="en-US" sz="1600" dirty="0">
                <a:solidFill>
                  <a:prstClr val="black"/>
                </a:solidFill>
                <a:latin typeface="メイリオ" panose="020B0604030504040204" pitchFamily="50" charset="-128"/>
                <a:ea typeface="メイリオ" panose="020B0604030504040204" pitchFamily="50" charset="-128"/>
              </a:rPr>
              <a:t>）「</a:t>
            </a:r>
            <a:r>
              <a:rPr lang="ja-JP" altLang="ja-JP" sz="1600" dirty="0">
                <a:solidFill>
                  <a:prstClr val="black"/>
                </a:solidFill>
                <a:latin typeface="メイリオ" panose="020B0604030504040204" pitchFamily="50" charset="-128"/>
                <a:ea typeface="メイリオ" panose="020B0604030504040204" pitchFamily="50" charset="-128"/>
              </a:rPr>
              <a:t>系統用蓄電池等に関する海外動向調査報告書</a:t>
            </a:r>
            <a:r>
              <a:rPr lang="ja-JP" altLang="en-US" sz="1600" dirty="0">
                <a:solidFill>
                  <a:prstClr val="black"/>
                </a:solidFill>
                <a:latin typeface="メイリオ" panose="020B0604030504040204" pitchFamily="50" charset="-128"/>
                <a:ea typeface="メイリオ" panose="020B0604030504040204" pitchFamily="50" charset="-128"/>
              </a:rPr>
              <a:t>」</a:t>
            </a:r>
            <a:endParaRPr lang="ja-JP" altLang="ja-JP" sz="1600" dirty="0">
              <a:solidFill>
                <a:prstClr val="black"/>
              </a:solidFill>
              <a:latin typeface="メイリオ" panose="020B0604030504040204" pitchFamily="50" charset="-128"/>
              <a:ea typeface="メイリオ" panose="020B0604030504040204" pitchFamily="50" charset="-128"/>
            </a:endParaRPr>
          </a:p>
          <a:p>
            <a:r>
              <a:rPr lang="en-US" altLang="ja-JP" sz="1600" u="sng" dirty="0">
                <a:solidFill>
                  <a:prstClr val="black"/>
                </a:solidFill>
                <a:latin typeface="メイリオ" panose="020B0604030504040204" pitchFamily="50" charset="-128"/>
                <a:ea typeface="メイリオ" panose="020B0604030504040204" pitchFamily="50" charset="-128"/>
                <a:hlinkClick r:id="rId2"/>
              </a:rPr>
              <a:t>http://www.meti.go.jp/meti_lib/report/2014fy/001036.pdf</a:t>
            </a:r>
            <a:endParaRPr lang="ja-JP" altLang="ja-JP" sz="1600" dirty="0">
              <a:solidFill>
                <a:prstClr val="black"/>
              </a:solidFill>
              <a:latin typeface="メイリオ" panose="020B0604030504040204" pitchFamily="50" charset="-128"/>
              <a:ea typeface="メイリオ" panose="020B0604030504040204" pitchFamily="50" charset="-128"/>
            </a:endParaRPr>
          </a:p>
          <a:p>
            <a:r>
              <a:rPr lang="ja-JP" altLang="ja-JP" sz="1600" dirty="0">
                <a:solidFill>
                  <a:prstClr val="black"/>
                </a:solidFill>
                <a:latin typeface="メイリオ" panose="020B0604030504040204" pitchFamily="50" charset="-128"/>
                <a:ea typeface="メイリオ" panose="020B0604030504040204" pitchFamily="50" charset="-128"/>
              </a:rPr>
              <a:t>環境エネルギー政策研究所</a:t>
            </a:r>
            <a:r>
              <a:rPr lang="ja-JP" altLang="en-US" sz="1600" dirty="0">
                <a:solidFill>
                  <a:prstClr val="black"/>
                </a:solidFill>
                <a:latin typeface="メイリオ" panose="020B0604030504040204" pitchFamily="50" charset="-128"/>
                <a:ea typeface="メイリオ" panose="020B0604030504040204" pitchFamily="50" charset="-128"/>
              </a:rPr>
              <a:t>（</a:t>
            </a:r>
            <a:r>
              <a:rPr lang="en-US" altLang="ja-JP" sz="1600" dirty="0">
                <a:solidFill>
                  <a:prstClr val="black"/>
                </a:solidFill>
                <a:latin typeface="メイリオ" panose="020B0604030504040204" pitchFamily="50" charset="-128"/>
                <a:ea typeface="メイリオ" panose="020B0604030504040204" pitchFamily="50" charset="-128"/>
              </a:rPr>
              <a:t>2015</a:t>
            </a:r>
            <a:r>
              <a:rPr lang="ja-JP" altLang="en-US" sz="1600" dirty="0">
                <a:solidFill>
                  <a:prstClr val="black"/>
                </a:solidFill>
                <a:latin typeface="メイリオ" panose="020B0604030504040204" pitchFamily="50" charset="-128"/>
                <a:ea typeface="メイリオ" panose="020B0604030504040204" pitchFamily="50" charset="-128"/>
              </a:rPr>
              <a:t>）「</a:t>
            </a:r>
            <a:r>
              <a:rPr lang="ja-JP" altLang="ja-JP" sz="1600" dirty="0">
                <a:solidFill>
                  <a:prstClr val="black"/>
                </a:solidFill>
                <a:latin typeface="メイリオ" panose="020B0604030504040204" pitchFamily="50" charset="-128"/>
                <a:ea typeface="メイリオ" panose="020B0604030504040204" pitchFamily="50" charset="-128"/>
              </a:rPr>
              <a:t>再生可能エネルギー白書　</a:t>
            </a:r>
            <a:r>
              <a:rPr lang="en-US" altLang="ja-JP" sz="1600" dirty="0">
                <a:solidFill>
                  <a:prstClr val="black"/>
                </a:solidFill>
                <a:latin typeface="メイリオ" panose="020B0604030504040204" pitchFamily="50" charset="-128"/>
                <a:ea typeface="メイリオ" panose="020B0604030504040204" pitchFamily="50" charset="-128"/>
              </a:rPr>
              <a:t>2015</a:t>
            </a:r>
            <a:r>
              <a:rPr lang="ja-JP" altLang="en-US" sz="1600" dirty="0">
                <a:solidFill>
                  <a:prstClr val="black"/>
                </a:solidFill>
                <a:latin typeface="メイリオ" panose="020B0604030504040204" pitchFamily="50" charset="-128"/>
                <a:ea typeface="メイリオ" panose="020B0604030504040204" pitchFamily="50" charset="-128"/>
              </a:rPr>
              <a:t>」</a:t>
            </a:r>
            <a:endParaRPr lang="ja-JP" altLang="ja-JP" sz="1600" dirty="0">
              <a:solidFill>
                <a:prstClr val="black"/>
              </a:solidFill>
              <a:latin typeface="メイリオ" panose="020B0604030504040204" pitchFamily="50" charset="-128"/>
              <a:ea typeface="メイリオ" panose="020B0604030504040204" pitchFamily="50" charset="-128"/>
            </a:endParaRPr>
          </a:p>
          <a:p>
            <a:r>
              <a:rPr lang="en-US" altLang="ja-JP" sz="1600" u="sng" dirty="0">
                <a:solidFill>
                  <a:prstClr val="black"/>
                </a:solidFill>
                <a:latin typeface="メイリオ" panose="020B0604030504040204" pitchFamily="50" charset="-128"/>
                <a:ea typeface="メイリオ" panose="020B0604030504040204" pitchFamily="50" charset="-128"/>
                <a:hlinkClick r:id="rId3"/>
              </a:rPr>
              <a:t>http://www.isep.or.jp/images/library/JSR2015summary.pdf</a:t>
            </a:r>
            <a:endParaRPr lang="ja-JP" altLang="ja-JP" sz="1600" dirty="0">
              <a:solidFill>
                <a:prstClr val="black"/>
              </a:solidFill>
              <a:latin typeface="メイリオ" panose="020B0604030504040204" pitchFamily="50" charset="-128"/>
              <a:ea typeface="メイリオ" panose="020B0604030504040204" pitchFamily="50" charset="-128"/>
            </a:endParaRPr>
          </a:p>
          <a:p>
            <a:r>
              <a:rPr lang="ja-JP" altLang="ja-JP" sz="1600" dirty="0">
                <a:solidFill>
                  <a:prstClr val="black"/>
                </a:solidFill>
                <a:latin typeface="メイリオ" panose="020B0604030504040204" pitchFamily="50" charset="-128"/>
                <a:ea typeface="メイリオ" panose="020B0604030504040204" pitchFamily="50" charset="-128"/>
              </a:rPr>
              <a:t>経済産業省</a:t>
            </a:r>
            <a:r>
              <a:rPr lang="ja-JP" altLang="en-US" sz="1600" dirty="0">
                <a:solidFill>
                  <a:prstClr val="black"/>
                </a:solidFill>
                <a:latin typeface="メイリオ" panose="020B0604030504040204" pitchFamily="50" charset="-128"/>
                <a:ea typeface="メイリオ" panose="020B0604030504040204" pitchFamily="50" charset="-128"/>
              </a:rPr>
              <a:t>（</a:t>
            </a:r>
            <a:r>
              <a:rPr lang="en-US" altLang="ja-JP" sz="1600" dirty="0">
                <a:solidFill>
                  <a:prstClr val="black"/>
                </a:solidFill>
                <a:latin typeface="メイリオ" panose="020B0604030504040204" pitchFamily="50" charset="-128"/>
                <a:ea typeface="メイリオ" panose="020B0604030504040204" pitchFamily="50" charset="-128"/>
              </a:rPr>
              <a:t>2015</a:t>
            </a:r>
            <a:r>
              <a:rPr lang="ja-JP" altLang="en-US" sz="1600" dirty="0">
                <a:solidFill>
                  <a:prstClr val="black"/>
                </a:solidFill>
                <a:latin typeface="メイリオ" panose="020B0604030504040204" pitchFamily="50" charset="-128"/>
                <a:ea typeface="メイリオ" panose="020B0604030504040204" pitchFamily="50" charset="-128"/>
              </a:rPr>
              <a:t>）「</a:t>
            </a:r>
            <a:r>
              <a:rPr lang="ja-JP" altLang="ja-JP" sz="1600" dirty="0">
                <a:solidFill>
                  <a:prstClr val="black"/>
                </a:solidFill>
                <a:latin typeface="メイリオ" panose="020B0604030504040204" pitchFamily="50" charset="-128"/>
                <a:ea typeface="メイリオ" panose="020B0604030504040204" pitchFamily="50" charset="-128"/>
              </a:rPr>
              <a:t>長期エネルギー需給計画</a:t>
            </a:r>
            <a:r>
              <a:rPr lang="ja-JP" altLang="en-US" sz="1600" dirty="0">
                <a:solidFill>
                  <a:prstClr val="black"/>
                </a:solidFill>
                <a:latin typeface="メイリオ" panose="020B0604030504040204" pitchFamily="50" charset="-128"/>
                <a:ea typeface="メイリオ" panose="020B0604030504040204" pitchFamily="50" charset="-128"/>
              </a:rPr>
              <a:t>」</a:t>
            </a:r>
            <a:endParaRPr lang="ja-JP" altLang="ja-JP" sz="1600" dirty="0">
              <a:solidFill>
                <a:prstClr val="black"/>
              </a:solidFill>
              <a:latin typeface="メイリオ" panose="020B0604030504040204" pitchFamily="50" charset="-128"/>
              <a:ea typeface="メイリオ" panose="020B0604030504040204" pitchFamily="50" charset="-128"/>
            </a:endParaRPr>
          </a:p>
          <a:p>
            <a:r>
              <a:rPr lang="en-US" altLang="ja-JP" sz="1600" u="sng" dirty="0">
                <a:solidFill>
                  <a:prstClr val="black"/>
                </a:solidFill>
                <a:latin typeface="メイリオ" panose="020B0604030504040204" pitchFamily="50" charset="-128"/>
                <a:ea typeface="メイリオ" panose="020B0604030504040204" pitchFamily="50" charset="-128"/>
                <a:hlinkClick r:id="rId4"/>
              </a:rPr>
              <a:t>http://www.meti.go.jp/press/2015/07/20150716004/20150716004_2.pdf</a:t>
            </a:r>
            <a:endParaRPr lang="ja-JP" altLang="ja-JP" sz="1600" dirty="0">
              <a:solidFill>
                <a:prstClr val="black"/>
              </a:solidFill>
              <a:latin typeface="メイリオ" panose="020B0604030504040204" pitchFamily="50" charset="-128"/>
              <a:ea typeface="メイリオ" panose="020B0604030504040204" pitchFamily="50" charset="-128"/>
            </a:endParaRPr>
          </a:p>
          <a:p>
            <a:r>
              <a:rPr lang="ja-JP" altLang="ja-JP" sz="1600" dirty="0">
                <a:solidFill>
                  <a:prstClr val="black"/>
                </a:solidFill>
                <a:latin typeface="メイリオ" panose="020B0604030504040204" pitchFamily="50" charset="-128"/>
                <a:ea typeface="メイリオ" panose="020B0604030504040204" pitchFamily="50" charset="-128"/>
              </a:rPr>
              <a:t>経済産業省調達価格等算定委員会</a:t>
            </a:r>
            <a:r>
              <a:rPr lang="ja-JP" altLang="en-US" sz="1600" dirty="0">
                <a:solidFill>
                  <a:prstClr val="black"/>
                </a:solidFill>
                <a:latin typeface="メイリオ" panose="020B0604030504040204" pitchFamily="50" charset="-128"/>
                <a:ea typeface="メイリオ" panose="020B0604030504040204" pitchFamily="50" charset="-128"/>
              </a:rPr>
              <a:t>（</a:t>
            </a:r>
            <a:r>
              <a:rPr lang="en-US" altLang="ja-JP" sz="1600" dirty="0">
                <a:solidFill>
                  <a:prstClr val="black"/>
                </a:solidFill>
                <a:latin typeface="メイリオ" panose="020B0604030504040204" pitchFamily="50" charset="-128"/>
                <a:ea typeface="メイリオ" panose="020B0604030504040204" pitchFamily="50" charset="-128"/>
              </a:rPr>
              <a:t>2016</a:t>
            </a:r>
            <a:r>
              <a:rPr lang="ja-JP" altLang="en-US" sz="1600" dirty="0">
                <a:solidFill>
                  <a:prstClr val="black"/>
                </a:solidFill>
                <a:latin typeface="メイリオ" panose="020B0604030504040204" pitchFamily="50" charset="-128"/>
                <a:ea typeface="メイリオ" panose="020B0604030504040204" pitchFamily="50" charset="-128"/>
              </a:rPr>
              <a:t>）「</a:t>
            </a:r>
            <a:r>
              <a:rPr lang="ja-JP" altLang="ja-JP" sz="1600" dirty="0">
                <a:solidFill>
                  <a:prstClr val="black"/>
                </a:solidFill>
                <a:latin typeface="メイリオ" panose="020B0604030504040204" pitchFamily="50" charset="-128"/>
                <a:ea typeface="メイリオ" panose="020B0604030504040204" pitchFamily="50" charset="-128"/>
              </a:rPr>
              <a:t>平成</a:t>
            </a:r>
            <a:r>
              <a:rPr lang="en-US" altLang="ja-JP" sz="1600" dirty="0">
                <a:solidFill>
                  <a:prstClr val="black"/>
                </a:solidFill>
                <a:latin typeface="メイリオ" panose="020B0604030504040204" pitchFamily="50" charset="-128"/>
                <a:ea typeface="メイリオ" panose="020B0604030504040204" pitchFamily="50" charset="-128"/>
              </a:rPr>
              <a:t>28</a:t>
            </a:r>
            <a:r>
              <a:rPr lang="ja-JP" altLang="ja-JP" sz="1600" dirty="0">
                <a:solidFill>
                  <a:prstClr val="black"/>
                </a:solidFill>
                <a:latin typeface="メイリオ" panose="020B0604030504040204" pitchFamily="50" charset="-128"/>
                <a:ea typeface="メイリオ" panose="020B0604030504040204" pitchFamily="50" charset="-128"/>
              </a:rPr>
              <a:t>年度調達価格及び調達期間に関する意見</a:t>
            </a:r>
            <a:r>
              <a:rPr lang="en-US" altLang="ja-JP" sz="1600" dirty="0">
                <a:solidFill>
                  <a:prstClr val="black"/>
                </a:solidFill>
                <a:latin typeface="メイリオ" panose="020B0604030504040204" pitchFamily="50" charset="-128"/>
                <a:ea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rPr>
              <a:t>案</a:t>
            </a:r>
            <a:r>
              <a:rPr lang="en-US" altLang="ja-JP" sz="1600" dirty="0">
                <a:solidFill>
                  <a:prstClr val="black"/>
                </a:solidFill>
                <a:latin typeface="メイリオ" panose="020B0604030504040204" pitchFamily="50" charset="-128"/>
                <a:ea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rPr>
              <a:t>」</a:t>
            </a:r>
            <a:endParaRPr lang="ja-JP" altLang="ja-JP" sz="1600" dirty="0">
              <a:solidFill>
                <a:prstClr val="black"/>
              </a:solidFill>
              <a:latin typeface="メイリオ" panose="020B0604030504040204" pitchFamily="50" charset="-128"/>
              <a:ea typeface="メイリオ" panose="020B0604030504040204" pitchFamily="50" charset="-128"/>
            </a:endParaRPr>
          </a:p>
          <a:p>
            <a:r>
              <a:rPr lang="en-US" altLang="ja-JP" sz="1600" u="sng" dirty="0">
                <a:solidFill>
                  <a:prstClr val="black"/>
                </a:solidFill>
                <a:latin typeface="メイリオ" panose="020B0604030504040204" pitchFamily="50" charset="-128"/>
                <a:ea typeface="メイリオ" panose="020B0604030504040204" pitchFamily="50" charset="-128"/>
                <a:hlinkClick r:id="rId5"/>
              </a:rPr>
              <a:t>http://www.meti.go.jp/committee/chotatsu_kakaku/pdf/022_03_00.pdf</a:t>
            </a:r>
            <a:endParaRPr lang="ja-JP" altLang="ja-JP" sz="1600" dirty="0">
              <a:solidFill>
                <a:prstClr val="black"/>
              </a:solidFill>
              <a:latin typeface="メイリオ" panose="020B0604030504040204" pitchFamily="50" charset="-128"/>
              <a:ea typeface="メイリオ" panose="020B0604030504040204" pitchFamily="50" charset="-128"/>
            </a:endParaRPr>
          </a:p>
          <a:p>
            <a:r>
              <a:rPr lang="ja-JP" altLang="ja-JP" sz="1600" dirty="0">
                <a:solidFill>
                  <a:prstClr val="black"/>
                </a:solidFill>
                <a:latin typeface="メイリオ" panose="020B0604030504040204" pitchFamily="50" charset="-128"/>
                <a:ea typeface="メイリオ" panose="020B0604030504040204" pitchFamily="50" charset="-128"/>
              </a:rPr>
              <a:t>経済産業省資源エネルギー庁</a:t>
            </a:r>
            <a:r>
              <a:rPr lang="ja-JP" altLang="en-US" sz="1600" dirty="0">
                <a:solidFill>
                  <a:prstClr val="black"/>
                </a:solidFill>
                <a:latin typeface="メイリオ" panose="020B0604030504040204" pitchFamily="50" charset="-128"/>
                <a:ea typeface="メイリオ" panose="020B0604030504040204" pitchFamily="50" charset="-128"/>
              </a:rPr>
              <a:t>（</a:t>
            </a:r>
            <a:r>
              <a:rPr lang="en-US" altLang="ja-JP" sz="1600" dirty="0">
                <a:solidFill>
                  <a:prstClr val="black"/>
                </a:solidFill>
                <a:latin typeface="メイリオ" panose="020B0604030504040204" pitchFamily="50" charset="-128"/>
                <a:ea typeface="メイリオ" panose="020B0604030504040204" pitchFamily="50" charset="-128"/>
              </a:rPr>
              <a:t>2016</a:t>
            </a:r>
            <a:r>
              <a:rPr lang="ja-JP" altLang="en-US" sz="1600" dirty="0">
                <a:solidFill>
                  <a:prstClr val="black"/>
                </a:solidFill>
                <a:latin typeface="メイリオ" panose="020B0604030504040204" pitchFamily="50" charset="-128"/>
                <a:ea typeface="メイリオ" panose="020B0604030504040204" pitchFamily="50" charset="-128"/>
              </a:rPr>
              <a:t>）「</a:t>
            </a:r>
            <a:r>
              <a:rPr lang="ja-JP" altLang="ja-JP" sz="1600" dirty="0">
                <a:solidFill>
                  <a:prstClr val="black"/>
                </a:solidFill>
                <a:latin typeface="メイリオ" panose="020B0604030504040204" pitchFamily="50" charset="-128"/>
                <a:ea typeface="メイリオ" panose="020B0604030504040204" pitchFamily="50" charset="-128"/>
              </a:rPr>
              <a:t>エネルギー白書</a:t>
            </a:r>
            <a:r>
              <a:rPr lang="en-US" altLang="ja-JP" sz="1600" dirty="0">
                <a:solidFill>
                  <a:prstClr val="black"/>
                </a:solidFill>
                <a:latin typeface="メイリオ" panose="020B0604030504040204" pitchFamily="50" charset="-128"/>
                <a:ea typeface="メイリオ" panose="020B0604030504040204" pitchFamily="50" charset="-128"/>
              </a:rPr>
              <a:t>2016</a:t>
            </a:r>
            <a:r>
              <a:rPr lang="ja-JP" altLang="en-US" sz="1600" dirty="0">
                <a:solidFill>
                  <a:prstClr val="black"/>
                </a:solidFill>
                <a:latin typeface="メイリオ" panose="020B0604030504040204" pitchFamily="50" charset="-128"/>
                <a:ea typeface="メイリオ" panose="020B0604030504040204" pitchFamily="50" charset="-128"/>
              </a:rPr>
              <a:t>」</a:t>
            </a:r>
            <a:endParaRPr lang="ja-JP" altLang="ja-JP" sz="1600" dirty="0">
              <a:solidFill>
                <a:prstClr val="black"/>
              </a:solidFill>
              <a:latin typeface="メイリオ" panose="020B0604030504040204" pitchFamily="50" charset="-128"/>
              <a:ea typeface="メイリオ" panose="020B0604030504040204" pitchFamily="50" charset="-128"/>
            </a:endParaRPr>
          </a:p>
          <a:p>
            <a:r>
              <a:rPr lang="ja-JP" altLang="ja-JP" sz="1600" dirty="0">
                <a:solidFill>
                  <a:prstClr val="black"/>
                </a:solidFill>
                <a:latin typeface="メイリオ" panose="020B0604030504040204" pitchFamily="50" charset="-128"/>
                <a:ea typeface="メイリオ" panose="020B0604030504040204" pitchFamily="50" charset="-128"/>
              </a:rPr>
              <a:t>第三章　再生可能エネルギーの導入加速～中長期的な自立化を目指して～</a:t>
            </a:r>
          </a:p>
          <a:p>
            <a:r>
              <a:rPr lang="en-US" altLang="ja-JP" sz="1600" u="sng" dirty="0">
                <a:solidFill>
                  <a:prstClr val="black"/>
                </a:solidFill>
                <a:latin typeface="メイリオ" panose="020B0604030504040204" pitchFamily="50" charset="-128"/>
                <a:ea typeface="メイリオ" panose="020B0604030504040204" pitchFamily="50" charset="-128"/>
                <a:hlinkClick r:id="rId6"/>
              </a:rPr>
              <a:t>http://www.enecho.meti.go.jp/about/whitepaper/2016pdf/whitepaper2016pdf_3_3.pdf</a:t>
            </a:r>
            <a:endParaRPr lang="ja-JP" altLang="ja-JP" sz="1600" dirty="0">
              <a:solidFill>
                <a:prstClr val="black"/>
              </a:solidFill>
              <a:latin typeface="メイリオ" panose="020B0604030504040204" pitchFamily="50" charset="-128"/>
              <a:ea typeface="メイリオ" panose="020B0604030504040204" pitchFamily="50" charset="-128"/>
            </a:endParaRPr>
          </a:p>
          <a:p>
            <a:r>
              <a:rPr lang="ja-JP" altLang="ja-JP" sz="1600" dirty="0">
                <a:solidFill>
                  <a:prstClr val="black"/>
                </a:solidFill>
                <a:latin typeface="メイリオ" panose="020B0604030504040204" pitchFamily="50" charset="-128"/>
                <a:ea typeface="メイリオ" panose="020B0604030504040204" pitchFamily="50" charset="-128"/>
              </a:rPr>
              <a:t>環境省</a:t>
            </a:r>
            <a:r>
              <a:rPr lang="ja-JP" altLang="en-US" sz="1600" dirty="0">
                <a:solidFill>
                  <a:prstClr val="black"/>
                </a:solidFill>
                <a:latin typeface="メイリオ" panose="020B0604030504040204" pitchFamily="50" charset="-128"/>
                <a:ea typeface="メイリオ" panose="020B0604030504040204" pitchFamily="50" charset="-128"/>
              </a:rPr>
              <a:t>（</a:t>
            </a:r>
            <a:r>
              <a:rPr lang="en-US" altLang="ja-JP" sz="1600" dirty="0">
                <a:solidFill>
                  <a:prstClr val="black"/>
                </a:solidFill>
                <a:latin typeface="メイリオ" panose="020B0604030504040204" pitchFamily="50" charset="-128"/>
                <a:ea typeface="メイリオ" panose="020B0604030504040204" pitchFamily="50" charset="-128"/>
              </a:rPr>
              <a:t>2015</a:t>
            </a:r>
            <a:r>
              <a:rPr lang="ja-JP" altLang="en-US" sz="1600" dirty="0">
                <a:solidFill>
                  <a:prstClr val="black"/>
                </a:solidFill>
                <a:latin typeface="メイリオ" panose="020B0604030504040204" pitchFamily="50" charset="-128"/>
                <a:ea typeface="メイリオ" panose="020B0604030504040204" pitchFamily="50" charset="-128"/>
              </a:rPr>
              <a:t>）「</a:t>
            </a:r>
            <a:r>
              <a:rPr lang="ja-JP" altLang="ja-JP" sz="1600" dirty="0">
                <a:solidFill>
                  <a:prstClr val="black"/>
                </a:solidFill>
                <a:latin typeface="メイリオ" panose="020B0604030504040204" pitchFamily="50" charset="-128"/>
                <a:ea typeface="メイリオ" panose="020B0604030504040204" pitchFamily="50" charset="-128"/>
              </a:rPr>
              <a:t>電気事業者別排出係数―平成</a:t>
            </a:r>
            <a:r>
              <a:rPr lang="en-US" altLang="ja-JP" sz="1600" dirty="0">
                <a:solidFill>
                  <a:prstClr val="black"/>
                </a:solidFill>
                <a:latin typeface="メイリオ" panose="020B0604030504040204" pitchFamily="50" charset="-128"/>
                <a:ea typeface="メイリオ" panose="020B0604030504040204" pitchFamily="50" charset="-128"/>
              </a:rPr>
              <a:t>26</a:t>
            </a:r>
            <a:r>
              <a:rPr lang="ja-JP" altLang="ja-JP" sz="1600" dirty="0">
                <a:solidFill>
                  <a:prstClr val="black"/>
                </a:solidFill>
                <a:latin typeface="メイリオ" panose="020B0604030504040204" pitchFamily="50" charset="-128"/>
                <a:ea typeface="メイリオ" panose="020B0604030504040204" pitchFamily="50" charset="-128"/>
              </a:rPr>
              <a:t>年度実績―</a:t>
            </a:r>
            <a:r>
              <a:rPr lang="ja-JP" altLang="en-US" sz="1600" dirty="0">
                <a:solidFill>
                  <a:prstClr val="black"/>
                </a:solidFill>
                <a:latin typeface="メイリオ" panose="020B0604030504040204" pitchFamily="50" charset="-128"/>
                <a:ea typeface="メイリオ" panose="020B0604030504040204" pitchFamily="50" charset="-128"/>
              </a:rPr>
              <a:t>」</a:t>
            </a:r>
            <a:endParaRPr lang="ja-JP" altLang="ja-JP" sz="1600" dirty="0">
              <a:solidFill>
                <a:prstClr val="black"/>
              </a:solidFill>
              <a:latin typeface="メイリオ" panose="020B0604030504040204" pitchFamily="50" charset="-128"/>
              <a:ea typeface="メイリオ" panose="020B0604030504040204" pitchFamily="50" charset="-128"/>
            </a:endParaRPr>
          </a:p>
          <a:p>
            <a:r>
              <a:rPr lang="en-US" altLang="ja-JP" sz="1600" u="sng" dirty="0">
                <a:solidFill>
                  <a:prstClr val="black"/>
                </a:solidFill>
                <a:latin typeface="メイリオ" panose="020B0604030504040204" pitchFamily="50" charset="-128"/>
                <a:ea typeface="メイリオ" panose="020B0604030504040204" pitchFamily="50" charset="-128"/>
                <a:hlinkClick r:id="rId7"/>
              </a:rPr>
              <a:t>http://ghg-santeikohyo.env.go.jp/files/calc/h28_coefficient_rev.pdf</a:t>
            </a:r>
            <a:endParaRPr lang="ja-JP" altLang="ja-JP" sz="1600" dirty="0">
              <a:solidFill>
                <a:prstClr val="black"/>
              </a:solidFill>
              <a:latin typeface="メイリオ" panose="020B0604030504040204" pitchFamily="50" charset="-128"/>
              <a:ea typeface="メイリオ" panose="020B0604030504040204" pitchFamily="50" charset="-128"/>
            </a:endParaRPr>
          </a:p>
          <a:p>
            <a:endParaRPr lang="ja-JP" altLang="ja-JP" sz="1600" dirty="0">
              <a:solidFill>
                <a:prstClr val="black"/>
              </a:solidFill>
              <a:latin typeface="メイリオ" panose="020B0604030504040204" pitchFamily="50" charset="-128"/>
              <a:ea typeface="メイリオ" panose="020B0604030504040204" pitchFamily="50" charset="-128"/>
            </a:endParaRPr>
          </a:p>
          <a:p>
            <a:r>
              <a:rPr lang="en-US" altLang="ja-JP" sz="2000" dirty="0">
                <a:solidFill>
                  <a:prstClr val="black"/>
                </a:solidFill>
                <a:latin typeface="メイリオ" panose="020B0604030504040204" pitchFamily="50" charset="-128"/>
                <a:ea typeface="メイリオ" panose="020B0604030504040204" pitchFamily="50" charset="-128"/>
              </a:rPr>
              <a:t>【</a:t>
            </a:r>
            <a:r>
              <a:rPr lang="ja-JP" altLang="ja-JP" sz="2000" dirty="0">
                <a:solidFill>
                  <a:prstClr val="black"/>
                </a:solidFill>
                <a:latin typeface="メイリオ" panose="020B0604030504040204" pitchFamily="50" charset="-128"/>
                <a:ea typeface="メイリオ" panose="020B0604030504040204" pitchFamily="50" charset="-128"/>
              </a:rPr>
              <a:t>参考</a:t>
            </a:r>
            <a:r>
              <a:rPr lang="en-US" altLang="ja-JP" sz="2000" dirty="0">
                <a:solidFill>
                  <a:prstClr val="black"/>
                </a:solidFill>
                <a:latin typeface="メイリオ" panose="020B0604030504040204" pitchFamily="50" charset="-128"/>
                <a:ea typeface="メイリオ" panose="020B0604030504040204" pitchFamily="50" charset="-128"/>
              </a:rPr>
              <a:t>Web</a:t>
            </a:r>
            <a:r>
              <a:rPr lang="ja-JP" altLang="ja-JP" sz="2000" dirty="0">
                <a:solidFill>
                  <a:prstClr val="black"/>
                </a:solidFill>
                <a:latin typeface="メイリオ" panose="020B0604030504040204" pitchFamily="50" charset="-128"/>
                <a:ea typeface="メイリオ" panose="020B0604030504040204" pitchFamily="50" charset="-128"/>
              </a:rPr>
              <a:t>サイト</a:t>
            </a:r>
            <a:r>
              <a:rPr lang="en-US" altLang="ja-JP" sz="2000" dirty="0">
                <a:solidFill>
                  <a:prstClr val="black"/>
                </a:solidFill>
                <a:latin typeface="メイリオ" panose="020B0604030504040204" pitchFamily="50" charset="-128"/>
                <a:ea typeface="メイリオ" panose="020B0604030504040204" pitchFamily="50" charset="-128"/>
              </a:rPr>
              <a:t>】</a:t>
            </a:r>
            <a:endParaRPr lang="ja-JP" altLang="ja-JP" sz="2000" dirty="0">
              <a:solidFill>
                <a:prstClr val="black"/>
              </a:solidFill>
              <a:latin typeface="メイリオ" panose="020B0604030504040204" pitchFamily="50" charset="-128"/>
              <a:ea typeface="メイリオ" panose="020B0604030504040204" pitchFamily="50" charset="-128"/>
            </a:endParaRPr>
          </a:p>
          <a:p>
            <a:r>
              <a:rPr lang="ja-JP" altLang="ja-JP" sz="1600" dirty="0">
                <a:solidFill>
                  <a:prstClr val="black"/>
                </a:solidFill>
                <a:latin typeface="メイリオ" panose="020B0604030504040204" pitchFamily="50" charset="-128"/>
                <a:ea typeface="メイリオ" panose="020B0604030504040204" pitchFamily="50" charset="-128"/>
              </a:rPr>
              <a:t>・ドイツ連邦統計局</a:t>
            </a:r>
            <a:r>
              <a:rPr lang="en-US" altLang="ja-JP" sz="1600" dirty="0">
                <a:solidFill>
                  <a:prstClr val="black"/>
                </a:solidFill>
                <a:latin typeface="メイリオ" panose="020B0604030504040204" pitchFamily="50" charset="-128"/>
                <a:ea typeface="メイリオ" panose="020B0604030504040204" pitchFamily="50" charset="-128"/>
              </a:rPr>
              <a:t> </a:t>
            </a:r>
            <a:r>
              <a:rPr lang="en-US" altLang="ja-JP" sz="1600" dirty="0" err="1">
                <a:solidFill>
                  <a:prstClr val="black"/>
                </a:solidFill>
                <a:latin typeface="メイリオ" panose="020B0604030504040204" pitchFamily="50" charset="-128"/>
                <a:ea typeface="メイリオ" panose="020B0604030504040204" pitchFamily="50" charset="-128"/>
              </a:rPr>
              <a:t>Statistisches</a:t>
            </a:r>
            <a:r>
              <a:rPr lang="en-US" altLang="ja-JP" sz="1600" dirty="0">
                <a:solidFill>
                  <a:prstClr val="black"/>
                </a:solidFill>
                <a:latin typeface="メイリオ" panose="020B0604030504040204" pitchFamily="50" charset="-128"/>
                <a:ea typeface="メイリオ" panose="020B0604030504040204" pitchFamily="50" charset="-128"/>
              </a:rPr>
              <a:t> </a:t>
            </a:r>
            <a:r>
              <a:rPr lang="en-US" altLang="ja-JP" sz="1600" dirty="0" err="1">
                <a:solidFill>
                  <a:prstClr val="black"/>
                </a:solidFill>
                <a:latin typeface="メイリオ" panose="020B0604030504040204" pitchFamily="50" charset="-128"/>
                <a:ea typeface="メイリオ" panose="020B0604030504040204" pitchFamily="50" charset="-128"/>
              </a:rPr>
              <a:t>Bundesamt</a:t>
            </a:r>
            <a:r>
              <a:rPr lang="en-US" altLang="ja-JP" sz="1600" dirty="0">
                <a:solidFill>
                  <a:prstClr val="black"/>
                </a:solidFill>
                <a:latin typeface="メイリオ" panose="020B0604030504040204" pitchFamily="50" charset="-128"/>
                <a:ea typeface="メイリオ" panose="020B0604030504040204" pitchFamily="50" charset="-128"/>
              </a:rPr>
              <a:t> (</a:t>
            </a:r>
            <a:r>
              <a:rPr lang="en-US" altLang="ja-JP" sz="1600" dirty="0" err="1">
                <a:solidFill>
                  <a:prstClr val="black"/>
                </a:solidFill>
                <a:latin typeface="メイリオ" panose="020B0604030504040204" pitchFamily="50" charset="-128"/>
                <a:ea typeface="メイリオ" panose="020B0604030504040204" pitchFamily="50" charset="-128"/>
              </a:rPr>
              <a:t>Destatis</a:t>
            </a:r>
            <a:r>
              <a:rPr lang="en-US" altLang="ja-JP" sz="1600" dirty="0">
                <a:solidFill>
                  <a:prstClr val="black"/>
                </a:solidFill>
                <a:latin typeface="メイリオ" panose="020B0604030504040204" pitchFamily="50" charset="-128"/>
                <a:ea typeface="メイリオ" panose="020B0604030504040204" pitchFamily="50" charset="-128"/>
              </a:rPr>
              <a:t>)</a:t>
            </a:r>
            <a:endParaRPr lang="ja-JP" altLang="ja-JP" sz="1600" dirty="0">
              <a:solidFill>
                <a:prstClr val="black"/>
              </a:solidFill>
              <a:latin typeface="メイリオ" panose="020B0604030504040204" pitchFamily="50" charset="-128"/>
              <a:ea typeface="メイリオ" panose="020B0604030504040204" pitchFamily="50" charset="-128"/>
            </a:endParaRPr>
          </a:p>
          <a:p>
            <a:r>
              <a:rPr lang="en-US" altLang="ja-JP" sz="1600" u="sng" dirty="0">
                <a:solidFill>
                  <a:prstClr val="black"/>
                </a:solidFill>
                <a:latin typeface="メイリオ" panose="020B0604030504040204" pitchFamily="50" charset="-128"/>
                <a:ea typeface="メイリオ" panose="020B0604030504040204" pitchFamily="50" charset="-128"/>
                <a:hlinkClick r:id="rId8"/>
              </a:rPr>
              <a:t>https://www.destatis.de/EN/FactsFigures/EconomicSectors/Energy/Energy.html</a:t>
            </a:r>
            <a:endParaRPr lang="ja-JP" altLang="ja-JP" sz="1600" dirty="0">
              <a:solidFill>
                <a:prstClr val="black"/>
              </a:solidFill>
              <a:latin typeface="メイリオ" panose="020B0604030504040204" pitchFamily="50" charset="-128"/>
              <a:ea typeface="メイリオ" panose="020B0604030504040204" pitchFamily="50" charset="-128"/>
            </a:endParaRPr>
          </a:p>
          <a:p>
            <a:r>
              <a:rPr lang="ja-JP" altLang="ja-JP" sz="1600" dirty="0">
                <a:solidFill>
                  <a:prstClr val="black"/>
                </a:solidFill>
                <a:latin typeface="メイリオ" panose="020B0604030504040204" pitchFamily="50" charset="-128"/>
                <a:ea typeface="メイリオ" panose="020B0604030504040204" pitchFamily="50" charset="-128"/>
              </a:rPr>
              <a:t>（最終アクセス日時：</a:t>
            </a:r>
            <a:r>
              <a:rPr lang="en-US" altLang="ja-JP" sz="1600" dirty="0">
                <a:solidFill>
                  <a:prstClr val="black"/>
                </a:solidFill>
                <a:latin typeface="メイリオ" panose="020B0604030504040204" pitchFamily="50" charset="-128"/>
                <a:ea typeface="メイリオ" panose="020B0604030504040204" pitchFamily="50" charset="-128"/>
              </a:rPr>
              <a:t>2016</a:t>
            </a:r>
            <a:r>
              <a:rPr lang="ja-JP" altLang="ja-JP" sz="1600" dirty="0">
                <a:solidFill>
                  <a:prstClr val="black"/>
                </a:solidFill>
                <a:latin typeface="メイリオ" panose="020B0604030504040204" pitchFamily="50" charset="-128"/>
                <a:ea typeface="メイリオ" panose="020B0604030504040204" pitchFamily="50" charset="-128"/>
              </a:rPr>
              <a:t>年</a:t>
            </a:r>
            <a:r>
              <a:rPr lang="en-US" altLang="ja-JP" sz="1600" dirty="0">
                <a:solidFill>
                  <a:prstClr val="black"/>
                </a:solidFill>
                <a:latin typeface="メイリオ" panose="020B0604030504040204" pitchFamily="50" charset="-128"/>
                <a:ea typeface="メイリオ" panose="020B0604030504040204" pitchFamily="50" charset="-128"/>
              </a:rPr>
              <a:t>8</a:t>
            </a:r>
            <a:r>
              <a:rPr lang="ja-JP" altLang="ja-JP" sz="1600" dirty="0">
                <a:solidFill>
                  <a:prstClr val="black"/>
                </a:solidFill>
                <a:latin typeface="メイリオ" panose="020B0604030504040204" pitchFamily="50" charset="-128"/>
                <a:ea typeface="メイリオ" panose="020B0604030504040204" pitchFamily="50" charset="-128"/>
              </a:rPr>
              <a:t>月</a:t>
            </a:r>
            <a:r>
              <a:rPr lang="en-US" altLang="ja-JP" sz="1600" dirty="0">
                <a:solidFill>
                  <a:prstClr val="black"/>
                </a:solidFill>
                <a:latin typeface="メイリオ" panose="020B0604030504040204" pitchFamily="50" charset="-128"/>
                <a:ea typeface="メイリオ" panose="020B0604030504040204" pitchFamily="50" charset="-128"/>
              </a:rPr>
              <a:t>19</a:t>
            </a:r>
            <a:r>
              <a:rPr lang="ja-JP" altLang="ja-JP" sz="1600" dirty="0">
                <a:solidFill>
                  <a:prstClr val="black"/>
                </a:solidFill>
                <a:latin typeface="メイリオ" panose="020B0604030504040204" pitchFamily="50" charset="-128"/>
                <a:ea typeface="メイリオ" panose="020B0604030504040204" pitchFamily="50" charset="-128"/>
              </a:rPr>
              <a:t>日　</a:t>
            </a:r>
            <a:r>
              <a:rPr lang="en-US" altLang="ja-JP" sz="1600" dirty="0">
                <a:solidFill>
                  <a:prstClr val="black"/>
                </a:solidFill>
                <a:latin typeface="メイリオ" panose="020B0604030504040204" pitchFamily="50" charset="-128"/>
                <a:ea typeface="メイリオ" panose="020B0604030504040204" pitchFamily="50" charset="-128"/>
              </a:rPr>
              <a:t>18</a:t>
            </a:r>
            <a:r>
              <a:rPr lang="ja-JP" altLang="ja-JP" sz="1600" dirty="0">
                <a:solidFill>
                  <a:prstClr val="black"/>
                </a:solidFill>
                <a:latin typeface="メイリオ" panose="020B0604030504040204" pitchFamily="50" charset="-128"/>
                <a:ea typeface="メイリオ" panose="020B0604030504040204" pitchFamily="50" charset="-128"/>
              </a:rPr>
              <a:t>：</a:t>
            </a:r>
            <a:r>
              <a:rPr lang="en-US" altLang="ja-JP" sz="1600" dirty="0">
                <a:solidFill>
                  <a:prstClr val="black"/>
                </a:solidFill>
                <a:latin typeface="メイリオ" panose="020B0604030504040204" pitchFamily="50" charset="-128"/>
                <a:ea typeface="メイリオ" panose="020B0604030504040204" pitchFamily="50" charset="-128"/>
              </a:rPr>
              <a:t>30</a:t>
            </a:r>
            <a:r>
              <a:rPr lang="ja-JP" altLang="ja-JP" sz="1600" dirty="0">
                <a:solidFill>
                  <a:prstClr val="black"/>
                </a:solidFill>
                <a:latin typeface="メイリオ" panose="020B0604030504040204" pitchFamily="50" charset="-128"/>
                <a:ea typeface="メイリオ" panose="020B0604030504040204" pitchFamily="50" charset="-128"/>
              </a:rPr>
              <a:t>）</a:t>
            </a:r>
          </a:p>
          <a:p>
            <a:r>
              <a:rPr lang="en-US" altLang="ja-JP" sz="1600" dirty="0">
                <a:solidFill>
                  <a:prstClr val="black"/>
                </a:solidFill>
                <a:latin typeface="メイリオ" panose="020B0604030504040204" pitchFamily="50" charset="-128"/>
                <a:ea typeface="メイリオ" panose="020B0604030504040204" pitchFamily="50" charset="-128"/>
              </a:rPr>
              <a:t> </a:t>
            </a:r>
            <a:endParaRPr lang="ja-JP" altLang="ja-JP" dirty="0">
              <a:solidFill>
                <a:prstClr val="black"/>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1" y="0"/>
            <a:ext cx="9144001" cy="720439"/>
          </a:xfrm>
          <a:prstGeom prst="rect">
            <a:avLst/>
          </a:prstGeom>
          <a:solidFill>
            <a:srgbClr val="3B8A1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defRPr/>
            </a:pPr>
            <a:r>
              <a:rPr lang="ja-JP" altLang="en-US" sz="3600" b="1" kern="0" dirty="0">
                <a:solidFill>
                  <a:prstClr val="white"/>
                </a:solidFill>
                <a:latin typeface="メイリオ" panose="020B0604030504040204" pitchFamily="50" charset="-128"/>
                <a:ea typeface="メイリオ" panose="020B0604030504040204" pitchFamily="50" charset="-128"/>
              </a:rPr>
              <a:t>参考文献・参考</a:t>
            </a:r>
            <a:r>
              <a:rPr lang="en-US" altLang="ja-JP" sz="3600" b="1" kern="0" dirty="0">
                <a:solidFill>
                  <a:prstClr val="white"/>
                </a:solidFill>
                <a:latin typeface="メイリオ" panose="020B0604030504040204" pitchFamily="50" charset="-128"/>
                <a:ea typeface="メイリオ" panose="020B0604030504040204" pitchFamily="50" charset="-128"/>
              </a:rPr>
              <a:t>URL</a:t>
            </a:r>
            <a:endParaRPr lang="ja-JP" altLang="en-US" sz="3600" b="1" kern="0" dirty="0">
              <a:solidFill>
                <a:prstClr val="white"/>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35569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958401"/>
            <a:ext cx="10597831" cy="5293757"/>
          </a:xfrm>
          <a:prstGeom prst="rect">
            <a:avLst/>
          </a:prstGeom>
          <a:noFill/>
        </p:spPr>
        <p:txBody>
          <a:bodyPr wrap="square" rtlCol="0">
            <a:spAutoFit/>
          </a:bodyPr>
          <a:lstStyle/>
          <a:p>
            <a:r>
              <a:rPr lang="en-US" altLang="ja-JP" sz="3200" dirty="0">
                <a:solidFill>
                  <a:prstClr val="black"/>
                </a:solidFill>
                <a:latin typeface="メイリオ" panose="020B0604030504040204" pitchFamily="50" charset="-128"/>
                <a:ea typeface="メイリオ" panose="020B0604030504040204" pitchFamily="50" charset="-128"/>
              </a:rPr>
              <a:t>【</a:t>
            </a:r>
            <a:r>
              <a:rPr lang="ja-JP" altLang="en-US" sz="3200" dirty="0">
                <a:solidFill>
                  <a:prstClr val="black"/>
                </a:solidFill>
                <a:latin typeface="メイリオ" panose="020B0604030504040204" pitchFamily="50" charset="-128"/>
                <a:ea typeface="メイリオ" panose="020B0604030504040204" pitchFamily="50" charset="-128"/>
              </a:rPr>
              <a:t>調査協力企業・団体</a:t>
            </a:r>
            <a:r>
              <a:rPr lang="en-US" altLang="ja-JP" sz="3200" dirty="0">
                <a:solidFill>
                  <a:prstClr val="black"/>
                </a:solidFill>
                <a:latin typeface="メイリオ" panose="020B0604030504040204" pitchFamily="50" charset="-128"/>
                <a:ea typeface="メイリオ" panose="020B0604030504040204" pitchFamily="50" charset="-128"/>
              </a:rPr>
              <a:t>】</a:t>
            </a:r>
            <a:r>
              <a:rPr lang="ja-JP" altLang="en-US" sz="3200" dirty="0">
                <a:solidFill>
                  <a:prstClr val="black"/>
                </a:solidFill>
                <a:latin typeface="メイリオ" panose="020B0604030504040204" pitchFamily="50" charset="-128"/>
                <a:ea typeface="メイリオ" panose="020B0604030504040204" pitchFamily="50" charset="-128"/>
              </a:rPr>
              <a:t>（）内は訪問日</a:t>
            </a:r>
            <a:endParaRPr lang="en-US" altLang="ja-JP" sz="3200" dirty="0">
              <a:solidFill>
                <a:prstClr val="black"/>
              </a:solidFill>
              <a:latin typeface="メイリオ" panose="020B0604030504040204" pitchFamily="50" charset="-128"/>
              <a:ea typeface="メイリオ" panose="020B0604030504040204" pitchFamily="50" charset="-128"/>
            </a:endParaRPr>
          </a:p>
          <a:p>
            <a:r>
              <a:rPr lang="ja-JP" altLang="ja-JP" sz="2400" dirty="0">
                <a:solidFill>
                  <a:prstClr val="black"/>
                </a:solidFill>
                <a:latin typeface="メイリオ" panose="020B0604030504040204" pitchFamily="50" charset="-128"/>
                <a:ea typeface="メイリオ" panose="020B0604030504040204" pitchFamily="50" charset="-128"/>
              </a:rPr>
              <a:t>・長州産業株式会社　</a:t>
            </a:r>
            <a:r>
              <a:rPr lang="en-US" altLang="ja-JP" sz="2400" dirty="0">
                <a:solidFill>
                  <a:prstClr val="black"/>
                </a:solidFill>
                <a:latin typeface="メイリオ" panose="020B0604030504040204" pitchFamily="50" charset="-128"/>
                <a:ea typeface="メイリオ" panose="020B0604030504040204" pitchFamily="50" charset="-128"/>
              </a:rPr>
              <a:t>(6</a:t>
            </a:r>
            <a:r>
              <a:rPr lang="ja-JP" altLang="ja-JP" sz="2400" dirty="0">
                <a:solidFill>
                  <a:prstClr val="black"/>
                </a:solidFill>
                <a:latin typeface="メイリオ" panose="020B0604030504040204" pitchFamily="50" charset="-128"/>
                <a:ea typeface="メイリオ" panose="020B0604030504040204" pitchFamily="50" charset="-128"/>
              </a:rPr>
              <a:t>月</a:t>
            </a:r>
            <a:r>
              <a:rPr lang="en-US" altLang="ja-JP" sz="2400" dirty="0">
                <a:solidFill>
                  <a:prstClr val="black"/>
                </a:solidFill>
                <a:latin typeface="メイリオ" panose="020B0604030504040204" pitchFamily="50" charset="-128"/>
                <a:ea typeface="メイリオ" panose="020B0604030504040204" pitchFamily="50" charset="-128"/>
              </a:rPr>
              <a:t>21</a:t>
            </a:r>
            <a:r>
              <a:rPr lang="ja-JP" altLang="ja-JP" sz="2400" dirty="0">
                <a:solidFill>
                  <a:prstClr val="black"/>
                </a:solidFill>
                <a:latin typeface="メイリオ" panose="020B0604030504040204" pitchFamily="50" charset="-128"/>
                <a:ea typeface="メイリオ" panose="020B0604030504040204" pitchFamily="50" charset="-128"/>
              </a:rPr>
              <a:t>日</a:t>
            </a:r>
            <a:r>
              <a:rPr lang="en-US" altLang="ja-JP" sz="2400" dirty="0">
                <a:solidFill>
                  <a:prstClr val="black"/>
                </a:solidFill>
                <a:latin typeface="メイリオ" panose="020B0604030504040204" pitchFamily="50" charset="-128"/>
                <a:ea typeface="メイリオ" panose="020B0604030504040204" pitchFamily="50" charset="-128"/>
              </a:rPr>
              <a:t>)</a:t>
            </a:r>
            <a:endParaRPr lang="ja-JP" altLang="ja-JP" sz="2400" dirty="0">
              <a:solidFill>
                <a:prstClr val="black"/>
              </a:solidFill>
              <a:latin typeface="メイリオ" panose="020B0604030504040204" pitchFamily="50" charset="-128"/>
              <a:ea typeface="メイリオ" panose="020B0604030504040204" pitchFamily="50" charset="-128"/>
            </a:endParaRPr>
          </a:p>
          <a:p>
            <a:r>
              <a:rPr lang="ja-JP" altLang="ja-JP" sz="2400" dirty="0">
                <a:solidFill>
                  <a:prstClr val="black"/>
                </a:solidFill>
                <a:latin typeface="メイリオ" panose="020B0604030504040204" pitchFamily="50" charset="-128"/>
                <a:ea typeface="メイリオ" panose="020B0604030504040204" pitchFamily="50" charset="-128"/>
              </a:rPr>
              <a:t>・パナホーム株式会社　</a:t>
            </a:r>
            <a:r>
              <a:rPr lang="en-US" altLang="ja-JP" sz="2400" dirty="0">
                <a:solidFill>
                  <a:prstClr val="black"/>
                </a:solidFill>
                <a:latin typeface="メイリオ" panose="020B0604030504040204" pitchFamily="50" charset="-128"/>
                <a:ea typeface="メイリオ" panose="020B0604030504040204" pitchFamily="50" charset="-128"/>
              </a:rPr>
              <a:t>(6</a:t>
            </a:r>
            <a:r>
              <a:rPr lang="ja-JP" altLang="ja-JP" sz="2400" dirty="0">
                <a:solidFill>
                  <a:prstClr val="black"/>
                </a:solidFill>
                <a:latin typeface="メイリオ" panose="020B0604030504040204" pitchFamily="50" charset="-128"/>
                <a:ea typeface="メイリオ" panose="020B0604030504040204" pitchFamily="50" charset="-128"/>
              </a:rPr>
              <a:t>月</a:t>
            </a:r>
            <a:r>
              <a:rPr lang="en-US" altLang="ja-JP" sz="2400" dirty="0">
                <a:solidFill>
                  <a:prstClr val="black"/>
                </a:solidFill>
                <a:latin typeface="メイリオ" panose="020B0604030504040204" pitchFamily="50" charset="-128"/>
                <a:ea typeface="メイリオ" panose="020B0604030504040204" pitchFamily="50" charset="-128"/>
              </a:rPr>
              <a:t>21</a:t>
            </a:r>
            <a:r>
              <a:rPr lang="ja-JP" altLang="ja-JP" sz="2400" dirty="0">
                <a:solidFill>
                  <a:prstClr val="black"/>
                </a:solidFill>
                <a:latin typeface="メイリオ" panose="020B0604030504040204" pitchFamily="50" charset="-128"/>
                <a:ea typeface="メイリオ" panose="020B0604030504040204" pitchFamily="50" charset="-128"/>
              </a:rPr>
              <a:t>日</a:t>
            </a:r>
            <a:r>
              <a:rPr lang="en-US" altLang="ja-JP" sz="2400" dirty="0">
                <a:solidFill>
                  <a:prstClr val="black"/>
                </a:solidFill>
                <a:latin typeface="メイリオ" panose="020B0604030504040204" pitchFamily="50" charset="-128"/>
                <a:ea typeface="メイリオ" panose="020B0604030504040204" pitchFamily="50" charset="-128"/>
              </a:rPr>
              <a:t>)</a:t>
            </a:r>
            <a:endParaRPr lang="ja-JP" altLang="ja-JP" sz="2400" dirty="0">
              <a:solidFill>
                <a:prstClr val="black"/>
              </a:solidFill>
              <a:latin typeface="メイリオ" panose="020B0604030504040204" pitchFamily="50" charset="-128"/>
              <a:ea typeface="メイリオ" panose="020B0604030504040204" pitchFamily="50" charset="-128"/>
            </a:endParaRPr>
          </a:p>
          <a:p>
            <a:r>
              <a:rPr lang="ja-JP" altLang="ja-JP" sz="2400" dirty="0">
                <a:solidFill>
                  <a:prstClr val="black"/>
                </a:solidFill>
                <a:latin typeface="メイリオ" panose="020B0604030504040204" pitchFamily="50" charset="-128"/>
                <a:ea typeface="メイリオ" panose="020B0604030504040204" pitchFamily="50" charset="-128"/>
              </a:rPr>
              <a:t>・横浜市温暖化対策統括本部プロジェクト推進課　</a:t>
            </a:r>
            <a:r>
              <a:rPr lang="en-US" altLang="ja-JP" sz="2400" dirty="0">
                <a:solidFill>
                  <a:prstClr val="black"/>
                </a:solidFill>
                <a:latin typeface="メイリオ" panose="020B0604030504040204" pitchFamily="50" charset="-128"/>
                <a:ea typeface="メイリオ" panose="020B0604030504040204" pitchFamily="50" charset="-128"/>
              </a:rPr>
              <a:t>(6</a:t>
            </a:r>
            <a:r>
              <a:rPr lang="ja-JP" altLang="ja-JP" sz="2400" dirty="0">
                <a:solidFill>
                  <a:prstClr val="black"/>
                </a:solidFill>
                <a:latin typeface="メイリオ" panose="020B0604030504040204" pitchFamily="50" charset="-128"/>
                <a:ea typeface="メイリオ" panose="020B0604030504040204" pitchFamily="50" charset="-128"/>
              </a:rPr>
              <a:t>月</a:t>
            </a:r>
            <a:r>
              <a:rPr lang="en-US" altLang="ja-JP" sz="2400" dirty="0">
                <a:solidFill>
                  <a:prstClr val="black"/>
                </a:solidFill>
                <a:latin typeface="メイリオ" panose="020B0604030504040204" pitchFamily="50" charset="-128"/>
                <a:ea typeface="メイリオ" panose="020B0604030504040204" pitchFamily="50" charset="-128"/>
              </a:rPr>
              <a:t>24</a:t>
            </a:r>
            <a:r>
              <a:rPr lang="ja-JP" altLang="ja-JP" sz="2400" dirty="0">
                <a:solidFill>
                  <a:prstClr val="black"/>
                </a:solidFill>
                <a:latin typeface="メイリオ" panose="020B0604030504040204" pitchFamily="50" charset="-128"/>
                <a:ea typeface="メイリオ" panose="020B0604030504040204" pitchFamily="50" charset="-128"/>
              </a:rPr>
              <a:t>日</a:t>
            </a:r>
            <a:r>
              <a:rPr lang="en-US" altLang="ja-JP" sz="2400" dirty="0">
                <a:solidFill>
                  <a:prstClr val="black"/>
                </a:solidFill>
                <a:latin typeface="メイリオ" panose="020B0604030504040204" pitchFamily="50" charset="-128"/>
                <a:ea typeface="メイリオ" panose="020B0604030504040204" pitchFamily="50" charset="-128"/>
              </a:rPr>
              <a:t>)</a:t>
            </a:r>
            <a:endParaRPr lang="ja-JP" altLang="ja-JP" sz="2400" dirty="0">
              <a:solidFill>
                <a:prstClr val="black"/>
              </a:solidFill>
              <a:latin typeface="メイリオ" panose="020B0604030504040204" pitchFamily="50" charset="-128"/>
              <a:ea typeface="メイリオ" panose="020B0604030504040204" pitchFamily="50" charset="-128"/>
            </a:endParaRPr>
          </a:p>
          <a:p>
            <a:r>
              <a:rPr lang="ja-JP" altLang="ja-JP" sz="2400" dirty="0">
                <a:solidFill>
                  <a:prstClr val="black"/>
                </a:solidFill>
                <a:latin typeface="メイリオ" panose="020B0604030504040204" pitchFamily="50" charset="-128"/>
                <a:ea typeface="メイリオ" panose="020B0604030504040204" pitchFamily="50" charset="-128"/>
              </a:rPr>
              <a:t>・</a:t>
            </a:r>
            <a:r>
              <a:rPr lang="en-US" altLang="ja-JP" sz="2400" dirty="0">
                <a:solidFill>
                  <a:prstClr val="black"/>
                </a:solidFill>
                <a:latin typeface="メイリオ" panose="020B0604030504040204" pitchFamily="50" charset="-128"/>
                <a:ea typeface="メイリオ" panose="020B0604030504040204" pitchFamily="50" charset="-128"/>
              </a:rPr>
              <a:t>Panasonic</a:t>
            </a:r>
            <a:r>
              <a:rPr lang="ja-JP" altLang="ja-JP" sz="2400" dirty="0">
                <a:solidFill>
                  <a:prstClr val="black"/>
                </a:solidFill>
                <a:latin typeface="メイリオ" panose="020B0604030504040204" pitchFamily="50" charset="-128"/>
                <a:ea typeface="メイリオ" panose="020B0604030504040204" pitchFamily="50" charset="-128"/>
              </a:rPr>
              <a:t>　</a:t>
            </a:r>
            <a:r>
              <a:rPr lang="en-US" altLang="ja-JP" sz="2400" dirty="0">
                <a:solidFill>
                  <a:prstClr val="black"/>
                </a:solidFill>
                <a:latin typeface="メイリオ" panose="020B0604030504040204" pitchFamily="50" charset="-128"/>
                <a:ea typeface="メイリオ" panose="020B0604030504040204" pitchFamily="50" charset="-128"/>
              </a:rPr>
              <a:t>(6</a:t>
            </a:r>
            <a:r>
              <a:rPr lang="ja-JP" altLang="ja-JP" sz="2400" dirty="0">
                <a:solidFill>
                  <a:prstClr val="black"/>
                </a:solidFill>
                <a:latin typeface="メイリオ" panose="020B0604030504040204" pitchFamily="50" charset="-128"/>
                <a:ea typeface="メイリオ" panose="020B0604030504040204" pitchFamily="50" charset="-128"/>
              </a:rPr>
              <a:t>月</a:t>
            </a:r>
            <a:r>
              <a:rPr lang="en-US" altLang="ja-JP" sz="2400" dirty="0">
                <a:solidFill>
                  <a:prstClr val="black"/>
                </a:solidFill>
                <a:latin typeface="メイリオ" panose="020B0604030504040204" pitchFamily="50" charset="-128"/>
                <a:ea typeface="メイリオ" panose="020B0604030504040204" pitchFamily="50" charset="-128"/>
              </a:rPr>
              <a:t>24</a:t>
            </a:r>
            <a:r>
              <a:rPr lang="ja-JP" altLang="ja-JP" sz="2400" dirty="0">
                <a:solidFill>
                  <a:prstClr val="black"/>
                </a:solidFill>
                <a:latin typeface="メイリオ" panose="020B0604030504040204" pitchFamily="50" charset="-128"/>
                <a:ea typeface="メイリオ" panose="020B0604030504040204" pitchFamily="50" charset="-128"/>
              </a:rPr>
              <a:t>日</a:t>
            </a:r>
            <a:r>
              <a:rPr lang="en-US" altLang="ja-JP" sz="2400" dirty="0">
                <a:solidFill>
                  <a:prstClr val="black"/>
                </a:solidFill>
                <a:latin typeface="メイリオ" panose="020B0604030504040204" pitchFamily="50" charset="-128"/>
                <a:ea typeface="メイリオ" panose="020B0604030504040204" pitchFamily="50" charset="-128"/>
              </a:rPr>
              <a:t>)</a:t>
            </a:r>
            <a:endParaRPr lang="ja-JP" altLang="ja-JP" sz="2400" dirty="0">
              <a:solidFill>
                <a:prstClr val="black"/>
              </a:solidFill>
              <a:latin typeface="メイリオ" panose="020B0604030504040204" pitchFamily="50" charset="-128"/>
              <a:ea typeface="メイリオ" panose="020B0604030504040204" pitchFamily="50" charset="-128"/>
            </a:endParaRPr>
          </a:p>
          <a:p>
            <a:r>
              <a:rPr lang="ja-JP" altLang="ja-JP" sz="2400" dirty="0">
                <a:solidFill>
                  <a:prstClr val="black"/>
                </a:solidFill>
                <a:latin typeface="メイリオ" panose="020B0604030504040204" pitchFamily="50" charset="-128"/>
                <a:ea typeface="メイリオ" panose="020B0604030504040204" pitchFamily="50" charset="-128"/>
              </a:rPr>
              <a:t>・エリーパワー株式会社　</a:t>
            </a:r>
            <a:r>
              <a:rPr lang="en-US" altLang="ja-JP" sz="2400" dirty="0">
                <a:solidFill>
                  <a:prstClr val="black"/>
                </a:solidFill>
                <a:latin typeface="メイリオ" panose="020B0604030504040204" pitchFamily="50" charset="-128"/>
                <a:ea typeface="メイリオ" panose="020B0604030504040204" pitchFamily="50" charset="-128"/>
              </a:rPr>
              <a:t>(7</a:t>
            </a:r>
            <a:r>
              <a:rPr lang="ja-JP" altLang="ja-JP" sz="2400" dirty="0">
                <a:solidFill>
                  <a:prstClr val="black"/>
                </a:solidFill>
                <a:latin typeface="メイリオ" panose="020B0604030504040204" pitchFamily="50" charset="-128"/>
                <a:ea typeface="メイリオ" panose="020B0604030504040204" pitchFamily="50" charset="-128"/>
              </a:rPr>
              <a:t>月</a:t>
            </a:r>
            <a:r>
              <a:rPr lang="en-US" altLang="ja-JP" sz="2400" dirty="0">
                <a:solidFill>
                  <a:prstClr val="black"/>
                </a:solidFill>
                <a:latin typeface="メイリオ" panose="020B0604030504040204" pitchFamily="50" charset="-128"/>
                <a:ea typeface="メイリオ" panose="020B0604030504040204" pitchFamily="50" charset="-128"/>
              </a:rPr>
              <a:t>5</a:t>
            </a:r>
            <a:r>
              <a:rPr lang="ja-JP" altLang="ja-JP" sz="2400" dirty="0">
                <a:solidFill>
                  <a:prstClr val="black"/>
                </a:solidFill>
                <a:latin typeface="メイリオ" panose="020B0604030504040204" pitchFamily="50" charset="-128"/>
                <a:ea typeface="メイリオ" panose="020B0604030504040204" pitchFamily="50" charset="-128"/>
              </a:rPr>
              <a:t>日</a:t>
            </a:r>
            <a:r>
              <a:rPr lang="en-US" altLang="ja-JP" sz="2400" dirty="0">
                <a:solidFill>
                  <a:prstClr val="black"/>
                </a:solidFill>
                <a:latin typeface="メイリオ" panose="020B0604030504040204" pitchFamily="50" charset="-128"/>
                <a:ea typeface="メイリオ" panose="020B0604030504040204" pitchFamily="50" charset="-128"/>
              </a:rPr>
              <a:t>)</a:t>
            </a:r>
            <a:endParaRPr lang="ja-JP" altLang="ja-JP" sz="2400" dirty="0">
              <a:solidFill>
                <a:prstClr val="black"/>
              </a:solidFill>
              <a:latin typeface="メイリオ" panose="020B0604030504040204" pitchFamily="50" charset="-128"/>
              <a:ea typeface="メイリオ" panose="020B0604030504040204" pitchFamily="50" charset="-128"/>
            </a:endParaRPr>
          </a:p>
          <a:p>
            <a:r>
              <a:rPr lang="ja-JP" altLang="ja-JP" sz="2400" dirty="0">
                <a:solidFill>
                  <a:prstClr val="black"/>
                </a:solidFill>
                <a:latin typeface="メイリオ" panose="020B0604030504040204" pitchFamily="50" charset="-128"/>
                <a:ea typeface="メイリオ" panose="020B0604030504040204" pitchFamily="50" charset="-128"/>
              </a:rPr>
              <a:t>・さいたま市環境局環境共生部地球温暖化対策課　</a:t>
            </a:r>
            <a:r>
              <a:rPr lang="en-US" altLang="ja-JP" sz="2400" dirty="0">
                <a:solidFill>
                  <a:prstClr val="black"/>
                </a:solidFill>
                <a:latin typeface="メイリオ" panose="020B0604030504040204" pitchFamily="50" charset="-128"/>
                <a:ea typeface="メイリオ" panose="020B0604030504040204" pitchFamily="50" charset="-128"/>
              </a:rPr>
              <a:t>(7</a:t>
            </a:r>
            <a:r>
              <a:rPr lang="ja-JP" altLang="ja-JP" sz="2400" dirty="0">
                <a:solidFill>
                  <a:prstClr val="black"/>
                </a:solidFill>
                <a:latin typeface="メイリオ" panose="020B0604030504040204" pitchFamily="50" charset="-128"/>
                <a:ea typeface="メイリオ" panose="020B0604030504040204" pitchFamily="50" charset="-128"/>
              </a:rPr>
              <a:t>月</a:t>
            </a:r>
            <a:r>
              <a:rPr lang="en-US" altLang="ja-JP" sz="2400" dirty="0">
                <a:solidFill>
                  <a:prstClr val="black"/>
                </a:solidFill>
                <a:latin typeface="メイリオ" panose="020B0604030504040204" pitchFamily="50" charset="-128"/>
                <a:ea typeface="メイリオ" panose="020B0604030504040204" pitchFamily="50" charset="-128"/>
              </a:rPr>
              <a:t>8</a:t>
            </a:r>
            <a:r>
              <a:rPr lang="ja-JP" altLang="ja-JP" sz="2400" dirty="0">
                <a:solidFill>
                  <a:prstClr val="black"/>
                </a:solidFill>
                <a:latin typeface="メイリオ" panose="020B0604030504040204" pitchFamily="50" charset="-128"/>
                <a:ea typeface="メイリオ" panose="020B0604030504040204" pitchFamily="50" charset="-128"/>
              </a:rPr>
              <a:t>日</a:t>
            </a:r>
            <a:r>
              <a:rPr lang="en-US" altLang="ja-JP" sz="2400" dirty="0">
                <a:solidFill>
                  <a:prstClr val="black"/>
                </a:solidFill>
                <a:latin typeface="メイリオ" panose="020B0604030504040204" pitchFamily="50" charset="-128"/>
                <a:ea typeface="メイリオ" panose="020B0604030504040204" pitchFamily="50" charset="-128"/>
              </a:rPr>
              <a:t>)</a:t>
            </a:r>
            <a:endParaRPr lang="ja-JP" altLang="ja-JP" sz="2400" dirty="0">
              <a:solidFill>
                <a:prstClr val="black"/>
              </a:solidFill>
              <a:latin typeface="メイリオ" panose="020B0604030504040204" pitchFamily="50" charset="-128"/>
              <a:ea typeface="メイリオ" panose="020B0604030504040204" pitchFamily="50" charset="-128"/>
            </a:endParaRPr>
          </a:p>
          <a:p>
            <a:r>
              <a:rPr lang="ja-JP" altLang="ja-JP" sz="2400" dirty="0">
                <a:solidFill>
                  <a:prstClr val="black"/>
                </a:solidFill>
                <a:latin typeface="メイリオ" panose="020B0604030504040204" pitchFamily="50" charset="-128"/>
                <a:ea typeface="メイリオ" panose="020B0604030504040204" pitchFamily="50" charset="-128"/>
              </a:rPr>
              <a:t>・大和ハウス工業株式会社　</a:t>
            </a:r>
            <a:r>
              <a:rPr lang="en-US" altLang="ja-JP" sz="2400" dirty="0">
                <a:solidFill>
                  <a:prstClr val="black"/>
                </a:solidFill>
                <a:latin typeface="メイリオ" panose="020B0604030504040204" pitchFamily="50" charset="-128"/>
                <a:ea typeface="メイリオ" panose="020B0604030504040204" pitchFamily="50" charset="-128"/>
              </a:rPr>
              <a:t>(7</a:t>
            </a:r>
            <a:r>
              <a:rPr lang="ja-JP" altLang="ja-JP" sz="2400" dirty="0">
                <a:solidFill>
                  <a:prstClr val="black"/>
                </a:solidFill>
                <a:latin typeface="メイリオ" panose="020B0604030504040204" pitchFamily="50" charset="-128"/>
                <a:ea typeface="メイリオ" panose="020B0604030504040204" pitchFamily="50" charset="-128"/>
              </a:rPr>
              <a:t>月</a:t>
            </a:r>
            <a:r>
              <a:rPr lang="en-US" altLang="ja-JP" sz="2400" dirty="0">
                <a:solidFill>
                  <a:prstClr val="black"/>
                </a:solidFill>
                <a:latin typeface="メイリオ" panose="020B0604030504040204" pitchFamily="50" charset="-128"/>
                <a:ea typeface="メイリオ" panose="020B0604030504040204" pitchFamily="50" charset="-128"/>
              </a:rPr>
              <a:t>12</a:t>
            </a:r>
            <a:r>
              <a:rPr lang="ja-JP" altLang="ja-JP" sz="2400" dirty="0">
                <a:solidFill>
                  <a:prstClr val="black"/>
                </a:solidFill>
                <a:latin typeface="メイリオ" panose="020B0604030504040204" pitchFamily="50" charset="-128"/>
                <a:ea typeface="メイリオ" panose="020B0604030504040204" pitchFamily="50" charset="-128"/>
              </a:rPr>
              <a:t>日</a:t>
            </a:r>
            <a:r>
              <a:rPr lang="en-US" altLang="ja-JP" sz="2400" dirty="0">
                <a:solidFill>
                  <a:prstClr val="black"/>
                </a:solidFill>
                <a:latin typeface="メイリオ" panose="020B0604030504040204" pitchFamily="50" charset="-128"/>
                <a:ea typeface="メイリオ" panose="020B0604030504040204" pitchFamily="50" charset="-128"/>
              </a:rPr>
              <a:t>)</a:t>
            </a:r>
            <a:endParaRPr lang="ja-JP" altLang="ja-JP" sz="2400" dirty="0">
              <a:solidFill>
                <a:prstClr val="black"/>
              </a:solidFill>
              <a:latin typeface="メイリオ" panose="020B0604030504040204" pitchFamily="50" charset="-128"/>
              <a:ea typeface="メイリオ" panose="020B0604030504040204" pitchFamily="50" charset="-128"/>
            </a:endParaRPr>
          </a:p>
          <a:p>
            <a:r>
              <a:rPr lang="ja-JP" altLang="ja-JP" sz="2400" dirty="0">
                <a:solidFill>
                  <a:prstClr val="black"/>
                </a:solidFill>
                <a:latin typeface="メイリオ" panose="020B0604030504040204" pitchFamily="50" charset="-128"/>
                <a:ea typeface="メイリオ" panose="020B0604030504040204" pitchFamily="50" charset="-128"/>
              </a:rPr>
              <a:t>・東京電力　浮島太陽光発電所　川崎火力発電所　</a:t>
            </a:r>
            <a:r>
              <a:rPr lang="en-US" altLang="ja-JP" sz="2400" dirty="0">
                <a:solidFill>
                  <a:prstClr val="black"/>
                </a:solidFill>
                <a:latin typeface="メイリオ" panose="020B0604030504040204" pitchFamily="50" charset="-128"/>
                <a:ea typeface="メイリオ" panose="020B0604030504040204" pitchFamily="50" charset="-128"/>
              </a:rPr>
              <a:t>(7</a:t>
            </a:r>
            <a:r>
              <a:rPr lang="ja-JP" altLang="ja-JP" sz="2400" dirty="0">
                <a:solidFill>
                  <a:prstClr val="black"/>
                </a:solidFill>
                <a:latin typeface="メイリオ" panose="020B0604030504040204" pitchFamily="50" charset="-128"/>
                <a:ea typeface="メイリオ" panose="020B0604030504040204" pitchFamily="50" charset="-128"/>
              </a:rPr>
              <a:t>月</a:t>
            </a:r>
            <a:r>
              <a:rPr lang="en-US" altLang="ja-JP" sz="2400" dirty="0">
                <a:solidFill>
                  <a:prstClr val="black"/>
                </a:solidFill>
                <a:latin typeface="メイリオ" panose="020B0604030504040204" pitchFamily="50" charset="-128"/>
                <a:ea typeface="メイリオ" panose="020B0604030504040204" pitchFamily="50" charset="-128"/>
              </a:rPr>
              <a:t>12</a:t>
            </a:r>
            <a:r>
              <a:rPr lang="ja-JP" altLang="ja-JP" sz="2400" dirty="0">
                <a:solidFill>
                  <a:prstClr val="black"/>
                </a:solidFill>
                <a:latin typeface="メイリオ" panose="020B0604030504040204" pitchFamily="50" charset="-128"/>
                <a:ea typeface="メイリオ" panose="020B0604030504040204" pitchFamily="50" charset="-128"/>
              </a:rPr>
              <a:t>日</a:t>
            </a:r>
            <a:r>
              <a:rPr lang="en-US" altLang="ja-JP" sz="2400" dirty="0">
                <a:solidFill>
                  <a:prstClr val="black"/>
                </a:solidFill>
                <a:latin typeface="メイリオ" panose="020B0604030504040204" pitchFamily="50" charset="-128"/>
                <a:ea typeface="メイリオ" panose="020B0604030504040204" pitchFamily="50" charset="-128"/>
              </a:rPr>
              <a:t>)</a:t>
            </a:r>
            <a:endParaRPr lang="ja-JP" altLang="ja-JP" sz="2400" dirty="0">
              <a:solidFill>
                <a:prstClr val="black"/>
              </a:solidFill>
              <a:latin typeface="メイリオ" panose="020B0604030504040204" pitchFamily="50" charset="-128"/>
              <a:ea typeface="メイリオ" panose="020B0604030504040204" pitchFamily="50" charset="-128"/>
            </a:endParaRPr>
          </a:p>
          <a:p>
            <a:r>
              <a:rPr lang="ja-JP" altLang="ja-JP" sz="2400" dirty="0">
                <a:solidFill>
                  <a:prstClr val="black"/>
                </a:solidFill>
                <a:latin typeface="メイリオ" panose="020B0604030504040204" pitchFamily="50" charset="-128"/>
                <a:ea typeface="メイリオ" panose="020B0604030504040204" pitchFamily="50" charset="-128"/>
              </a:rPr>
              <a:t>・積水化学工業株式会社　</a:t>
            </a:r>
            <a:r>
              <a:rPr lang="en-US" altLang="ja-JP" sz="2400" dirty="0">
                <a:solidFill>
                  <a:prstClr val="black"/>
                </a:solidFill>
                <a:latin typeface="メイリオ" panose="020B0604030504040204" pitchFamily="50" charset="-128"/>
                <a:ea typeface="メイリオ" panose="020B0604030504040204" pitchFamily="50" charset="-128"/>
              </a:rPr>
              <a:t>(7</a:t>
            </a:r>
            <a:r>
              <a:rPr lang="ja-JP" altLang="ja-JP" sz="2400" dirty="0">
                <a:solidFill>
                  <a:prstClr val="black"/>
                </a:solidFill>
                <a:latin typeface="メイリオ" panose="020B0604030504040204" pitchFamily="50" charset="-128"/>
                <a:ea typeface="メイリオ" panose="020B0604030504040204" pitchFamily="50" charset="-128"/>
              </a:rPr>
              <a:t>月</a:t>
            </a:r>
            <a:r>
              <a:rPr lang="en-US" altLang="ja-JP" sz="2400" dirty="0">
                <a:solidFill>
                  <a:prstClr val="black"/>
                </a:solidFill>
                <a:latin typeface="メイリオ" panose="020B0604030504040204" pitchFamily="50" charset="-128"/>
                <a:ea typeface="メイリオ" panose="020B0604030504040204" pitchFamily="50" charset="-128"/>
              </a:rPr>
              <a:t>15</a:t>
            </a:r>
            <a:r>
              <a:rPr lang="ja-JP" altLang="ja-JP" sz="2400" dirty="0">
                <a:solidFill>
                  <a:prstClr val="black"/>
                </a:solidFill>
                <a:latin typeface="メイリオ" panose="020B0604030504040204" pitchFamily="50" charset="-128"/>
                <a:ea typeface="メイリオ" panose="020B0604030504040204" pitchFamily="50" charset="-128"/>
              </a:rPr>
              <a:t>日</a:t>
            </a:r>
            <a:r>
              <a:rPr lang="en-US" altLang="ja-JP" sz="2400" dirty="0">
                <a:solidFill>
                  <a:prstClr val="black"/>
                </a:solidFill>
                <a:latin typeface="メイリオ" panose="020B0604030504040204" pitchFamily="50" charset="-128"/>
                <a:ea typeface="メイリオ" panose="020B0604030504040204" pitchFamily="50" charset="-128"/>
              </a:rPr>
              <a:t>)</a:t>
            </a:r>
            <a:endParaRPr lang="ja-JP" altLang="ja-JP" sz="2400" dirty="0">
              <a:solidFill>
                <a:prstClr val="black"/>
              </a:solidFill>
              <a:latin typeface="メイリオ" panose="020B0604030504040204" pitchFamily="50" charset="-128"/>
              <a:ea typeface="メイリオ" panose="020B0604030504040204" pitchFamily="50" charset="-128"/>
            </a:endParaRPr>
          </a:p>
          <a:p>
            <a:r>
              <a:rPr lang="ja-JP" altLang="ja-JP" sz="2400" dirty="0">
                <a:solidFill>
                  <a:prstClr val="black"/>
                </a:solidFill>
                <a:latin typeface="メイリオ" panose="020B0604030504040204" pitchFamily="50" charset="-128"/>
                <a:ea typeface="メイリオ" panose="020B0604030504040204" pitchFamily="50" charset="-128"/>
              </a:rPr>
              <a:t>・株式会社タカラレーベン　</a:t>
            </a:r>
            <a:r>
              <a:rPr lang="en-US" altLang="ja-JP" sz="2400" dirty="0">
                <a:solidFill>
                  <a:prstClr val="black"/>
                </a:solidFill>
                <a:latin typeface="メイリオ" panose="020B0604030504040204" pitchFamily="50" charset="-128"/>
                <a:ea typeface="メイリオ" panose="020B0604030504040204" pitchFamily="50" charset="-128"/>
              </a:rPr>
              <a:t>(7</a:t>
            </a:r>
            <a:r>
              <a:rPr lang="ja-JP" altLang="ja-JP" sz="2400" dirty="0">
                <a:solidFill>
                  <a:prstClr val="black"/>
                </a:solidFill>
                <a:latin typeface="メイリオ" panose="020B0604030504040204" pitchFamily="50" charset="-128"/>
                <a:ea typeface="メイリオ" panose="020B0604030504040204" pitchFamily="50" charset="-128"/>
              </a:rPr>
              <a:t>月</a:t>
            </a:r>
            <a:r>
              <a:rPr lang="en-US" altLang="ja-JP" sz="2400" dirty="0">
                <a:solidFill>
                  <a:prstClr val="black"/>
                </a:solidFill>
                <a:latin typeface="メイリオ" panose="020B0604030504040204" pitchFamily="50" charset="-128"/>
                <a:ea typeface="メイリオ" panose="020B0604030504040204" pitchFamily="50" charset="-128"/>
              </a:rPr>
              <a:t>19</a:t>
            </a:r>
            <a:r>
              <a:rPr lang="ja-JP" altLang="ja-JP" sz="2400" dirty="0">
                <a:solidFill>
                  <a:prstClr val="black"/>
                </a:solidFill>
                <a:latin typeface="メイリオ" panose="020B0604030504040204" pitchFamily="50" charset="-128"/>
                <a:ea typeface="メイリオ" panose="020B0604030504040204" pitchFamily="50" charset="-128"/>
              </a:rPr>
              <a:t>日</a:t>
            </a:r>
            <a:r>
              <a:rPr lang="en-US" altLang="ja-JP" sz="2400" dirty="0">
                <a:solidFill>
                  <a:prstClr val="black"/>
                </a:solidFill>
                <a:latin typeface="メイリオ" panose="020B0604030504040204" pitchFamily="50" charset="-128"/>
                <a:ea typeface="メイリオ" panose="020B0604030504040204" pitchFamily="50" charset="-128"/>
              </a:rPr>
              <a:t>)</a:t>
            </a:r>
          </a:p>
          <a:p>
            <a:r>
              <a:rPr lang="ja-JP" altLang="en-US" sz="2400" dirty="0">
                <a:solidFill>
                  <a:prstClr val="black"/>
                </a:solidFill>
                <a:latin typeface="メイリオ" panose="020B0604030504040204" pitchFamily="50" charset="-128"/>
                <a:ea typeface="メイリオ" panose="020B0604030504040204" pitchFamily="50" charset="-128"/>
              </a:rPr>
              <a:t>・大成建設株式会社</a:t>
            </a:r>
            <a:r>
              <a:rPr lang="en-US" altLang="ja-JP" sz="2400" dirty="0">
                <a:solidFill>
                  <a:prstClr val="black"/>
                </a:solidFill>
                <a:latin typeface="メイリオ" panose="020B0604030504040204" pitchFamily="50" charset="-128"/>
                <a:ea typeface="メイリオ" panose="020B0604030504040204" pitchFamily="50" charset="-128"/>
              </a:rPr>
              <a:t/>
            </a:r>
            <a:br>
              <a:rPr lang="en-US" altLang="ja-JP" sz="2400" dirty="0">
                <a:solidFill>
                  <a:prstClr val="black"/>
                </a:solidFill>
                <a:latin typeface="メイリオ" panose="020B0604030504040204" pitchFamily="50" charset="-128"/>
                <a:ea typeface="メイリオ" panose="020B0604030504040204" pitchFamily="50" charset="-128"/>
              </a:rPr>
            </a:br>
            <a:r>
              <a:rPr lang="ja-JP" altLang="en-US" sz="2400" dirty="0">
                <a:solidFill>
                  <a:prstClr val="black"/>
                </a:solidFill>
                <a:latin typeface="メイリオ" panose="020B0604030504040204" pitchFamily="50" charset="-128"/>
                <a:ea typeface="メイリオ" panose="020B0604030504040204" pitchFamily="50" charset="-128"/>
              </a:rPr>
              <a:t>・日本電気株式会社</a:t>
            </a:r>
            <a:endParaRPr lang="ja-JP" altLang="ja-JP" sz="2400" dirty="0">
              <a:solidFill>
                <a:prstClr val="black"/>
              </a:solidFill>
              <a:latin typeface="メイリオ" panose="020B0604030504040204" pitchFamily="50" charset="-128"/>
              <a:ea typeface="メイリオ" panose="020B0604030504040204" pitchFamily="50" charset="-128"/>
            </a:endParaRPr>
          </a:p>
          <a:p>
            <a:endParaRPr lang="ja-JP" altLang="ja-JP" dirty="0">
              <a:solidFill>
                <a:prstClr val="black"/>
              </a:solidFill>
            </a:endParaRPr>
          </a:p>
        </p:txBody>
      </p:sp>
      <p:sp>
        <p:nvSpPr>
          <p:cNvPr id="4" name="正方形/長方形 3"/>
          <p:cNvSpPr/>
          <p:nvPr/>
        </p:nvSpPr>
        <p:spPr>
          <a:xfrm>
            <a:off x="-1" y="0"/>
            <a:ext cx="9144001" cy="720439"/>
          </a:xfrm>
          <a:prstGeom prst="rect">
            <a:avLst/>
          </a:prstGeom>
          <a:solidFill>
            <a:srgbClr val="3B8A1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defRPr/>
            </a:pPr>
            <a:r>
              <a:rPr lang="ja-JP" altLang="en-US" sz="3600" b="1" kern="0" dirty="0">
                <a:solidFill>
                  <a:prstClr val="white"/>
                </a:solidFill>
                <a:latin typeface="メイリオ" panose="020B0604030504040204" pitchFamily="50" charset="-128"/>
                <a:ea typeface="メイリオ" panose="020B0604030504040204" pitchFamily="50" charset="-128"/>
              </a:rPr>
              <a:t>調査協力企業・団体</a:t>
            </a:r>
          </a:p>
        </p:txBody>
      </p:sp>
    </p:spTree>
    <p:extLst>
      <p:ext uri="{BB962C8B-B14F-4D97-AF65-F5344CB8AC3E}">
        <p14:creationId xmlns:p14="http://schemas.microsoft.com/office/powerpoint/2010/main" val="2827460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テキスト ボックス 2"/>
          <p:cNvSpPr txBox="1"/>
          <p:nvPr/>
        </p:nvSpPr>
        <p:spPr>
          <a:xfrm>
            <a:off x="-1" y="805126"/>
            <a:ext cx="9089410" cy="707886"/>
          </a:xfrm>
          <a:prstGeom prst="rect">
            <a:avLst/>
          </a:prstGeom>
          <a:noFill/>
        </p:spPr>
        <p:txBody>
          <a:bodyPr wrap="square" rtlCol="0">
            <a:spAutoFit/>
          </a:bodyPr>
          <a:lstStyle/>
          <a:p>
            <a:pPr algn="ctr"/>
            <a:r>
              <a:rPr lang="en-US" altLang="ja-JP" sz="4000" dirty="0">
                <a:solidFill>
                  <a:prstClr val="black"/>
                </a:solidFill>
              </a:rPr>
              <a:t>FIT</a:t>
            </a:r>
            <a:r>
              <a:rPr lang="ja-JP" altLang="en-US" sz="4000" dirty="0">
                <a:solidFill>
                  <a:prstClr val="black"/>
                </a:solidFill>
              </a:rPr>
              <a:t>制度の固定価格も毎年下がっている</a:t>
            </a:r>
          </a:p>
        </p:txBody>
      </p:sp>
      <p:sp>
        <p:nvSpPr>
          <p:cNvPr id="5" name="Rectangle 1"/>
          <p:cNvSpPr>
            <a:spLocks noChangeArrowheads="1"/>
          </p:cNvSpPr>
          <p:nvPr/>
        </p:nvSpPr>
        <p:spPr bwMode="auto">
          <a:xfrm>
            <a:off x="-1" y="1706937"/>
            <a:ext cx="2733441" cy="856894"/>
          </a:xfrm>
          <a:prstGeom prst="rect">
            <a:avLst/>
          </a:prstGeom>
          <a:solidFill>
            <a:srgbClr val="FFFFCC"/>
          </a:solidFill>
          <a:ln>
            <a:noFill/>
          </a:ln>
          <a:effectLst/>
          <a:extLst/>
        </p:spPr>
        <p:txBody>
          <a:bodyPr vert="horz" wrap="none" lIns="91440" tIns="223767"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2800" b="1" dirty="0">
                <a:latin typeface="メイリオ" panose="020B0604030504040204" pitchFamily="50" charset="-128"/>
                <a:ea typeface="メイリオ" panose="020B0604030504040204" pitchFamily="50" charset="-128"/>
                <a:cs typeface="メイリオ" panose="020B0604030504040204" pitchFamily="50" charset="-128"/>
              </a:rPr>
              <a:t>固定価格の推移</a:t>
            </a:r>
            <a:r>
              <a:rPr lang="ja-JP" altLang="ja-JP" sz="10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eaLnBrk="0" hangingPunct="0"/>
            <a:r>
              <a:rPr lang="ja-JP" altLang="ja-JP" sz="1000" dirty="0">
                <a:solidFill>
                  <a:srgbClr val="3E6DB5"/>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2482985453"/>
              </p:ext>
            </p:extLst>
          </p:nvPr>
        </p:nvGraphicFramePr>
        <p:xfrm>
          <a:off x="723058" y="2492746"/>
          <a:ext cx="7881389" cy="1440310"/>
        </p:xfrm>
        <a:graphic>
          <a:graphicData uri="http://schemas.openxmlformats.org/drawingml/2006/table">
            <a:tbl>
              <a:tblPr>
                <a:tableStyleId>{616DA210-FB5B-4158-B5E0-FEB733F419BA}</a:tableStyleId>
              </a:tblPr>
              <a:tblGrid>
                <a:gridCol w="902341">
                  <a:extLst>
                    <a:ext uri="{9D8B030D-6E8A-4147-A177-3AD203B41FA5}">
                      <a16:colId xmlns="" xmlns:a16="http://schemas.microsoft.com/office/drawing/2014/main" val="20000"/>
                    </a:ext>
                  </a:extLst>
                </a:gridCol>
                <a:gridCol w="849078">
                  <a:extLst>
                    <a:ext uri="{9D8B030D-6E8A-4147-A177-3AD203B41FA5}">
                      <a16:colId xmlns="" xmlns:a16="http://schemas.microsoft.com/office/drawing/2014/main" val="20001"/>
                    </a:ext>
                  </a:extLst>
                </a:gridCol>
                <a:gridCol w="875710">
                  <a:extLst>
                    <a:ext uri="{9D8B030D-6E8A-4147-A177-3AD203B41FA5}">
                      <a16:colId xmlns="" xmlns:a16="http://schemas.microsoft.com/office/drawing/2014/main" val="20002"/>
                    </a:ext>
                  </a:extLst>
                </a:gridCol>
                <a:gridCol w="875710">
                  <a:extLst>
                    <a:ext uri="{9D8B030D-6E8A-4147-A177-3AD203B41FA5}">
                      <a16:colId xmlns="" xmlns:a16="http://schemas.microsoft.com/office/drawing/2014/main" val="20003"/>
                    </a:ext>
                  </a:extLst>
                </a:gridCol>
                <a:gridCol w="875710">
                  <a:extLst>
                    <a:ext uri="{9D8B030D-6E8A-4147-A177-3AD203B41FA5}">
                      <a16:colId xmlns="" xmlns:a16="http://schemas.microsoft.com/office/drawing/2014/main" val="20004"/>
                    </a:ext>
                  </a:extLst>
                </a:gridCol>
                <a:gridCol w="875710">
                  <a:extLst>
                    <a:ext uri="{9D8B030D-6E8A-4147-A177-3AD203B41FA5}">
                      <a16:colId xmlns="" xmlns:a16="http://schemas.microsoft.com/office/drawing/2014/main" val="20005"/>
                    </a:ext>
                  </a:extLst>
                </a:gridCol>
                <a:gridCol w="875710">
                  <a:extLst>
                    <a:ext uri="{9D8B030D-6E8A-4147-A177-3AD203B41FA5}">
                      <a16:colId xmlns="" xmlns:a16="http://schemas.microsoft.com/office/drawing/2014/main" val="20006"/>
                    </a:ext>
                  </a:extLst>
                </a:gridCol>
                <a:gridCol w="875710">
                  <a:extLst>
                    <a:ext uri="{9D8B030D-6E8A-4147-A177-3AD203B41FA5}">
                      <a16:colId xmlns="" xmlns:a16="http://schemas.microsoft.com/office/drawing/2014/main" val="20007"/>
                    </a:ext>
                  </a:extLst>
                </a:gridCol>
                <a:gridCol w="875710">
                  <a:extLst>
                    <a:ext uri="{9D8B030D-6E8A-4147-A177-3AD203B41FA5}">
                      <a16:colId xmlns="" xmlns:a16="http://schemas.microsoft.com/office/drawing/2014/main" val="20008"/>
                    </a:ext>
                  </a:extLst>
                </a:gridCol>
              </a:tblGrid>
              <a:tr h="493256">
                <a:tc>
                  <a:txBody>
                    <a:bodyPr/>
                    <a:lstStyle/>
                    <a:p>
                      <a:pPr algn="ctr"/>
                      <a:r>
                        <a:rPr lang="ja-JP" altLang="en-US" sz="1600" dirty="0">
                          <a:effectLst/>
                        </a:rPr>
                        <a:t>（年）</a:t>
                      </a:r>
                      <a:endParaRPr kumimoji="1" lang="ja-JP" altLang="en-US" sz="1600" b="1" dirty="0"/>
                    </a:p>
                  </a:txBody>
                  <a:tcPr/>
                </a:tc>
                <a:tc>
                  <a:txBody>
                    <a:bodyPr/>
                    <a:lstStyle/>
                    <a:p>
                      <a:pPr algn="ctr"/>
                      <a:r>
                        <a:rPr lang="en-US" altLang="ja-JP" sz="1800" dirty="0">
                          <a:effectLst/>
                        </a:rPr>
                        <a:t>2009</a:t>
                      </a:r>
                      <a:endParaRPr kumimoji="1" lang="en-US" altLang="ja-JP" b="1" dirty="0"/>
                    </a:p>
                  </a:txBody>
                  <a:tcPr/>
                </a:tc>
                <a:tc>
                  <a:txBody>
                    <a:bodyPr/>
                    <a:lstStyle/>
                    <a:p>
                      <a:pPr algn="ctr"/>
                      <a:r>
                        <a:rPr lang="en-US" altLang="ja-JP" sz="1800" dirty="0">
                          <a:effectLst/>
                        </a:rPr>
                        <a:t>2010</a:t>
                      </a:r>
                      <a:endParaRPr kumimoji="1" lang="en-US" altLang="ja-JP" b="1" dirty="0"/>
                    </a:p>
                  </a:txBody>
                  <a:tcPr/>
                </a:tc>
                <a:tc>
                  <a:txBody>
                    <a:bodyPr/>
                    <a:lstStyle/>
                    <a:p>
                      <a:pPr algn="ctr"/>
                      <a:r>
                        <a:rPr lang="en-US" altLang="ja-JP" sz="1800" dirty="0">
                          <a:effectLst/>
                        </a:rPr>
                        <a:t>2011</a:t>
                      </a:r>
                      <a:endParaRPr kumimoji="1" lang="en-US" altLang="ja-JP" b="1" dirty="0"/>
                    </a:p>
                  </a:txBody>
                  <a:tcPr/>
                </a:tc>
                <a:tc>
                  <a:txBody>
                    <a:bodyPr/>
                    <a:lstStyle/>
                    <a:p>
                      <a:pPr algn="ctr"/>
                      <a:r>
                        <a:rPr lang="en-US" altLang="ja-JP" sz="1800" dirty="0">
                          <a:effectLst/>
                        </a:rPr>
                        <a:t>2012</a:t>
                      </a:r>
                      <a:endParaRPr kumimoji="1" lang="en-US" altLang="ja-JP" b="1" dirty="0"/>
                    </a:p>
                  </a:txBody>
                  <a:tcPr/>
                </a:tc>
                <a:tc>
                  <a:txBody>
                    <a:bodyPr/>
                    <a:lstStyle/>
                    <a:p>
                      <a:pPr algn="ctr"/>
                      <a:r>
                        <a:rPr lang="en-US" altLang="ja-JP" sz="1800" dirty="0">
                          <a:effectLst/>
                        </a:rPr>
                        <a:t>2013</a:t>
                      </a:r>
                      <a:endParaRPr kumimoji="1" lang="en-US" altLang="ja-JP" b="1" dirty="0"/>
                    </a:p>
                  </a:txBody>
                  <a:tcPr/>
                </a:tc>
                <a:tc>
                  <a:txBody>
                    <a:bodyPr/>
                    <a:lstStyle/>
                    <a:p>
                      <a:pPr algn="ctr"/>
                      <a:r>
                        <a:rPr lang="en-US" altLang="ja-JP" sz="1800" dirty="0">
                          <a:effectLst/>
                        </a:rPr>
                        <a:t>2014</a:t>
                      </a:r>
                      <a:endParaRPr kumimoji="1" lang="en-US" altLang="ja-JP" b="1" dirty="0"/>
                    </a:p>
                  </a:txBody>
                  <a:tcPr/>
                </a:tc>
                <a:tc>
                  <a:txBody>
                    <a:bodyPr/>
                    <a:lstStyle/>
                    <a:p>
                      <a:pPr algn="ctr"/>
                      <a:r>
                        <a:rPr lang="en-US" altLang="ja-JP" sz="1800" dirty="0">
                          <a:effectLst/>
                        </a:rPr>
                        <a:t>2015</a:t>
                      </a:r>
                      <a:endParaRPr kumimoji="1" lang="en-US" altLang="ja-JP"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a:effectLst/>
                        </a:rPr>
                        <a:t>2016</a:t>
                      </a:r>
                      <a:endParaRPr lang="en-US" altLang="ja-JP" sz="1800" b="1" i="0" dirty="0">
                        <a:effectLst/>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 xmlns:a16="http://schemas.microsoft.com/office/drawing/2014/main" val="10000"/>
                  </a:ext>
                </a:extLst>
              </a:tr>
              <a:tr h="947054">
                <a:tc>
                  <a:txBody>
                    <a:bodyPr/>
                    <a:lstStyle/>
                    <a:p>
                      <a:pPr algn="ctr" rtl="0" fontAlgn="base"/>
                      <a:r>
                        <a:rPr lang="ja-JP" altLang="en-US" sz="1800" dirty="0">
                          <a:effectLst/>
                        </a:rPr>
                        <a:t>固定</a:t>
                      </a:r>
                    </a:p>
                    <a:p>
                      <a:pPr algn="ctr" rtl="0" fontAlgn="base"/>
                      <a:r>
                        <a:rPr lang="ja-JP" altLang="en-US" sz="1800" dirty="0">
                          <a:effectLst/>
                        </a:rPr>
                        <a:t>価格 </a:t>
                      </a:r>
                    </a:p>
                    <a:p>
                      <a:pPr algn="ctr" rtl="0" fontAlgn="base"/>
                      <a:r>
                        <a:rPr lang="ja-JP" altLang="en-US" sz="900" dirty="0">
                          <a:effectLst/>
                        </a:rPr>
                        <a:t>（円</a:t>
                      </a:r>
                      <a:r>
                        <a:rPr lang="en-US" altLang="ja-JP" sz="900" dirty="0">
                          <a:effectLst/>
                        </a:rPr>
                        <a:t>/kWh</a:t>
                      </a:r>
                      <a:r>
                        <a:rPr lang="ja-JP" altLang="en-US" sz="900" dirty="0">
                          <a:effectLst/>
                        </a:rPr>
                        <a:t>）</a:t>
                      </a:r>
                      <a:endParaRPr kumimoji="1" lang="ja-JP" altLang="en-US" sz="900" b="1" dirty="0"/>
                    </a:p>
                  </a:txBody>
                  <a:tcPr/>
                </a:tc>
                <a:tc>
                  <a:txBody>
                    <a:bodyPr/>
                    <a:lstStyle/>
                    <a:p>
                      <a:pPr algn="ctr"/>
                      <a:r>
                        <a:rPr lang="en-US" altLang="ja-JP" sz="2400" dirty="0">
                          <a:effectLst/>
                        </a:rPr>
                        <a:t>48</a:t>
                      </a:r>
                      <a:endParaRPr kumimoji="1" lang="en-US" altLang="ja-JP" sz="2400" b="1" dirty="0"/>
                    </a:p>
                  </a:txBody>
                  <a:tcPr/>
                </a:tc>
                <a:tc>
                  <a:txBody>
                    <a:bodyPr/>
                    <a:lstStyle/>
                    <a:p>
                      <a:pPr algn="ctr"/>
                      <a:r>
                        <a:rPr lang="en-US" altLang="ja-JP" sz="2400" dirty="0">
                          <a:effectLst/>
                        </a:rPr>
                        <a:t>48</a:t>
                      </a:r>
                      <a:endParaRPr kumimoji="1" lang="en-US" altLang="ja-JP" sz="2400" b="1" dirty="0"/>
                    </a:p>
                  </a:txBody>
                  <a:tcPr/>
                </a:tc>
                <a:tc>
                  <a:txBody>
                    <a:bodyPr/>
                    <a:lstStyle/>
                    <a:p>
                      <a:pPr algn="ctr"/>
                      <a:r>
                        <a:rPr lang="en-US" altLang="ja-JP" sz="2400" dirty="0">
                          <a:effectLst/>
                        </a:rPr>
                        <a:t>44</a:t>
                      </a:r>
                      <a:endParaRPr kumimoji="1" lang="en-US" altLang="ja-JP" sz="2400" b="1" dirty="0"/>
                    </a:p>
                  </a:txBody>
                  <a:tcPr/>
                </a:tc>
                <a:tc>
                  <a:txBody>
                    <a:bodyPr/>
                    <a:lstStyle/>
                    <a:p>
                      <a:pPr algn="ctr"/>
                      <a:r>
                        <a:rPr lang="en-US" altLang="ja-JP" sz="2400" dirty="0">
                          <a:effectLst/>
                        </a:rPr>
                        <a:t>42</a:t>
                      </a:r>
                      <a:endParaRPr kumimoji="1" lang="en-US" altLang="ja-JP" sz="2400" b="1" dirty="0"/>
                    </a:p>
                  </a:txBody>
                  <a:tcPr/>
                </a:tc>
                <a:tc>
                  <a:txBody>
                    <a:bodyPr/>
                    <a:lstStyle/>
                    <a:p>
                      <a:pPr algn="ctr"/>
                      <a:r>
                        <a:rPr lang="en-US" altLang="ja-JP" sz="2400" dirty="0">
                          <a:effectLst/>
                        </a:rPr>
                        <a:t>38</a:t>
                      </a:r>
                      <a:endParaRPr kumimoji="1" lang="en-US" altLang="ja-JP" sz="2400" b="1" dirty="0"/>
                    </a:p>
                  </a:txBody>
                  <a:tcPr/>
                </a:tc>
                <a:tc>
                  <a:txBody>
                    <a:bodyPr/>
                    <a:lstStyle/>
                    <a:p>
                      <a:pPr algn="ctr"/>
                      <a:r>
                        <a:rPr lang="en-US" altLang="ja-JP" sz="2400" dirty="0">
                          <a:effectLst/>
                        </a:rPr>
                        <a:t>35</a:t>
                      </a:r>
                      <a:endParaRPr kumimoji="1" lang="en-US" altLang="ja-JP" sz="2400" b="1" dirty="0"/>
                    </a:p>
                  </a:txBody>
                  <a:tcPr/>
                </a:tc>
                <a:tc>
                  <a:txBody>
                    <a:bodyPr/>
                    <a:lstStyle/>
                    <a:p>
                      <a:pPr algn="ctr"/>
                      <a:r>
                        <a:rPr lang="en-US" altLang="ja-JP" sz="2400" dirty="0">
                          <a:effectLst/>
                        </a:rPr>
                        <a:t>33</a:t>
                      </a:r>
                      <a:endParaRPr kumimoji="1" lang="en-US" altLang="ja-JP" sz="2400" b="1" dirty="0"/>
                    </a:p>
                  </a:txBody>
                  <a:tcPr/>
                </a:tc>
                <a:tc>
                  <a:txBody>
                    <a:bodyPr/>
                    <a:lstStyle/>
                    <a:p>
                      <a:pPr algn="ctr"/>
                      <a:r>
                        <a:rPr lang="en-US" altLang="ja-JP" sz="2400" dirty="0">
                          <a:effectLst/>
                        </a:rPr>
                        <a:t>31</a:t>
                      </a:r>
                      <a:endParaRPr kumimoji="1" lang="en-US" altLang="ja-JP" sz="2400" b="1" dirty="0"/>
                    </a:p>
                  </a:txBody>
                  <a:tcPr/>
                </a:tc>
                <a:extLst>
                  <a:ext uri="{0D108BD9-81ED-4DB2-BD59-A6C34878D82A}">
                    <a16:rowId xmlns="" xmlns:a16="http://schemas.microsoft.com/office/drawing/2014/main" val="10001"/>
                  </a:ext>
                </a:extLst>
              </a:tr>
            </a:tbl>
          </a:graphicData>
        </a:graphic>
      </p:graphicFrame>
      <p:sp>
        <p:nvSpPr>
          <p:cNvPr id="7" name="正方形/長方形 6"/>
          <p:cNvSpPr/>
          <p:nvPr/>
        </p:nvSpPr>
        <p:spPr>
          <a:xfrm>
            <a:off x="-191070" y="4991248"/>
            <a:ext cx="9662616" cy="1754326"/>
          </a:xfrm>
          <a:prstGeom prst="rect">
            <a:avLst/>
          </a:prstGeom>
        </p:spPr>
        <p:txBody>
          <a:bodyPr wrap="square">
            <a:spAutoFit/>
          </a:bodyPr>
          <a:lstStyle/>
          <a:p>
            <a:pPr algn="ctr"/>
            <a:r>
              <a:rPr lang="ja-JP" altLang="en-US" sz="5400" b="1" u="sng" dirty="0">
                <a:solidFill>
                  <a:srgbClr val="FF6600"/>
                </a:solidFill>
                <a:latin typeface="メイリオ" panose="020B0604030504040204" pitchFamily="50" charset="-128"/>
                <a:ea typeface="メイリオ" panose="020B0604030504040204" pitchFamily="50" charset="-128"/>
              </a:rPr>
              <a:t>太陽光発電の新規の導入が</a:t>
            </a:r>
            <a:endParaRPr lang="en-US" altLang="ja-JP" sz="5400" b="1" u="sng" dirty="0">
              <a:solidFill>
                <a:srgbClr val="FF6600"/>
              </a:solidFill>
              <a:latin typeface="メイリオ" panose="020B0604030504040204" pitchFamily="50" charset="-128"/>
              <a:ea typeface="メイリオ" panose="020B0604030504040204" pitchFamily="50" charset="-128"/>
            </a:endParaRPr>
          </a:p>
          <a:p>
            <a:pPr algn="ctr"/>
            <a:r>
              <a:rPr lang="ja-JP" altLang="en-US" sz="5400" b="1" u="sng" dirty="0">
                <a:solidFill>
                  <a:srgbClr val="FF6600"/>
                </a:solidFill>
                <a:latin typeface="メイリオ" panose="020B0604030504040204" pitchFamily="50" charset="-128"/>
                <a:ea typeface="メイリオ" panose="020B0604030504040204" pitchFamily="50" charset="-128"/>
              </a:rPr>
              <a:t>阻害される！</a:t>
            </a:r>
            <a:r>
              <a:rPr lang="en-US" altLang="ja-JP" sz="5400" b="1" dirty="0">
                <a:latin typeface="メイリオ" panose="020B0604030504040204" pitchFamily="50" charset="-128"/>
                <a:ea typeface="メイリオ" panose="020B0604030504040204" pitchFamily="50" charset="-128"/>
              </a:rPr>
              <a:t>…</a:t>
            </a:r>
            <a:r>
              <a:rPr lang="ja-JP" altLang="en-US" sz="5400" b="1" dirty="0">
                <a:latin typeface="メイリオ" panose="020B0604030504040204" pitchFamily="50" charset="-128"/>
                <a:ea typeface="メイリオ" panose="020B0604030504040204" pitchFamily="50" charset="-128"/>
              </a:rPr>
              <a:t>②</a:t>
            </a:r>
            <a:endParaRPr lang="en-US" altLang="ja-JP" sz="5400" b="1" dirty="0">
              <a:latin typeface="メイリオ" panose="020B0604030504040204" pitchFamily="50" charset="-128"/>
              <a:ea typeface="メイリオ" panose="020B0604030504040204" pitchFamily="50" charset="-128"/>
            </a:endParaRPr>
          </a:p>
        </p:txBody>
      </p:sp>
      <p:sp>
        <p:nvSpPr>
          <p:cNvPr id="8" name="正方形/長方形 7"/>
          <p:cNvSpPr/>
          <p:nvPr/>
        </p:nvSpPr>
        <p:spPr>
          <a:xfrm>
            <a:off x="-68779" y="4336154"/>
            <a:ext cx="9212779" cy="584775"/>
          </a:xfrm>
          <a:prstGeom prst="rect">
            <a:avLst/>
          </a:prstGeom>
        </p:spPr>
        <p:txBody>
          <a:bodyPr wrap="none">
            <a:spAutoFit/>
          </a:bodyPr>
          <a:lstStyle/>
          <a:p>
            <a:pPr algn="ctr"/>
            <a:r>
              <a:rPr lang="ja-JP" altLang="en-US" sz="3200" b="1" u="sng" dirty="0">
                <a:solidFill>
                  <a:prstClr val="black"/>
                </a:solidFill>
                <a:latin typeface="メイリオ" panose="020B0604030504040204" pitchFamily="50" charset="-128"/>
                <a:ea typeface="メイリオ" panose="020B0604030504040204" pitchFamily="50" charset="-128"/>
              </a:rPr>
              <a:t>２０１７年以降も更なる価格の下落が予測される</a:t>
            </a:r>
            <a:endParaRPr lang="en-US" altLang="ja-JP" sz="3200" b="1" u="sng" dirty="0">
              <a:solidFill>
                <a:prstClr val="black"/>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100071" y="280632"/>
            <a:ext cx="1433016" cy="523220"/>
          </a:xfrm>
          <a:prstGeom prst="rect">
            <a:avLst/>
          </a:prstGeom>
          <a:noFill/>
        </p:spPr>
        <p:txBody>
          <a:bodyPr wrap="square" rtlCol="0">
            <a:spAutoFit/>
          </a:bodyPr>
          <a:lstStyle/>
          <a:p>
            <a:r>
              <a:rPr lang="ja-JP" altLang="en-US" sz="2800" dirty="0">
                <a:solidFill>
                  <a:prstClr val="black"/>
                </a:solidFill>
              </a:rPr>
              <a:t>さらに</a:t>
            </a:r>
          </a:p>
        </p:txBody>
      </p:sp>
      <p:sp>
        <p:nvSpPr>
          <p:cNvPr id="11" name="テキスト ボックス 10"/>
          <p:cNvSpPr txBox="1"/>
          <p:nvPr/>
        </p:nvSpPr>
        <p:spPr>
          <a:xfrm>
            <a:off x="3779912" y="4005064"/>
            <a:ext cx="5148572" cy="246221"/>
          </a:xfrm>
          <a:prstGeom prst="rect">
            <a:avLst/>
          </a:prstGeom>
          <a:noFill/>
        </p:spPr>
        <p:txBody>
          <a:bodyPr wrap="square" rtlCol="0">
            <a:spAutoFit/>
          </a:bodyPr>
          <a:lstStyle/>
          <a:p>
            <a:r>
              <a:rPr lang="ja-JP" altLang="en-US" sz="1000" dirty="0"/>
              <a:t>（参考）　資源エネルギー庁</a:t>
            </a:r>
            <a:r>
              <a:rPr lang="en-US" altLang="ja-JP" sz="1000" dirty="0"/>
              <a:t>(2016)</a:t>
            </a:r>
            <a:r>
              <a:rPr lang="ja-JP" altLang="en-US" sz="1000" dirty="0"/>
              <a:t>「再生可能エネルギー固定価格買取制度ガイドブック」</a:t>
            </a:r>
            <a:endParaRPr kumimoji="1" lang="ja-JP" altLang="en-US" sz="1000" dirty="0"/>
          </a:p>
        </p:txBody>
      </p:sp>
    </p:spTree>
    <p:extLst>
      <p:ext uri="{BB962C8B-B14F-4D97-AF65-F5344CB8AC3E}">
        <p14:creationId xmlns:p14="http://schemas.microsoft.com/office/powerpoint/2010/main" val="2990663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cxnSp>
        <p:nvCxnSpPr>
          <p:cNvPr id="14" name="直線コネクタ 13"/>
          <p:cNvCxnSpPr/>
          <p:nvPr/>
        </p:nvCxnSpPr>
        <p:spPr>
          <a:xfrm flipH="1">
            <a:off x="6876256" y="2005166"/>
            <a:ext cx="0" cy="4520178"/>
          </a:xfrm>
          <a:prstGeom prst="line">
            <a:avLst/>
          </a:prstGeom>
          <a:noFill/>
          <a:ln w="50800" cap="flat" cmpd="sng" algn="ctr">
            <a:solidFill>
              <a:schemeClr val="tx1"/>
            </a:solidFill>
            <a:prstDash val="solid"/>
            <a:miter lim="800000"/>
          </a:ln>
          <a:effectLst/>
        </p:spPr>
      </p:cxnSp>
      <p:sp>
        <p:nvSpPr>
          <p:cNvPr id="15" name="テキスト ボックス 4"/>
          <p:cNvSpPr txBox="1"/>
          <p:nvPr/>
        </p:nvSpPr>
        <p:spPr>
          <a:xfrm>
            <a:off x="390130" y="6467587"/>
            <a:ext cx="867784" cy="626092"/>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2009</a:t>
            </a:r>
            <a:endParaRPr kumimoji="0" lang="ja-JP" altLang="en-US" sz="1050" kern="100" dirty="0">
              <a:solidFill>
                <a:sysClr val="windowText" lastClr="000000"/>
              </a:solidFill>
              <a:latin typeface="Century"/>
              <a:ea typeface="ＭＳ 明朝"/>
              <a:cs typeface="Times New Roman"/>
            </a:endParaRPr>
          </a:p>
        </p:txBody>
      </p:sp>
      <p:sp>
        <p:nvSpPr>
          <p:cNvPr id="35" name="正方形/長方形 34"/>
          <p:cNvSpPr/>
          <p:nvPr/>
        </p:nvSpPr>
        <p:spPr>
          <a:xfrm>
            <a:off x="3419872" y="3933056"/>
            <a:ext cx="216024" cy="259228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72" name="テキスト ボックス 71"/>
          <p:cNvSpPr txBox="1"/>
          <p:nvPr/>
        </p:nvSpPr>
        <p:spPr>
          <a:xfrm>
            <a:off x="-204716" y="47215"/>
            <a:ext cx="9648967" cy="707886"/>
          </a:xfrm>
          <a:prstGeom prst="rect">
            <a:avLst/>
          </a:prstGeom>
          <a:noFill/>
        </p:spPr>
        <p:txBody>
          <a:bodyPr wrap="square" rtlCol="0">
            <a:spAutoFit/>
          </a:bodyPr>
          <a:lstStyle/>
          <a:p>
            <a:pPr algn="ctr">
              <a:defRPr/>
            </a:pPr>
            <a:r>
              <a:rPr lang="en-US" altLang="ja-JP" sz="3200" b="1" kern="0" dirty="0">
                <a:solidFill>
                  <a:srgbClr val="1C1C1C"/>
                </a:solidFill>
                <a:latin typeface="メイリオ" panose="020B0604030504040204" pitchFamily="50" charset="-128"/>
                <a:ea typeface="メイリオ" panose="020B0604030504040204" pitchFamily="50" charset="-128"/>
              </a:rPr>
              <a:t>【FIT</a:t>
            </a:r>
            <a:r>
              <a:rPr lang="ja-JP" altLang="en-US" sz="3200" b="1" kern="0" dirty="0">
                <a:solidFill>
                  <a:srgbClr val="1C1C1C"/>
                </a:solidFill>
                <a:latin typeface="メイリオ" panose="020B0604030504040204" pitchFamily="50" charset="-128"/>
                <a:ea typeface="メイリオ" panose="020B0604030504040204" pitchFamily="50" charset="-128"/>
              </a:rPr>
              <a:t>保証期間終了による太陽光発電の将来</a:t>
            </a:r>
            <a:r>
              <a:rPr kumimoji="0" lang="ja-JP" altLang="en-US" sz="3200" b="1" kern="0" dirty="0">
                <a:solidFill>
                  <a:srgbClr val="1C1C1C"/>
                </a:solidFill>
                <a:latin typeface="メイリオ" panose="020B0604030504040204" pitchFamily="50" charset="-128"/>
                <a:ea typeface="メイリオ" panose="020B0604030504040204" pitchFamily="50" charset="-128"/>
              </a:rPr>
              <a:t>予測</a:t>
            </a:r>
            <a:r>
              <a:rPr lang="en-US" altLang="ja-JP" sz="4000" b="1" kern="0" dirty="0">
                <a:solidFill>
                  <a:srgbClr val="1C1C1C"/>
                </a:solidFill>
                <a:latin typeface="メイリオ" panose="020B0604030504040204" pitchFamily="50" charset="-128"/>
                <a:ea typeface="メイリオ" panose="020B0604030504040204" pitchFamily="50" charset="-128"/>
              </a:rPr>
              <a:t>】</a:t>
            </a:r>
            <a:endParaRPr lang="ja-JP" altLang="en-US" sz="4000" b="1" kern="0" dirty="0">
              <a:solidFill>
                <a:srgbClr val="1C1C1C"/>
              </a:solidFill>
              <a:latin typeface="メイリオ" panose="020B0604030504040204" pitchFamily="50" charset="-128"/>
              <a:ea typeface="メイリオ" panose="020B0604030504040204" pitchFamily="50" charset="-128"/>
            </a:endParaRPr>
          </a:p>
        </p:txBody>
      </p:sp>
      <p:sp>
        <p:nvSpPr>
          <p:cNvPr id="9" name="角丸四角形吹き出し 8"/>
          <p:cNvSpPr/>
          <p:nvPr/>
        </p:nvSpPr>
        <p:spPr>
          <a:xfrm>
            <a:off x="3779912" y="1196752"/>
            <a:ext cx="3528392" cy="936104"/>
          </a:xfrm>
          <a:prstGeom prst="wedgeRoundRectCallout">
            <a:avLst>
              <a:gd name="adj1" fmla="val -5433"/>
              <a:gd name="adj2" fmla="val 117713"/>
              <a:gd name="adj3" fmla="val 16667"/>
            </a:avLst>
          </a:prstGeom>
          <a:solidFill>
            <a:schemeClr val="bg1"/>
          </a:solidFill>
          <a:ln w="50800">
            <a:solidFill>
              <a:srgbClr val="3B8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ja-JP" altLang="en-US" sz="2000" b="1" kern="0" dirty="0">
                <a:solidFill>
                  <a:prstClr val="black"/>
                </a:solidFill>
                <a:latin typeface="メイリオ" panose="020B0604030504040204" pitchFamily="50" charset="-128"/>
                <a:ea typeface="メイリオ" panose="020B0604030504040204" pitchFamily="50" charset="-128"/>
              </a:rPr>
              <a:t>②新規で導入される</a:t>
            </a:r>
            <a:endParaRPr kumimoji="0" lang="en-US" altLang="ja-JP" sz="2000" b="1" kern="0" dirty="0">
              <a:solidFill>
                <a:prstClr val="black"/>
              </a:solidFill>
              <a:latin typeface="メイリオ" panose="020B0604030504040204" pitchFamily="50" charset="-128"/>
              <a:ea typeface="メイリオ" panose="020B0604030504040204" pitchFamily="50" charset="-128"/>
            </a:endParaRPr>
          </a:p>
          <a:p>
            <a:pPr algn="ctr">
              <a:defRPr/>
            </a:pPr>
            <a:r>
              <a:rPr kumimoji="0" lang="ja-JP" altLang="en-US" sz="2000" b="1" kern="0" dirty="0">
                <a:solidFill>
                  <a:prstClr val="black"/>
                </a:solidFill>
                <a:latin typeface="メイリオ" panose="020B0604030504040204" pitchFamily="50" charset="-128"/>
                <a:ea typeface="メイリオ" panose="020B0604030504040204" pitchFamily="50" charset="-128"/>
              </a:rPr>
              <a:t>太陽光発電が阻害される</a:t>
            </a:r>
          </a:p>
        </p:txBody>
      </p:sp>
      <p:cxnSp>
        <p:nvCxnSpPr>
          <p:cNvPr id="12" name="直線コネクタ 11"/>
          <p:cNvCxnSpPr/>
          <p:nvPr/>
        </p:nvCxnSpPr>
        <p:spPr>
          <a:xfrm>
            <a:off x="585677" y="1909637"/>
            <a:ext cx="28580" cy="4577346"/>
          </a:xfrm>
          <a:prstGeom prst="line">
            <a:avLst/>
          </a:prstGeom>
          <a:noFill/>
          <a:ln w="50800" cap="flat" cmpd="sng" algn="ctr">
            <a:solidFill>
              <a:schemeClr val="tx1"/>
            </a:solidFill>
            <a:prstDash val="solid"/>
            <a:miter lim="800000"/>
          </a:ln>
          <a:effectLst/>
        </p:spPr>
      </p:cxnSp>
      <p:sp>
        <p:nvSpPr>
          <p:cNvPr id="16" name="テキスト ボックス 5"/>
          <p:cNvSpPr txBox="1"/>
          <p:nvPr/>
        </p:nvSpPr>
        <p:spPr>
          <a:xfrm>
            <a:off x="6817078" y="6550401"/>
            <a:ext cx="1277795" cy="670607"/>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2035</a:t>
            </a:r>
            <a:endParaRPr kumimoji="0" lang="ja-JP" altLang="en-US" sz="1050" kern="100" dirty="0">
              <a:solidFill>
                <a:sysClr val="windowText" lastClr="000000"/>
              </a:solidFill>
              <a:latin typeface="Century"/>
              <a:ea typeface="ＭＳ 明朝"/>
              <a:cs typeface="Times New Roman"/>
            </a:endParaRPr>
          </a:p>
        </p:txBody>
      </p:sp>
      <p:sp>
        <p:nvSpPr>
          <p:cNvPr id="17" name="正方形/長方形 16"/>
          <p:cNvSpPr/>
          <p:nvPr/>
        </p:nvSpPr>
        <p:spPr>
          <a:xfrm>
            <a:off x="611560" y="6021288"/>
            <a:ext cx="216024" cy="504056"/>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8" name="正方形/長方形 17"/>
          <p:cNvSpPr/>
          <p:nvPr/>
        </p:nvSpPr>
        <p:spPr>
          <a:xfrm>
            <a:off x="1331640" y="5297471"/>
            <a:ext cx="288032" cy="1227873"/>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19" name="正方形/長方形 18"/>
          <p:cNvSpPr/>
          <p:nvPr/>
        </p:nvSpPr>
        <p:spPr>
          <a:xfrm>
            <a:off x="1126353" y="5580826"/>
            <a:ext cx="205287" cy="94451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20" name="正方形/長方形 19"/>
          <p:cNvSpPr/>
          <p:nvPr/>
        </p:nvSpPr>
        <p:spPr>
          <a:xfrm>
            <a:off x="870245" y="5776638"/>
            <a:ext cx="245371" cy="748706"/>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21" name="正方形/長方形 20"/>
          <p:cNvSpPr/>
          <p:nvPr/>
        </p:nvSpPr>
        <p:spPr>
          <a:xfrm>
            <a:off x="6660232" y="6093296"/>
            <a:ext cx="216024" cy="43204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2" name="正方形/長方形 21"/>
          <p:cNvSpPr/>
          <p:nvPr/>
        </p:nvSpPr>
        <p:spPr>
          <a:xfrm>
            <a:off x="6444209" y="6021287"/>
            <a:ext cx="216023" cy="504057"/>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3" name="正方形/長方形 22"/>
          <p:cNvSpPr/>
          <p:nvPr/>
        </p:nvSpPr>
        <p:spPr>
          <a:xfrm>
            <a:off x="6228184" y="5949280"/>
            <a:ext cx="216024" cy="576064"/>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4" name="正方形/長方形 23"/>
          <p:cNvSpPr/>
          <p:nvPr/>
        </p:nvSpPr>
        <p:spPr>
          <a:xfrm>
            <a:off x="6012160" y="5877272"/>
            <a:ext cx="216024" cy="648072"/>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5" name="正方形/長方形 24"/>
          <p:cNvSpPr/>
          <p:nvPr/>
        </p:nvSpPr>
        <p:spPr>
          <a:xfrm>
            <a:off x="5796136" y="5805264"/>
            <a:ext cx="216024" cy="720080"/>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6" name="正方形/長方形 25"/>
          <p:cNvSpPr/>
          <p:nvPr/>
        </p:nvSpPr>
        <p:spPr>
          <a:xfrm>
            <a:off x="5580113" y="5722503"/>
            <a:ext cx="216024" cy="802841"/>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7" name="正方形/長方形 26"/>
          <p:cNvSpPr/>
          <p:nvPr/>
        </p:nvSpPr>
        <p:spPr>
          <a:xfrm>
            <a:off x="5364088" y="5581022"/>
            <a:ext cx="216024" cy="944322"/>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8" name="正方形/長方形 27"/>
          <p:cNvSpPr/>
          <p:nvPr/>
        </p:nvSpPr>
        <p:spPr>
          <a:xfrm>
            <a:off x="1619672" y="4941168"/>
            <a:ext cx="252592" cy="1584176"/>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29" name="正方形/長方形 28"/>
          <p:cNvSpPr/>
          <p:nvPr/>
        </p:nvSpPr>
        <p:spPr>
          <a:xfrm>
            <a:off x="1880453" y="4652417"/>
            <a:ext cx="243275" cy="1872927"/>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0" name="正方形/長方形 29"/>
          <p:cNvSpPr/>
          <p:nvPr/>
        </p:nvSpPr>
        <p:spPr>
          <a:xfrm>
            <a:off x="2136564" y="4397274"/>
            <a:ext cx="275196" cy="2128069"/>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1" name="正方形/長方形 30"/>
          <p:cNvSpPr/>
          <p:nvPr/>
        </p:nvSpPr>
        <p:spPr>
          <a:xfrm>
            <a:off x="2411761" y="4149080"/>
            <a:ext cx="216024" cy="2376264"/>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2" name="正方形/長方形 31"/>
          <p:cNvSpPr/>
          <p:nvPr/>
        </p:nvSpPr>
        <p:spPr>
          <a:xfrm>
            <a:off x="2641668" y="3933056"/>
            <a:ext cx="274148" cy="259228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3" name="正方形/長方形 32"/>
          <p:cNvSpPr/>
          <p:nvPr/>
        </p:nvSpPr>
        <p:spPr>
          <a:xfrm>
            <a:off x="2897777" y="3645024"/>
            <a:ext cx="234063" cy="2880320"/>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4" name="正方形/長方形 33"/>
          <p:cNvSpPr/>
          <p:nvPr/>
        </p:nvSpPr>
        <p:spPr>
          <a:xfrm>
            <a:off x="3146771" y="3376704"/>
            <a:ext cx="273101" cy="3148639"/>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37" name="正方形/長方形 36"/>
          <p:cNvSpPr/>
          <p:nvPr/>
        </p:nvSpPr>
        <p:spPr>
          <a:xfrm>
            <a:off x="3851920" y="4437112"/>
            <a:ext cx="216025" cy="2088232"/>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0" name="正方形/長方形 39"/>
          <p:cNvSpPr/>
          <p:nvPr/>
        </p:nvSpPr>
        <p:spPr>
          <a:xfrm>
            <a:off x="4499992" y="5013176"/>
            <a:ext cx="216024" cy="151216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1" name="正方形/長方形 40"/>
          <p:cNvSpPr/>
          <p:nvPr/>
        </p:nvSpPr>
        <p:spPr>
          <a:xfrm>
            <a:off x="4716017" y="5157192"/>
            <a:ext cx="216023" cy="1368152"/>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2" name="正方形/長方形 41"/>
          <p:cNvSpPr/>
          <p:nvPr/>
        </p:nvSpPr>
        <p:spPr>
          <a:xfrm>
            <a:off x="4932041" y="5229200"/>
            <a:ext cx="216023" cy="1296143"/>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3" name="正方形/長方形 42"/>
          <p:cNvSpPr/>
          <p:nvPr/>
        </p:nvSpPr>
        <p:spPr>
          <a:xfrm>
            <a:off x="5148064" y="5373216"/>
            <a:ext cx="216024" cy="1152128"/>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44" name="テキスト ボックス 35"/>
          <p:cNvSpPr txBox="1"/>
          <p:nvPr/>
        </p:nvSpPr>
        <p:spPr>
          <a:xfrm>
            <a:off x="2775193" y="6411668"/>
            <a:ext cx="2020420" cy="930887"/>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3199" b="1" i="1" kern="100" dirty="0">
                <a:solidFill>
                  <a:sysClr val="windowText" lastClr="000000"/>
                </a:solidFill>
                <a:latin typeface="Century"/>
                <a:ea typeface="ＭＳ 明朝"/>
                <a:cs typeface="Times New Roman"/>
              </a:rPr>
              <a:t>2019</a:t>
            </a:r>
            <a:endParaRPr kumimoji="0" lang="ja-JP" altLang="en-US" sz="3199" b="1" i="1" kern="100" dirty="0">
              <a:solidFill>
                <a:sysClr val="windowText" lastClr="000000"/>
              </a:solidFill>
              <a:latin typeface="Century"/>
              <a:ea typeface="ＭＳ 明朝"/>
              <a:cs typeface="Times New Roman"/>
            </a:endParaRPr>
          </a:p>
        </p:txBody>
      </p:sp>
      <p:sp>
        <p:nvSpPr>
          <p:cNvPr id="45" name="テキスト ボックス 36"/>
          <p:cNvSpPr txBox="1"/>
          <p:nvPr/>
        </p:nvSpPr>
        <p:spPr>
          <a:xfrm>
            <a:off x="7457340" y="6415700"/>
            <a:ext cx="1213565" cy="850066"/>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ja-JP" altLang="en-US" sz="1050" kern="100" dirty="0">
                <a:solidFill>
                  <a:sysClr val="windowText" lastClr="000000"/>
                </a:solidFill>
                <a:latin typeface="Century"/>
                <a:ea typeface="ＭＳ 明朝"/>
                <a:cs typeface="Times New Roman"/>
              </a:rPr>
              <a:t>（年）</a:t>
            </a:r>
          </a:p>
        </p:txBody>
      </p:sp>
      <p:cxnSp>
        <p:nvCxnSpPr>
          <p:cNvPr id="46" name="直線コネクタ 45"/>
          <p:cNvCxnSpPr/>
          <p:nvPr/>
        </p:nvCxnSpPr>
        <p:spPr>
          <a:xfrm>
            <a:off x="614257" y="3376705"/>
            <a:ext cx="2494646" cy="1"/>
          </a:xfrm>
          <a:prstGeom prst="line">
            <a:avLst/>
          </a:prstGeom>
          <a:noFill/>
          <a:ln w="50800" cap="flat" cmpd="sng" algn="ctr">
            <a:solidFill>
              <a:schemeClr val="tx1"/>
            </a:solidFill>
            <a:prstDash val="dash"/>
            <a:round/>
            <a:headEnd type="none" w="med" len="med"/>
            <a:tailEnd type="none" w="med" len="med"/>
          </a:ln>
          <a:effectLst/>
        </p:spPr>
      </p:cxnSp>
      <p:sp>
        <p:nvSpPr>
          <p:cNvPr id="47" name="テキスト ボックス 38"/>
          <p:cNvSpPr txBox="1"/>
          <p:nvPr/>
        </p:nvSpPr>
        <p:spPr>
          <a:xfrm>
            <a:off x="173839" y="3275438"/>
            <a:ext cx="702943" cy="702656"/>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1150</a:t>
            </a:r>
            <a:endParaRPr kumimoji="0" lang="ja-JP" altLang="en-US" sz="1050" kern="100" dirty="0">
              <a:solidFill>
                <a:sysClr val="windowText" lastClr="000000"/>
              </a:solidFill>
              <a:latin typeface="Century"/>
              <a:ea typeface="ＭＳ 明朝"/>
              <a:cs typeface="Times New Roman"/>
            </a:endParaRPr>
          </a:p>
        </p:txBody>
      </p:sp>
      <p:sp>
        <p:nvSpPr>
          <p:cNvPr id="48" name="テキスト ボックス 40"/>
          <p:cNvSpPr txBox="1"/>
          <p:nvPr/>
        </p:nvSpPr>
        <p:spPr>
          <a:xfrm>
            <a:off x="180170" y="5043104"/>
            <a:ext cx="690278" cy="447144"/>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500</a:t>
            </a:r>
            <a:endParaRPr kumimoji="0" lang="ja-JP" altLang="en-US" sz="1050" kern="100" dirty="0">
              <a:solidFill>
                <a:sysClr val="windowText" lastClr="000000"/>
              </a:solidFill>
              <a:latin typeface="Century"/>
              <a:ea typeface="ＭＳ 明朝"/>
              <a:cs typeface="Times New Roman"/>
            </a:endParaRPr>
          </a:p>
        </p:txBody>
      </p:sp>
      <p:sp>
        <p:nvSpPr>
          <p:cNvPr id="49" name="テキスト ボックス 41"/>
          <p:cNvSpPr txBox="1"/>
          <p:nvPr/>
        </p:nvSpPr>
        <p:spPr>
          <a:xfrm>
            <a:off x="152304" y="3637577"/>
            <a:ext cx="835933" cy="525217"/>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en-US" sz="1050" kern="100" dirty="0">
                <a:solidFill>
                  <a:sysClr val="windowText" lastClr="000000"/>
                </a:solidFill>
                <a:latin typeface="Century"/>
                <a:ea typeface="ＭＳ 明朝"/>
                <a:cs typeface="Times New Roman"/>
              </a:rPr>
              <a:t>1000</a:t>
            </a:r>
            <a:endParaRPr kumimoji="0" lang="ja-JP" altLang="en-US" sz="1050" kern="100" dirty="0">
              <a:solidFill>
                <a:sysClr val="windowText" lastClr="000000"/>
              </a:solidFill>
              <a:latin typeface="Century"/>
              <a:ea typeface="ＭＳ 明朝"/>
              <a:cs typeface="Times New Roman"/>
            </a:endParaRPr>
          </a:p>
        </p:txBody>
      </p:sp>
      <p:sp>
        <p:nvSpPr>
          <p:cNvPr id="50" name="テキスト ボックス 42"/>
          <p:cNvSpPr txBox="1"/>
          <p:nvPr/>
        </p:nvSpPr>
        <p:spPr>
          <a:xfrm>
            <a:off x="73460" y="1598682"/>
            <a:ext cx="1172295" cy="688461"/>
          </a:xfrm>
          <a:prstGeom prst="rect">
            <a:avLst/>
          </a:prstGeom>
          <a:noFill/>
          <a:ln w="50800">
            <a:noFill/>
          </a:ln>
        </p:spPr>
        <p:txBody>
          <a:bodyPr rot="0" spcFirstLastPara="0" vert="horz" wrap="square" lIns="91424" tIns="45712" rIns="91424" bIns="45712" numCol="1" spcCol="0" rtlCol="0" fromWordArt="0" anchor="t" anchorCtr="0" forceAA="0" compatLnSpc="1">
            <a:prstTxWarp prst="textNoShape">
              <a:avLst/>
            </a:prstTxWarp>
            <a:noAutofit/>
          </a:bodyPr>
          <a:lstStyle/>
          <a:p>
            <a:pPr algn="just" defTabSz="914217">
              <a:defRPr/>
            </a:pPr>
            <a:r>
              <a:rPr kumimoji="0" lang="ja-JP" altLang="en-US" sz="1050" kern="100" dirty="0">
                <a:solidFill>
                  <a:sysClr val="windowText" lastClr="000000"/>
                </a:solidFill>
                <a:latin typeface="Century"/>
                <a:ea typeface="ＭＳ 明朝"/>
                <a:cs typeface="Times New Roman"/>
              </a:rPr>
              <a:t>（万</a:t>
            </a:r>
            <a:r>
              <a:rPr kumimoji="0" lang="en-US" sz="1050" kern="100" dirty="0">
                <a:solidFill>
                  <a:sysClr val="windowText" lastClr="000000"/>
                </a:solidFill>
                <a:latin typeface="Century"/>
                <a:ea typeface="ＭＳ 明朝"/>
                <a:cs typeface="Times New Roman"/>
              </a:rPr>
              <a:t>kW</a:t>
            </a:r>
            <a:r>
              <a:rPr kumimoji="0" lang="ja-JP" altLang="en-US" sz="1050" kern="100" dirty="0">
                <a:solidFill>
                  <a:sysClr val="windowText" lastClr="000000"/>
                </a:solidFill>
                <a:latin typeface="Century"/>
                <a:ea typeface="ＭＳ 明朝"/>
                <a:cs typeface="Times New Roman"/>
              </a:rPr>
              <a:t>）</a:t>
            </a:r>
          </a:p>
        </p:txBody>
      </p:sp>
      <p:grpSp>
        <p:nvGrpSpPr>
          <p:cNvPr id="117" name="グループ化 116"/>
          <p:cNvGrpSpPr/>
          <p:nvPr/>
        </p:nvGrpSpPr>
        <p:grpSpPr>
          <a:xfrm>
            <a:off x="3419873" y="2204864"/>
            <a:ext cx="3456383" cy="1159398"/>
            <a:chOff x="3419873" y="2204864"/>
            <a:chExt cx="3456383" cy="1159398"/>
          </a:xfrm>
        </p:grpSpPr>
        <p:sp>
          <p:nvSpPr>
            <p:cNvPr id="65" name="正方形/長方形 64"/>
            <p:cNvSpPr/>
            <p:nvPr/>
          </p:nvSpPr>
          <p:spPr>
            <a:xfrm>
              <a:off x="6228185" y="2361105"/>
              <a:ext cx="216024" cy="995888"/>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grpSp>
          <p:nvGrpSpPr>
            <p:cNvPr id="114" name="グループ化 113"/>
            <p:cNvGrpSpPr/>
            <p:nvPr/>
          </p:nvGrpSpPr>
          <p:grpSpPr>
            <a:xfrm>
              <a:off x="3419873" y="2204864"/>
              <a:ext cx="3456383" cy="1159398"/>
              <a:chOff x="3419873" y="2204864"/>
              <a:chExt cx="3456383" cy="1159398"/>
            </a:xfrm>
          </p:grpSpPr>
          <p:sp>
            <p:nvSpPr>
              <p:cNvPr id="52" name="正方形/長方形 51"/>
              <p:cNvSpPr/>
              <p:nvPr/>
            </p:nvSpPr>
            <p:spPr>
              <a:xfrm>
                <a:off x="3419873" y="3140968"/>
                <a:ext cx="216023" cy="216024"/>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3" name="正方形/長方形 52"/>
              <p:cNvSpPr/>
              <p:nvPr/>
            </p:nvSpPr>
            <p:spPr>
              <a:xfrm>
                <a:off x="3635897" y="2996952"/>
                <a:ext cx="216024" cy="366556"/>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4" name="正方形/長方形 53"/>
              <p:cNvSpPr/>
              <p:nvPr/>
            </p:nvSpPr>
            <p:spPr>
              <a:xfrm>
                <a:off x="3851920" y="2924945"/>
                <a:ext cx="216024" cy="432048"/>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5" name="正方形/長方形 54"/>
              <p:cNvSpPr/>
              <p:nvPr/>
            </p:nvSpPr>
            <p:spPr>
              <a:xfrm>
                <a:off x="4067945" y="2912963"/>
                <a:ext cx="216024" cy="444029"/>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6" name="正方形/長方形 55"/>
              <p:cNvSpPr/>
              <p:nvPr/>
            </p:nvSpPr>
            <p:spPr>
              <a:xfrm>
                <a:off x="4283968" y="2852937"/>
                <a:ext cx="216024" cy="504055"/>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7" name="正方形/長方形 56"/>
              <p:cNvSpPr/>
              <p:nvPr/>
            </p:nvSpPr>
            <p:spPr>
              <a:xfrm>
                <a:off x="4499993" y="2780928"/>
                <a:ext cx="216024" cy="576064"/>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8" name="正方形/長方形 57"/>
              <p:cNvSpPr/>
              <p:nvPr/>
            </p:nvSpPr>
            <p:spPr>
              <a:xfrm>
                <a:off x="4716016" y="2743818"/>
                <a:ext cx="239279" cy="613174"/>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59" name="正方形/長方形 58"/>
              <p:cNvSpPr/>
              <p:nvPr/>
            </p:nvSpPr>
            <p:spPr>
              <a:xfrm>
                <a:off x="4941755" y="2708920"/>
                <a:ext cx="206309" cy="648072"/>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0" name="正方形/長方形 59"/>
              <p:cNvSpPr/>
              <p:nvPr/>
            </p:nvSpPr>
            <p:spPr>
              <a:xfrm>
                <a:off x="5148064" y="2640167"/>
                <a:ext cx="216024" cy="716825"/>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1" name="正方形/長方形 60"/>
              <p:cNvSpPr/>
              <p:nvPr/>
            </p:nvSpPr>
            <p:spPr>
              <a:xfrm>
                <a:off x="5580112" y="2512595"/>
                <a:ext cx="216024" cy="844397"/>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2" name="正方形/長方形 61"/>
              <p:cNvSpPr/>
              <p:nvPr/>
            </p:nvSpPr>
            <p:spPr>
              <a:xfrm>
                <a:off x="5796137" y="2464757"/>
                <a:ext cx="216024" cy="892235"/>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3" name="正方形/長方形 62"/>
              <p:cNvSpPr/>
              <p:nvPr/>
            </p:nvSpPr>
            <p:spPr>
              <a:xfrm>
                <a:off x="6012161" y="2416917"/>
                <a:ext cx="216024" cy="940075"/>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4" name="正方形/長方形 63"/>
              <p:cNvSpPr/>
              <p:nvPr/>
            </p:nvSpPr>
            <p:spPr>
              <a:xfrm>
                <a:off x="5364088" y="2584355"/>
                <a:ext cx="216024" cy="772637"/>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6" name="正方形/長方形 65"/>
              <p:cNvSpPr/>
              <p:nvPr/>
            </p:nvSpPr>
            <p:spPr>
              <a:xfrm>
                <a:off x="6454470" y="2297319"/>
                <a:ext cx="205762" cy="1059673"/>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sp>
            <p:nvSpPr>
              <p:cNvPr id="67" name="正方形/長方形 66"/>
              <p:cNvSpPr/>
              <p:nvPr/>
            </p:nvSpPr>
            <p:spPr>
              <a:xfrm>
                <a:off x="6647393" y="2204864"/>
                <a:ext cx="228863" cy="1159398"/>
              </a:xfrm>
              <a:prstGeom prst="rect">
                <a:avLst/>
              </a:prstGeom>
              <a:pattFill prst="wdUpDiag">
                <a:fgClr>
                  <a:srgbClr val="70AD47">
                    <a:lumMod val="60000"/>
                    <a:lumOff val="40000"/>
                  </a:srgbClr>
                </a:fgClr>
                <a:bgClr>
                  <a:sysClr val="window" lastClr="FFFFFF"/>
                </a:bgClr>
              </a:patt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Text" lastClr="000000"/>
                  </a:solidFill>
                </a:endParaRPr>
              </a:p>
            </p:txBody>
          </p:sp>
        </p:grpSp>
      </p:grpSp>
      <p:sp>
        <p:nvSpPr>
          <p:cNvPr id="91" name="正方形/長方形 90"/>
          <p:cNvSpPr/>
          <p:nvPr/>
        </p:nvSpPr>
        <p:spPr>
          <a:xfrm>
            <a:off x="3635896" y="4149080"/>
            <a:ext cx="216024" cy="2376264"/>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5" name="正方形/長方形 94"/>
          <p:cNvSpPr/>
          <p:nvPr/>
        </p:nvSpPr>
        <p:spPr>
          <a:xfrm>
            <a:off x="4283968" y="4818897"/>
            <a:ext cx="216024" cy="1706447"/>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4" name="正方形/長方形 93"/>
          <p:cNvSpPr/>
          <p:nvPr/>
        </p:nvSpPr>
        <p:spPr>
          <a:xfrm>
            <a:off x="4067944" y="4581128"/>
            <a:ext cx="216024" cy="1944216"/>
          </a:xfrm>
          <a:prstGeom prst="rect">
            <a:avLst/>
          </a:prstGeom>
          <a:no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grpSp>
        <p:nvGrpSpPr>
          <p:cNvPr id="115" name="グループ化 114"/>
          <p:cNvGrpSpPr/>
          <p:nvPr/>
        </p:nvGrpSpPr>
        <p:grpSpPr>
          <a:xfrm>
            <a:off x="3419872" y="3356992"/>
            <a:ext cx="3456384" cy="2736304"/>
            <a:chOff x="3419872" y="3356992"/>
            <a:chExt cx="3456384" cy="2736304"/>
          </a:xfrm>
          <a:blipFill>
            <a:blip r:embed="rId3"/>
            <a:tile tx="0" ty="0" sx="100000" sy="100000" flip="none" algn="tl"/>
          </a:blipFill>
        </p:grpSpPr>
        <p:sp>
          <p:nvSpPr>
            <p:cNvPr id="110" name="正方形/長方形 109"/>
            <p:cNvSpPr/>
            <p:nvPr/>
          </p:nvSpPr>
          <p:spPr>
            <a:xfrm>
              <a:off x="6444208" y="3356992"/>
              <a:ext cx="216024" cy="2664296"/>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grpSp>
          <p:nvGrpSpPr>
            <p:cNvPr id="113" name="グループ化 112"/>
            <p:cNvGrpSpPr/>
            <p:nvPr/>
          </p:nvGrpSpPr>
          <p:grpSpPr>
            <a:xfrm>
              <a:off x="3419872" y="3356992"/>
              <a:ext cx="3456384" cy="2736304"/>
              <a:chOff x="3419872" y="3356992"/>
              <a:chExt cx="3456384" cy="2736304"/>
            </a:xfrm>
            <a:grpFill/>
          </p:grpSpPr>
          <p:sp>
            <p:nvSpPr>
              <p:cNvPr id="89" name="正方形/長方形 88"/>
              <p:cNvSpPr/>
              <p:nvPr/>
            </p:nvSpPr>
            <p:spPr>
              <a:xfrm>
                <a:off x="3419872" y="3356992"/>
                <a:ext cx="216024" cy="576064"/>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6" name="正方形/長方形 95"/>
              <p:cNvSpPr/>
              <p:nvPr/>
            </p:nvSpPr>
            <p:spPr>
              <a:xfrm>
                <a:off x="3635896" y="3356992"/>
                <a:ext cx="216024" cy="79208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7" name="正方形/長方形 96"/>
              <p:cNvSpPr/>
              <p:nvPr/>
            </p:nvSpPr>
            <p:spPr>
              <a:xfrm>
                <a:off x="3851920" y="3356992"/>
                <a:ext cx="216024" cy="1080120"/>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98" name="正方形/長方形 97"/>
              <p:cNvSpPr/>
              <p:nvPr/>
            </p:nvSpPr>
            <p:spPr>
              <a:xfrm>
                <a:off x="4067944" y="3356992"/>
                <a:ext cx="216024" cy="1224136"/>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0" name="正方形/長方形 99"/>
              <p:cNvSpPr/>
              <p:nvPr/>
            </p:nvSpPr>
            <p:spPr>
              <a:xfrm>
                <a:off x="4283968" y="3356992"/>
                <a:ext cx="216024" cy="1440160"/>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1" name="正方形/長方形 100"/>
              <p:cNvSpPr/>
              <p:nvPr/>
            </p:nvSpPr>
            <p:spPr>
              <a:xfrm>
                <a:off x="4499992" y="3356992"/>
                <a:ext cx="216024" cy="1656184"/>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2" name="正方形/長方形 101"/>
              <p:cNvSpPr/>
              <p:nvPr/>
            </p:nvSpPr>
            <p:spPr>
              <a:xfrm>
                <a:off x="4716016" y="3356992"/>
                <a:ext cx="216024" cy="1800200"/>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3" name="正方形/長方形 102"/>
              <p:cNvSpPr/>
              <p:nvPr/>
            </p:nvSpPr>
            <p:spPr>
              <a:xfrm>
                <a:off x="4932040" y="3356992"/>
                <a:ext cx="216024" cy="187220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4" name="正方形/長方形 103"/>
              <p:cNvSpPr/>
              <p:nvPr/>
            </p:nvSpPr>
            <p:spPr>
              <a:xfrm>
                <a:off x="5148064" y="3356992"/>
                <a:ext cx="216024" cy="2016224"/>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5" name="正方形/長方形 104"/>
              <p:cNvSpPr/>
              <p:nvPr/>
            </p:nvSpPr>
            <p:spPr>
              <a:xfrm>
                <a:off x="5364088" y="3356992"/>
                <a:ext cx="216024" cy="223224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6" name="正方形/長方形 105"/>
              <p:cNvSpPr/>
              <p:nvPr/>
            </p:nvSpPr>
            <p:spPr>
              <a:xfrm>
                <a:off x="5580112" y="3356992"/>
                <a:ext cx="216024" cy="238464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7" name="正方形/長方形 106"/>
              <p:cNvSpPr/>
              <p:nvPr/>
            </p:nvSpPr>
            <p:spPr>
              <a:xfrm>
                <a:off x="5796136" y="3356992"/>
                <a:ext cx="216024" cy="2448272"/>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8" name="正方形/長方形 107"/>
              <p:cNvSpPr/>
              <p:nvPr/>
            </p:nvSpPr>
            <p:spPr>
              <a:xfrm>
                <a:off x="6012160" y="3356992"/>
                <a:ext cx="216024" cy="2520280"/>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09" name="正方形/長方形 108"/>
              <p:cNvSpPr/>
              <p:nvPr/>
            </p:nvSpPr>
            <p:spPr>
              <a:xfrm>
                <a:off x="6228184" y="3356992"/>
                <a:ext cx="216024" cy="2592288"/>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sp>
            <p:nvSpPr>
              <p:cNvPr id="111" name="正方形/長方形 110"/>
              <p:cNvSpPr/>
              <p:nvPr/>
            </p:nvSpPr>
            <p:spPr>
              <a:xfrm>
                <a:off x="6660232" y="3356992"/>
                <a:ext cx="216024" cy="2736304"/>
              </a:xfrm>
              <a:prstGeom prst="rect">
                <a:avLst/>
              </a:prstGeom>
              <a:grpFill/>
              <a:ln w="50800" cap="flat" cmpd="sng" algn="ctr">
                <a:solidFill>
                  <a:schemeClr val="tx1"/>
                </a:solidFill>
                <a:prstDash val="solid"/>
                <a:miter lim="800000"/>
              </a:ln>
              <a:effectLst/>
            </p:spPr>
            <p:txBody>
              <a:bodyPr rot="0" spcFirstLastPara="0" vert="horz" wrap="square" lIns="91424" tIns="45712" rIns="91424" bIns="45712" numCol="1" spcCol="0" rtlCol="0" fromWordArt="0" anchor="ctr" anchorCtr="0" forceAA="0" compatLnSpc="1">
                <a:prstTxWarp prst="textNoShape">
                  <a:avLst/>
                </a:prstTxWarp>
                <a:noAutofit/>
              </a:bodyPr>
              <a:lstStyle/>
              <a:p>
                <a:pPr defTabSz="914217">
                  <a:defRPr/>
                </a:pPr>
                <a:endParaRPr kumimoji="0" lang="ja-JP" altLang="en-US" kern="0" dirty="0">
                  <a:solidFill>
                    <a:sysClr val="window" lastClr="FFFFFF"/>
                  </a:solidFill>
                  <a:latin typeface="Century" panose="020F0502020204030204"/>
                  <a:ea typeface="ＭＳ 明朝"/>
                </a:endParaRPr>
              </a:p>
            </p:txBody>
          </p:sp>
        </p:grpSp>
      </p:grpSp>
      <p:sp>
        <p:nvSpPr>
          <p:cNvPr id="8" name="角丸四角形吹き出し 7"/>
          <p:cNvSpPr/>
          <p:nvPr/>
        </p:nvSpPr>
        <p:spPr>
          <a:xfrm>
            <a:off x="6947249" y="3284984"/>
            <a:ext cx="2196751" cy="2232248"/>
          </a:xfrm>
          <a:prstGeom prst="wedgeRoundRectCallout">
            <a:avLst>
              <a:gd name="adj1" fmla="val -61904"/>
              <a:gd name="adj2" fmla="val 4232"/>
              <a:gd name="adj3" fmla="val 16667"/>
            </a:avLst>
          </a:prstGeom>
          <a:solidFill>
            <a:schemeClr val="bg1"/>
          </a:solidFill>
          <a:ln w="50800">
            <a:solidFill>
              <a:srgbClr val="3B8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ja-JP" altLang="en-US" sz="2000" b="1" kern="0" dirty="0">
                <a:solidFill>
                  <a:prstClr val="black"/>
                </a:solidFill>
                <a:latin typeface="メイリオ" panose="020B0604030504040204" pitchFamily="50" charset="-128"/>
                <a:ea typeface="メイリオ" panose="020B0604030504040204" pitchFamily="50" charset="-128"/>
              </a:rPr>
              <a:t>①</a:t>
            </a:r>
            <a:r>
              <a:rPr kumimoji="0" lang="en-US" altLang="ja-JP" sz="2000" b="1" kern="0" dirty="0">
                <a:solidFill>
                  <a:prstClr val="black"/>
                </a:solidFill>
                <a:latin typeface="メイリオ" panose="020B0604030504040204" pitchFamily="50" charset="-128"/>
                <a:ea typeface="メイリオ" panose="020B0604030504040204" pitchFamily="50" charset="-128"/>
              </a:rPr>
              <a:t>FIT</a:t>
            </a:r>
            <a:r>
              <a:rPr kumimoji="0" lang="ja-JP" altLang="en-US" sz="2000" b="1" kern="0" dirty="0">
                <a:solidFill>
                  <a:prstClr val="black"/>
                </a:solidFill>
                <a:latin typeface="メイリオ" panose="020B0604030504040204" pitchFamily="50" charset="-128"/>
                <a:ea typeface="メイリオ" panose="020B0604030504040204" pitchFamily="50" charset="-128"/>
              </a:rPr>
              <a:t>保証期間終了で</a:t>
            </a:r>
            <a:endParaRPr kumimoji="0" lang="en-US" altLang="ja-JP" sz="2000" b="1" kern="0" dirty="0">
              <a:solidFill>
                <a:prstClr val="black"/>
              </a:solidFill>
              <a:latin typeface="メイリオ" panose="020B0604030504040204" pitchFamily="50" charset="-128"/>
              <a:ea typeface="メイリオ" panose="020B0604030504040204" pitchFamily="50" charset="-128"/>
            </a:endParaRPr>
          </a:p>
          <a:p>
            <a:pPr algn="ctr">
              <a:defRPr/>
            </a:pPr>
            <a:r>
              <a:rPr kumimoji="0" lang="ja-JP" altLang="en-US" sz="2000" b="1" kern="0" dirty="0">
                <a:solidFill>
                  <a:prstClr val="black"/>
                </a:solidFill>
                <a:latin typeface="メイリオ" panose="020B0604030504040204" pitchFamily="50" charset="-128"/>
                <a:ea typeface="メイリオ" panose="020B0604030504040204" pitchFamily="50" charset="-128"/>
              </a:rPr>
              <a:t>太陽光発電が</a:t>
            </a:r>
            <a:endParaRPr kumimoji="0" lang="en-US" altLang="ja-JP" sz="2000" b="1" kern="0" dirty="0">
              <a:solidFill>
                <a:prstClr val="black"/>
              </a:solidFill>
              <a:latin typeface="メイリオ" panose="020B0604030504040204" pitchFamily="50" charset="-128"/>
              <a:ea typeface="メイリオ" panose="020B0604030504040204" pitchFamily="50" charset="-128"/>
            </a:endParaRPr>
          </a:p>
          <a:p>
            <a:pPr algn="ctr">
              <a:defRPr/>
            </a:pPr>
            <a:r>
              <a:rPr kumimoji="0" lang="ja-JP" altLang="en-US" sz="2000" b="1" kern="0" dirty="0">
                <a:solidFill>
                  <a:prstClr val="black"/>
                </a:solidFill>
                <a:latin typeface="メイリオ" panose="020B0604030504040204" pitchFamily="50" charset="-128"/>
                <a:ea typeface="メイリオ" panose="020B0604030504040204" pitchFamily="50" charset="-128"/>
              </a:rPr>
              <a:t>放置される</a:t>
            </a:r>
          </a:p>
        </p:txBody>
      </p:sp>
      <p:sp>
        <p:nvSpPr>
          <p:cNvPr id="2" name="正方形/長方形 1"/>
          <p:cNvSpPr/>
          <p:nvPr/>
        </p:nvSpPr>
        <p:spPr>
          <a:xfrm>
            <a:off x="6876256" y="5911407"/>
            <a:ext cx="2301044" cy="507831"/>
          </a:xfrm>
          <a:prstGeom prst="rect">
            <a:avLst/>
          </a:prstGeom>
        </p:spPr>
        <p:txBody>
          <a:bodyPr wrap="square">
            <a:spAutoFit/>
          </a:bodyPr>
          <a:lstStyle/>
          <a:p>
            <a:pPr fontAlgn="base"/>
            <a:r>
              <a:rPr lang="ja-JP" altLang="ja-JP" sz="900" dirty="0"/>
              <a:t>※参考 環境エネルギー政策研究所</a:t>
            </a:r>
            <a:r>
              <a:rPr lang="en-US" altLang="ja-JP" sz="900" dirty="0"/>
              <a:t>(2015)</a:t>
            </a:r>
            <a:endParaRPr lang="ja-JP" altLang="ja-JP" sz="900" dirty="0"/>
          </a:p>
          <a:p>
            <a:pPr fontAlgn="base"/>
            <a:r>
              <a:rPr lang="ja-JP" altLang="ja-JP" sz="900" dirty="0"/>
              <a:t>「再生可能エネルギー白書」</a:t>
            </a:r>
          </a:p>
          <a:p>
            <a:r>
              <a:rPr lang="en-US" altLang="ja-JP" sz="900" dirty="0"/>
              <a:t>2019</a:t>
            </a:r>
            <a:r>
              <a:rPr lang="ja-JP" altLang="ja-JP" sz="900" dirty="0"/>
              <a:t>年以降は我々の推定値</a:t>
            </a:r>
            <a:endParaRPr lang="ja-JP" altLang="en-US" sz="900" dirty="0"/>
          </a:p>
        </p:txBody>
      </p:sp>
    </p:spTree>
    <p:extLst>
      <p:ext uri="{BB962C8B-B14F-4D97-AF65-F5344CB8AC3E}">
        <p14:creationId xmlns:p14="http://schemas.microsoft.com/office/powerpoint/2010/main" val="390634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15"/>
                                        </p:tgtEl>
                                      </p:cBhvr>
                                    </p:animEffect>
                                    <p:set>
                                      <p:cBhvr>
                                        <p:cTn id="12" dur="1" fill="hold">
                                          <p:stCondLst>
                                            <p:cond delay="499"/>
                                          </p:stCondLst>
                                        </p:cTn>
                                        <p:tgtEl>
                                          <p:spTgt spid="1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7"/>
                                        </p:tgtEl>
                                      </p:cBhvr>
                                    </p:animEffect>
                                    <p:set>
                                      <p:cBhvr>
                                        <p:cTn id="22" dur="1" fill="hold">
                                          <p:stCondLst>
                                            <p:cond delay="499"/>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16000" r="-16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683568" y="332656"/>
            <a:ext cx="7848872" cy="5663089"/>
          </a:xfrm>
          <a:prstGeom prst="rect">
            <a:avLst/>
          </a:prstGeom>
          <a:noFill/>
        </p:spPr>
        <p:txBody>
          <a:bodyPr wrap="square" rtlCol="0">
            <a:spAutoFit/>
          </a:bodyPr>
          <a:lstStyle/>
          <a:p>
            <a:pPr algn="ctr"/>
            <a:r>
              <a:rPr lang="ja-JP" altLang="en-US" sz="4400" b="1" u="sng" dirty="0">
                <a:ln>
                  <a:solidFill>
                    <a:schemeClr val="bg1"/>
                  </a:solidFill>
                </a:ln>
                <a:latin typeface="メイリオ" panose="020B0604030504040204" pitchFamily="50" charset="-128"/>
                <a:ea typeface="メイリオ" panose="020B0604030504040204" pitchFamily="50" charset="-128"/>
                <a:cs typeface="メイリオ" panose="020B0604030504040204" pitchFamily="50" charset="-128"/>
              </a:rPr>
              <a:t>①太陽光発電の放置</a:t>
            </a:r>
            <a:endParaRPr lang="en-US" altLang="ja-JP" sz="4400" b="1" u="sng" dirty="0">
              <a:ln>
                <a:solidFill>
                  <a:schemeClr val="bg1"/>
                </a:solidFill>
              </a:ln>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400" b="1" u="sng" dirty="0">
                <a:ln>
                  <a:solidFill>
                    <a:schemeClr val="bg1"/>
                  </a:solidFill>
                </a:ln>
                <a:latin typeface="メイリオ" panose="020B0604030504040204" pitchFamily="50" charset="-128"/>
                <a:ea typeface="メイリオ" panose="020B0604030504040204" pitchFamily="50" charset="-128"/>
                <a:cs typeface="メイリオ" panose="020B0604030504040204" pitchFamily="50" charset="-128"/>
              </a:rPr>
              <a:t>②太陽光発電の</a:t>
            </a:r>
            <a:r>
              <a:rPr lang="ja-JP" altLang="en-US" sz="4400" b="1" u="sng" dirty="0" smtClean="0">
                <a:ln>
                  <a:solidFill>
                    <a:schemeClr val="bg1"/>
                  </a:solidFill>
                </a:ln>
                <a:latin typeface="メイリオ" panose="020B0604030504040204" pitchFamily="50" charset="-128"/>
                <a:ea typeface="メイリオ" panose="020B0604030504040204" pitchFamily="50" charset="-128"/>
                <a:cs typeface="メイリオ" panose="020B0604030504040204" pitchFamily="50" charset="-128"/>
              </a:rPr>
              <a:t>増加の阻害</a:t>
            </a:r>
            <a:endParaRPr lang="en-US" altLang="ja-JP" sz="4400" b="1" u="sng" dirty="0">
              <a:ln>
                <a:solidFill>
                  <a:schemeClr val="bg1"/>
                </a:solidFill>
              </a:ln>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4000" b="1" u="sng" dirty="0">
              <a:ln>
                <a:solidFill>
                  <a:prstClr val="white"/>
                </a:solidFill>
              </a:ln>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4000" b="1" u="sng" dirty="0">
              <a:ln>
                <a:solidFill>
                  <a:prstClr val="white"/>
                </a:solidFill>
              </a:ln>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4000" b="1" u="sng" dirty="0">
              <a:ln>
                <a:solidFill>
                  <a:prstClr val="white"/>
                </a:solidFill>
              </a:ln>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4000" b="1" u="sng" dirty="0">
              <a:ln>
                <a:solidFill>
                  <a:prstClr val="white"/>
                </a:solidFill>
              </a:ln>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800" b="1" u="sng" dirty="0">
                <a:ln>
                  <a:solidFill>
                    <a:schemeClr val="bg1"/>
                  </a:solidFill>
                </a:ln>
                <a:latin typeface="メイリオ" panose="020B0604030504040204" pitchFamily="50" charset="-128"/>
                <a:ea typeface="メイリオ" panose="020B0604030504040204" pitchFamily="50" charset="-128"/>
                <a:cs typeface="メイリオ" panose="020B0604030504040204" pitchFamily="50" charset="-128"/>
              </a:rPr>
              <a:t>これを防ぐためには</a:t>
            </a:r>
            <a:endParaRPr lang="en-US" altLang="ja-JP" sz="4800" b="1" u="sng" dirty="0">
              <a:ln>
                <a:solidFill>
                  <a:schemeClr val="bg1"/>
                </a:solidFill>
              </a:ln>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6600" b="1" u="sng" dirty="0">
                <a:ln>
                  <a:solidFill>
                    <a:sysClr val="windowText" lastClr="000000"/>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蓄電池の導入が必要</a:t>
            </a:r>
            <a:endParaRPr lang="en-US" altLang="ja-JP" sz="6600" b="1" u="sng" dirty="0">
              <a:ln>
                <a:solidFill>
                  <a:sysClr val="windowText" lastClr="000000"/>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14947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16000" r="-16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177417" y="1340768"/>
            <a:ext cx="8843749" cy="1569660"/>
          </a:xfrm>
          <a:prstGeom prst="rect">
            <a:avLst/>
          </a:prstGeom>
          <a:noFill/>
        </p:spPr>
        <p:txBody>
          <a:bodyPr wrap="square" rtlCol="0">
            <a:spAutoFit/>
          </a:bodyPr>
          <a:lstStyle/>
          <a:p>
            <a:pPr algn="ctr"/>
            <a:r>
              <a:rPr lang="ja-JP" altLang="en-US" sz="4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だが現状、蓄電池の価格が</a:t>
            </a:r>
            <a:endParaRPr lang="en-US" altLang="ja-JP" sz="4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高いため普及は難しい</a:t>
            </a:r>
          </a:p>
        </p:txBody>
      </p:sp>
      <p:sp>
        <p:nvSpPr>
          <p:cNvPr id="3" name="テキスト ボックス 2"/>
          <p:cNvSpPr txBox="1"/>
          <p:nvPr/>
        </p:nvSpPr>
        <p:spPr>
          <a:xfrm>
            <a:off x="-108520" y="3789040"/>
            <a:ext cx="9649071" cy="1600438"/>
          </a:xfrm>
          <a:prstGeom prst="rect">
            <a:avLst/>
          </a:prstGeom>
          <a:noFill/>
        </p:spPr>
        <p:txBody>
          <a:bodyPr wrap="square" rtlCol="0">
            <a:spAutoFit/>
          </a:bodyPr>
          <a:lstStyle/>
          <a:p>
            <a:pPr algn="ctr"/>
            <a:r>
              <a:rPr lang="ja-JP" altLang="en-US"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蓄電池を普及させるためには</a:t>
            </a:r>
            <a:endParaRPr lang="en-US" altLang="ja-JP" sz="44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5400" b="1" u="sng" dirty="0">
                <a:ln>
                  <a:solidFill>
                    <a:schemeClr val="tx1"/>
                  </a:solidFill>
                </a:ln>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導入価格の引き下げ</a:t>
            </a:r>
            <a:r>
              <a:rPr lang="ja-JP" altLang="en-US" sz="4800" b="1" dirty="0">
                <a:ln>
                  <a:solidFill>
                    <a:schemeClr val="tx1"/>
                  </a:solid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が必要だ！</a:t>
            </a:r>
          </a:p>
        </p:txBody>
      </p:sp>
    </p:spTree>
    <p:extLst>
      <p:ext uri="{BB962C8B-B14F-4D97-AF65-F5344CB8AC3E}">
        <p14:creationId xmlns:p14="http://schemas.microsoft.com/office/powerpoint/2010/main" val="265263763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6038</TotalTime>
  <Words>5117</Words>
  <Application>Microsoft Office PowerPoint</Application>
  <PresentationFormat>画面に合わせる (4:3)</PresentationFormat>
  <Paragraphs>685</Paragraphs>
  <Slides>53</Slides>
  <Notes>41</Notes>
  <HiddenSlides>0</HiddenSlides>
  <MMClips>0</MMClips>
  <ScaleCrop>false</ScaleCrop>
  <HeadingPairs>
    <vt:vector size="6" baseType="variant">
      <vt:variant>
        <vt:lpstr>使用されているフォント</vt:lpstr>
      </vt:variant>
      <vt:variant>
        <vt:i4>10</vt:i4>
      </vt:variant>
      <vt:variant>
        <vt:lpstr>テーマ</vt:lpstr>
      </vt:variant>
      <vt:variant>
        <vt:i4>10</vt:i4>
      </vt:variant>
      <vt:variant>
        <vt:lpstr>スライド タイトル</vt:lpstr>
      </vt:variant>
      <vt:variant>
        <vt:i4>53</vt:i4>
      </vt:variant>
    </vt:vector>
  </HeadingPairs>
  <TitlesOfParts>
    <vt:vector size="73" baseType="lpstr">
      <vt:lpstr>ＭＳ Ｐゴシック</vt:lpstr>
      <vt:lpstr>ＭＳ 明朝</vt:lpstr>
      <vt:lpstr>メイリオ</vt:lpstr>
      <vt:lpstr>游ゴシック</vt:lpstr>
      <vt:lpstr>游ゴシック Light</vt:lpstr>
      <vt:lpstr>Arial</vt:lpstr>
      <vt:lpstr>Calibri</vt:lpstr>
      <vt:lpstr>Calibri Light</vt:lpstr>
      <vt:lpstr>Century</vt:lpstr>
      <vt:lpstr>Times New Roman</vt:lpstr>
      <vt:lpstr>Office テーマ</vt:lpstr>
      <vt:lpstr>1_Office テーマ</vt:lpstr>
      <vt:lpstr>1_Office ​​テーマ</vt:lpstr>
      <vt:lpstr>2_Office テーマ</vt:lpstr>
      <vt:lpstr>Office ​​テーマ</vt:lpstr>
      <vt:lpstr>5_Office テーマ</vt:lpstr>
      <vt:lpstr>6_Office テーマ</vt:lpstr>
      <vt:lpstr>9_Office テーマ</vt:lpstr>
      <vt:lpstr>10_Office テーマ</vt:lpstr>
      <vt:lpstr>8_Office テーマ</vt:lpstr>
      <vt:lpstr>FIT制度の終焉と 同制度を代替する蓄電池の普及政策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我々の推定では・・・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FIT制度の終焉と 同制度を代替する蓄電池の普及政策</dc:title>
  <dc:creator>user</dc:creator>
  <cp:lastModifiedBy>明治大学</cp:lastModifiedBy>
  <cp:revision>205</cp:revision>
  <dcterms:created xsi:type="dcterms:W3CDTF">2016-10-18T05:33:54Z</dcterms:created>
  <dcterms:modified xsi:type="dcterms:W3CDTF">2017-05-12T05:21:58Z</dcterms:modified>
</cp:coreProperties>
</file>