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8" r:id="rId3"/>
    <p:sldId id="259" r:id="rId4"/>
    <p:sldId id="261" r:id="rId5"/>
    <p:sldId id="263" r:id="rId6"/>
    <p:sldId id="264" r:id="rId7"/>
    <p:sldId id="265" r:id="rId8"/>
    <p:sldId id="266" r:id="rId9"/>
    <p:sldId id="267" r:id="rId10"/>
    <p:sldId id="272" r:id="rId11"/>
    <p:sldId id="273" r:id="rId12"/>
    <p:sldId id="274" r:id="rId13"/>
    <p:sldId id="268" r:id="rId14"/>
    <p:sldId id="269" r:id="rId15"/>
    <p:sldId id="270" r:id="rId16"/>
    <p:sldId id="275" r:id="rId17"/>
    <p:sldId id="276" r:id="rId18"/>
    <p:sldId id="288" r:id="rId19"/>
    <p:sldId id="279" r:id="rId20"/>
    <p:sldId id="280" r:id="rId21"/>
    <p:sldId id="281" r:id="rId22"/>
    <p:sldId id="284" r:id="rId23"/>
    <p:sldId id="282" r:id="rId24"/>
    <p:sldId id="283" r:id="rId25"/>
    <p:sldId id="285"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6CC27-4E36-4D44-8A07-FF4FC946D5BE}" type="datetimeFigureOut">
              <a:rPr kumimoji="1" lang="ja-JP" altLang="en-US" smtClean="0"/>
              <a:pPr/>
              <a:t>2012/7/26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35C79-D501-4CCA-B986-C254CD84886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25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5635C79-D501-4CCA-B986-C254CD84886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D2AC29-3C6E-4B35-B121-5E6AA717CB79}"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A1BD0B1-497C-41E4-8ED4-5C6874D80237}" type="datetimeFigureOut">
              <a:rPr kumimoji="1" lang="ja-JP" altLang="en-US" smtClean="0"/>
              <a:pPr/>
              <a:t>2012/7/26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88D2AC29-3C6E-4B35-B121-5E6AA717CB79}"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1BD0B1-497C-41E4-8ED4-5C6874D80237}" type="datetimeFigureOut">
              <a:rPr kumimoji="1" lang="ja-JP" altLang="en-US" smtClean="0"/>
              <a:pPr/>
              <a:t>2012/7/26</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D2AC29-3C6E-4B35-B121-5E6AA717CB79}" type="slidenum">
              <a:rPr kumimoji="1" lang="ja-JP" altLang="en-US" smtClean="0"/>
              <a:pPr/>
              <a:t>&lt;#&gt;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0" y="404665"/>
            <a:ext cx="8458200" cy="3312367"/>
          </a:xfrm>
        </p:spPr>
        <p:txBody>
          <a:bodyPr>
            <a:normAutofit/>
          </a:bodyPr>
          <a:lstStyle/>
          <a:p>
            <a:pPr algn="ctr"/>
            <a:r>
              <a:rPr lang="ja-JP" altLang="en-US" sz="2700" dirty="0" smtClean="0">
                <a:solidFill>
                  <a:schemeClr val="tx1"/>
                </a:solidFill>
                <a:latin typeface="HGP明朝E" pitchFamily="18" charset="-128"/>
                <a:ea typeface="HGP明朝E" pitchFamily="18" charset="-128"/>
              </a:rPr>
              <a:t>明治大学知的財産法政策研究所セミナー</a:t>
            </a:r>
            <a:r>
              <a:rPr lang="en-US" altLang="ja-JP" sz="2700" dirty="0" smtClean="0">
                <a:solidFill>
                  <a:schemeClr val="tx1"/>
                </a:solidFill>
                <a:latin typeface="HGP明朝E" pitchFamily="18" charset="-128"/>
                <a:ea typeface="HGP明朝E" pitchFamily="18" charset="-128"/>
              </a:rPr>
              <a:t/>
            </a:r>
            <a:br>
              <a:rPr lang="en-US" altLang="ja-JP" sz="2700" dirty="0" smtClean="0">
                <a:solidFill>
                  <a:schemeClr val="tx1"/>
                </a:solidFill>
                <a:latin typeface="HGP明朝E" pitchFamily="18" charset="-128"/>
                <a:ea typeface="HGP明朝E" pitchFamily="18" charset="-128"/>
              </a:rPr>
            </a:br>
            <a:r>
              <a:rPr lang="ja-JP" altLang="en-US" sz="2700" dirty="0" smtClean="0">
                <a:solidFill>
                  <a:schemeClr val="tx1"/>
                </a:solidFill>
                <a:latin typeface="HGP明朝E" pitchFamily="18" charset="-128"/>
                <a:ea typeface="HGP明朝E" pitchFamily="18" charset="-128"/>
              </a:rPr>
              <a:t>２０１２・６・１０</a:t>
            </a:r>
            <a:r>
              <a:rPr lang="en-US" altLang="ja-JP" sz="2700" dirty="0" smtClean="0">
                <a:solidFill>
                  <a:schemeClr val="tx1"/>
                </a:solidFill>
                <a:latin typeface="HGP明朝E" pitchFamily="18" charset="-128"/>
                <a:ea typeface="HGP明朝E" pitchFamily="18" charset="-128"/>
              </a:rPr>
              <a:t/>
            </a:r>
            <a:br>
              <a:rPr lang="en-US" altLang="ja-JP" sz="2700" dirty="0" smtClean="0">
                <a:solidFill>
                  <a:schemeClr val="tx1"/>
                </a:solidFill>
                <a:latin typeface="HGP明朝E" pitchFamily="18" charset="-128"/>
                <a:ea typeface="HGP明朝E" pitchFamily="18" charset="-128"/>
              </a:rPr>
            </a:br>
            <a:r>
              <a:rPr lang="en-US" altLang="ja-JP" dirty="0" smtClean="0">
                <a:solidFill>
                  <a:schemeClr val="tx1"/>
                </a:solidFill>
                <a:latin typeface="HGP明朝E" pitchFamily="18" charset="-128"/>
                <a:ea typeface="HGP明朝E" pitchFamily="18" charset="-128"/>
              </a:rPr>
              <a:t/>
            </a:r>
            <a:br>
              <a:rPr lang="en-US" altLang="ja-JP" dirty="0" smtClean="0">
                <a:solidFill>
                  <a:schemeClr val="tx1"/>
                </a:solidFill>
                <a:latin typeface="HGP明朝E" pitchFamily="18" charset="-128"/>
                <a:ea typeface="HGP明朝E" pitchFamily="18" charset="-128"/>
              </a:rPr>
            </a:br>
            <a:r>
              <a:rPr lang="ja-JP" altLang="en-US" sz="4400" dirty="0" smtClean="0">
                <a:latin typeface="HGP明朝E" pitchFamily="18" charset="-128"/>
                <a:ea typeface="HGP明朝E" pitchFamily="18" charset="-128"/>
              </a:rPr>
              <a:t>パブリシティの権利構成の</a:t>
            </a:r>
            <a:r>
              <a:rPr lang="en-US" altLang="ja-JP" sz="4400" dirty="0" smtClean="0">
                <a:latin typeface="HGP明朝E" pitchFamily="18" charset="-128"/>
                <a:ea typeface="HGP明朝E" pitchFamily="18" charset="-128"/>
              </a:rPr>
              <a:t/>
            </a:r>
            <a:br>
              <a:rPr lang="en-US" altLang="ja-JP" sz="4400" dirty="0" smtClean="0">
                <a:latin typeface="HGP明朝E" pitchFamily="18" charset="-128"/>
                <a:ea typeface="HGP明朝E" pitchFamily="18" charset="-128"/>
              </a:rPr>
            </a:br>
            <a:r>
              <a:rPr lang="ja-JP" altLang="en-US" sz="4400" dirty="0" smtClean="0">
                <a:latin typeface="HGP明朝E" pitchFamily="18" charset="-128"/>
                <a:ea typeface="HGP明朝E" pitchFamily="18" charset="-128"/>
              </a:rPr>
              <a:t>展開とその意味</a:t>
            </a:r>
            <a:endParaRPr kumimoji="1" lang="ja-JP" altLang="en-US" sz="4400" dirty="0"/>
          </a:p>
        </p:txBody>
      </p:sp>
      <p:sp>
        <p:nvSpPr>
          <p:cNvPr id="3" name="サブタイトル 2"/>
          <p:cNvSpPr>
            <a:spLocks noGrp="1"/>
          </p:cNvSpPr>
          <p:nvPr>
            <p:ph type="subTitle" idx="1"/>
          </p:nvPr>
        </p:nvSpPr>
        <p:spPr>
          <a:xfrm>
            <a:off x="381000" y="4509120"/>
            <a:ext cx="8458200" cy="1080120"/>
          </a:xfrm>
        </p:spPr>
        <p:txBody>
          <a:bodyPr/>
          <a:lstStyle/>
          <a:p>
            <a:pPr algn="ctr"/>
            <a:r>
              <a:rPr kumimoji="1" lang="ja-JP" altLang="en-US" dirty="0" smtClean="0">
                <a:solidFill>
                  <a:schemeClr val="bg1"/>
                </a:solidFill>
              </a:rPr>
              <a:t>国士舘大学</a:t>
            </a:r>
            <a:endParaRPr kumimoji="1" lang="en-US" altLang="ja-JP" dirty="0" smtClean="0">
              <a:solidFill>
                <a:schemeClr val="bg1"/>
              </a:solidFill>
            </a:endParaRPr>
          </a:p>
          <a:p>
            <a:pPr algn="ctr"/>
            <a:r>
              <a:rPr lang="ja-JP" altLang="en-US" dirty="0" smtClean="0">
                <a:solidFill>
                  <a:schemeClr val="bg1"/>
                </a:solidFill>
              </a:rPr>
              <a:t>本山雅弘</a:t>
            </a:r>
            <a:endParaRPr kumimoji="1"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800200"/>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348880"/>
            <a:ext cx="8229600" cy="4104456"/>
          </a:xfrm>
        </p:spPr>
        <p:txBody>
          <a:bodyPr>
            <a:normAutofit/>
          </a:bodyPr>
          <a:lstStyle/>
          <a:p>
            <a:pPr>
              <a:buNone/>
            </a:pPr>
            <a:r>
              <a:rPr lang="ja-JP" altLang="en-US" dirty="0" smtClean="0"/>
              <a:t>　</a:t>
            </a:r>
            <a:r>
              <a:rPr lang="en-US" altLang="ja-JP" dirty="0" smtClean="0"/>
              <a:t>※</a:t>
            </a:r>
            <a:r>
              <a:rPr lang="ja-JP" altLang="en-US" dirty="0" smtClean="0"/>
              <a:t>東京地判平２・１２・２１「おニャン子クラブ」一審</a:t>
            </a:r>
            <a:endParaRPr lang="en-US" altLang="ja-JP" dirty="0" smtClean="0"/>
          </a:p>
          <a:p>
            <a:pPr>
              <a:buNone/>
            </a:pPr>
            <a:r>
              <a:rPr lang="ja-JP" altLang="en-US" dirty="0" smtClean="0"/>
              <a:t>　　</a:t>
            </a:r>
            <a:r>
              <a:rPr lang="ja-JP" altLang="ja-JP" dirty="0" smtClean="0"/>
              <a:t>人格権侵害の認定場面では、</a:t>
            </a:r>
            <a:r>
              <a:rPr lang="ja-JP" altLang="ja-JP" u="sng" dirty="0" smtClean="0"/>
              <a:t>行為の態様等との比較衡量</a:t>
            </a:r>
            <a:r>
              <a:rPr lang="ja-JP" altLang="en-US" u="sng" dirty="0" smtClean="0"/>
              <a:t>による</a:t>
            </a:r>
            <a:r>
              <a:rPr lang="ja-JP" altLang="ja-JP" u="sng" dirty="0" smtClean="0"/>
              <a:t>判断枠組み</a:t>
            </a:r>
            <a:r>
              <a:rPr lang="ja-JP" altLang="ja-JP" dirty="0" smtClean="0"/>
              <a:t>が採用される一方で、財産価値の侵害認定に際しては、そうした</a:t>
            </a:r>
            <a:r>
              <a:rPr lang="ja-JP" altLang="ja-JP" u="sng" dirty="0" smtClean="0"/>
              <a:t>総合衡量的</a:t>
            </a:r>
            <a:r>
              <a:rPr lang="ja-JP" altLang="en-US" u="sng" dirty="0" smtClean="0"/>
              <a:t>な</a:t>
            </a:r>
            <a:r>
              <a:rPr lang="ja-JP" altLang="ja-JP" u="sng" dirty="0" smtClean="0"/>
              <a:t>判断枠組みとは異なり</a:t>
            </a:r>
            <a:r>
              <a:rPr lang="ja-JP" altLang="ja-JP" dirty="0" smtClean="0"/>
              <a:t>、財産価値の認定と無断使用の認定という</a:t>
            </a:r>
            <a:r>
              <a:rPr lang="ja-JP" altLang="ja-JP" u="sng" dirty="0" smtClean="0"/>
              <a:t>形式的要件判断のみで（人格権侵害の認定場面と比較すると極めて簡素・単純な理屈で）不法行為の成立を肯定</a:t>
            </a:r>
            <a:r>
              <a:rPr lang="ja-JP" altLang="ja-JP" dirty="0" smtClean="0"/>
              <a:t>するもの</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800200"/>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348880"/>
            <a:ext cx="8229600" cy="4104456"/>
          </a:xfrm>
        </p:spPr>
        <p:txBody>
          <a:bodyPr>
            <a:normAutofit/>
          </a:bodyPr>
          <a:lstStyle/>
          <a:p>
            <a:pPr>
              <a:buNone/>
            </a:pPr>
            <a:r>
              <a:rPr lang="ja-JP" altLang="en-US" dirty="0" smtClean="0"/>
              <a:t>　</a:t>
            </a:r>
            <a:r>
              <a:rPr lang="en-US" altLang="ja-JP" dirty="0" smtClean="0"/>
              <a:t>※</a:t>
            </a:r>
            <a:r>
              <a:rPr lang="ja-JP" altLang="en-US" dirty="0" smtClean="0"/>
              <a:t>東京高判平３・９・２６「おニャン子クラブ」控訴審</a:t>
            </a:r>
            <a:endParaRPr lang="en-US" altLang="ja-JP" dirty="0" smtClean="0"/>
          </a:p>
          <a:p>
            <a:pPr>
              <a:buNone/>
            </a:pPr>
            <a:r>
              <a:rPr lang="ja-JP" altLang="en-US" dirty="0" smtClean="0"/>
              <a:t>　　</a:t>
            </a:r>
            <a:r>
              <a:rPr lang="ja-JP" altLang="ja-JP" dirty="0" smtClean="0"/>
              <a:t>原審と同様に、人格権侵害の認定場面では、</a:t>
            </a:r>
            <a:r>
              <a:rPr lang="ja-JP" altLang="ja-JP" u="sng" dirty="0" smtClean="0"/>
              <a:t>行為態様等との比較衡量</a:t>
            </a:r>
            <a:r>
              <a:rPr lang="ja-JP" altLang="en-US" u="sng" dirty="0" smtClean="0"/>
              <a:t>による</a:t>
            </a:r>
            <a:r>
              <a:rPr lang="ja-JP" altLang="ja-JP" u="sng" dirty="0" smtClean="0"/>
              <a:t>判断枠組み</a:t>
            </a:r>
            <a:r>
              <a:rPr lang="ja-JP" altLang="ja-JP" dirty="0" smtClean="0"/>
              <a:t>が使用され（原審と異なり人格権侵害が否定され）</a:t>
            </a:r>
            <a:r>
              <a:rPr lang="ja-JP" altLang="ja-JP" dirty="0" err="1" smtClean="0"/>
              <a:t>る</a:t>
            </a:r>
            <a:r>
              <a:rPr lang="ja-JP" altLang="ja-JP" dirty="0" smtClean="0"/>
              <a:t>一方で、顧客吸引力の財産的権利に関しては、「無断で販売」の</a:t>
            </a:r>
            <a:r>
              <a:rPr lang="ja-JP" altLang="ja-JP" u="sng" dirty="0" smtClean="0"/>
              <a:t>形式的認定で権利侵害の成立を認め</a:t>
            </a:r>
            <a:r>
              <a:rPr lang="ja-JP" altLang="ja-JP" dirty="0" smtClean="0"/>
              <a:t>ており、人格権侵害の判断場面におけるような</a:t>
            </a:r>
            <a:r>
              <a:rPr lang="ja-JP" altLang="ja-JP" u="sng" dirty="0" smtClean="0"/>
              <a:t>比較衡量</a:t>
            </a:r>
            <a:r>
              <a:rPr lang="ja-JP" altLang="en-US" u="sng" dirty="0" smtClean="0"/>
              <a:t>の</a:t>
            </a:r>
            <a:r>
              <a:rPr lang="ja-JP" altLang="ja-JP" u="sng" dirty="0" smtClean="0"/>
              <a:t>判断枠組みは採用されない</a:t>
            </a:r>
            <a:r>
              <a:rPr lang="ja-JP"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800200"/>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348880"/>
            <a:ext cx="8229600" cy="4104456"/>
          </a:xfrm>
        </p:spPr>
        <p:txBody>
          <a:bodyPr>
            <a:normAutofit lnSpcReduction="10000"/>
          </a:bodyPr>
          <a:lstStyle/>
          <a:p>
            <a:pPr>
              <a:buNone/>
            </a:pPr>
            <a:r>
              <a:rPr lang="ja-JP" altLang="en-US" dirty="0" smtClean="0"/>
              <a:t>　</a:t>
            </a:r>
            <a:r>
              <a:rPr lang="en-US" altLang="ja-JP" dirty="0" smtClean="0"/>
              <a:t>※</a:t>
            </a:r>
            <a:r>
              <a:rPr lang="ja-JP" altLang="en-US" dirty="0" smtClean="0"/>
              <a:t>東京地判平１０・１・２１「キング・クリムゾン」一審</a:t>
            </a:r>
            <a:endParaRPr lang="en-US" altLang="ja-JP" dirty="0" smtClean="0"/>
          </a:p>
          <a:p>
            <a:pPr>
              <a:buNone/>
            </a:pPr>
            <a:r>
              <a:rPr lang="ja-JP" altLang="en-US" dirty="0" smtClean="0"/>
              <a:t>　　</a:t>
            </a:r>
            <a:r>
              <a:rPr lang="ja-JP" altLang="ja-JP" dirty="0" smtClean="0"/>
              <a:t>パブリシティ権の</a:t>
            </a:r>
            <a:r>
              <a:rPr lang="ja-JP" altLang="ja-JP" u="sng" dirty="0" smtClean="0"/>
              <a:t>侵害を即違法（不法行為成立）と捉える理解</a:t>
            </a:r>
            <a:r>
              <a:rPr lang="ja-JP" altLang="ja-JP" dirty="0" smtClean="0"/>
              <a:t>を示すとともに、具体的な侵害判断の基準を、</a:t>
            </a:r>
            <a:r>
              <a:rPr lang="ja-JP" altLang="ja-JP" u="sng" dirty="0" smtClean="0"/>
              <a:t>侵害行為の態様等との比較衡量を経ず</a:t>
            </a:r>
            <a:r>
              <a:rPr lang="ja-JP" altLang="ja-JP" dirty="0" smtClean="0"/>
              <a:t>に、パブリシティ価値の利用の有無という</a:t>
            </a:r>
            <a:r>
              <a:rPr lang="ja-JP" altLang="ja-JP" u="sng" dirty="0" smtClean="0"/>
              <a:t>形式的な認定の問題</a:t>
            </a:r>
            <a:r>
              <a:rPr lang="ja-JP" altLang="ja-JP" dirty="0" smtClean="0"/>
              <a:t>と捉えている。「おニャン子クラブ</a:t>
            </a:r>
            <a:r>
              <a:rPr lang="ja-JP" altLang="en-US" dirty="0" smtClean="0"/>
              <a:t>」</a:t>
            </a:r>
            <a:r>
              <a:rPr lang="ja-JP" altLang="ja-JP" dirty="0" smtClean="0"/>
              <a:t>控訴審とほぼ同様の理論構成・判断枠組みの下で、パブリシティ権侵害を認めている。</a:t>
            </a:r>
            <a:endParaRPr lang="en-US" altLang="ja-JP" dirty="0" smtClean="0"/>
          </a:p>
          <a:p>
            <a:pPr>
              <a:buNone/>
            </a:pPr>
            <a:r>
              <a:rPr lang="ja-JP" altLang="en-US" b="1" dirty="0" smtClean="0"/>
              <a:t>⇒「キング・クリムゾン」一審までは、パブリシティの無断使用は即違法とされる。権利侵害・利益侵害の事実が形式的に認められれば、不法行為成立を認める判断枠組み。</a:t>
            </a: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656184"/>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060848"/>
            <a:ext cx="8229600" cy="4608512"/>
          </a:xfrm>
        </p:spPr>
        <p:txBody>
          <a:bodyPr>
            <a:normAutofit lnSpcReduction="10000"/>
          </a:bodyPr>
          <a:lstStyle/>
          <a:p>
            <a:pPr>
              <a:buNone/>
            </a:pPr>
            <a:r>
              <a:rPr lang="ja-JP" altLang="en-US" dirty="0" smtClean="0"/>
              <a:t>　　</a:t>
            </a:r>
            <a:r>
              <a:rPr lang="en-US" altLang="ja-JP" dirty="0" smtClean="0"/>
              <a:t>※</a:t>
            </a:r>
            <a:r>
              <a:rPr lang="ja-JP" altLang="en-US" dirty="0" smtClean="0"/>
              <a:t>東京高判平１１・２・２４「キング・クリムゾン」控訴審</a:t>
            </a:r>
            <a:endParaRPr lang="en-US" altLang="ja-JP" dirty="0" smtClean="0"/>
          </a:p>
          <a:p>
            <a:pPr>
              <a:buNone/>
            </a:pPr>
            <a:r>
              <a:rPr kumimoji="1" lang="ja-JP" altLang="en-US" dirty="0" smtClean="0"/>
              <a:t>　　　</a:t>
            </a:r>
            <a:r>
              <a:rPr lang="ja-JP" altLang="en-US" dirty="0" smtClean="0"/>
              <a:t> →</a:t>
            </a:r>
            <a:r>
              <a:rPr lang="ja-JP" altLang="ja-JP" u="sng" dirty="0" smtClean="0"/>
              <a:t>初めて比較衡量型の判断枠組み</a:t>
            </a:r>
            <a:r>
              <a:rPr lang="ja-JP" altLang="ja-JP" dirty="0" smtClean="0"/>
              <a:t>が示される</a:t>
            </a:r>
            <a:endParaRPr lang="en-US" altLang="ja-JP" dirty="0" smtClean="0"/>
          </a:p>
          <a:p>
            <a:pPr>
              <a:buNone/>
            </a:pPr>
            <a:r>
              <a:rPr lang="ja-JP" altLang="en-US" dirty="0" smtClean="0"/>
              <a:t>　　「</a:t>
            </a:r>
            <a:r>
              <a:rPr lang="ja-JP" altLang="ja-JP" sz="2200" dirty="0" smtClean="0"/>
              <a:t>パブリシティ権の侵害として</a:t>
            </a:r>
            <a:r>
              <a:rPr lang="ja-JP" altLang="ja-JP" sz="2200" u="sng" dirty="0" smtClean="0"/>
              <a:t>不法行為を構成するか否か</a:t>
            </a:r>
            <a:r>
              <a:rPr lang="ja-JP" altLang="ja-JP" sz="2200" dirty="0" smtClean="0"/>
              <a:t>は、</a:t>
            </a:r>
            <a:r>
              <a:rPr lang="ja-JP" altLang="ja-JP" sz="2200" u="sng" dirty="0" smtClean="0"/>
              <a:t>他人の氏名、肖像等を使用する目的、方法及び態様を全体的かつ客観的に考察して、右使用が他人の氏名、肖像等のパブリシティ価値に着目しその利用を目的とするものであるといえるか否か</a:t>
            </a:r>
            <a:r>
              <a:rPr lang="ja-JP" altLang="ja-JP" sz="2200" dirty="0" smtClean="0"/>
              <a:t>により判断</a:t>
            </a:r>
            <a:r>
              <a:rPr lang="ja-JP" altLang="en-US" dirty="0" smtClean="0"/>
              <a:t>」</a:t>
            </a:r>
            <a:endParaRPr lang="en-US" altLang="ja-JP" dirty="0" smtClean="0"/>
          </a:p>
          <a:p>
            <a:pPr>
              <a:buNone/>
            </a:pPr>
            <a:r>
              <a:rPr lang="ja-JP" altLang="en-US" dirty="0" smtClean="0"/>
              <a:t>　　　→</a:t>
            </a:r>
            <a:r>
              <a:rPr lang="ja-JP" altLang="ja-JP" dirty="0" smtClean="0"/>
              <a:t>パブリシティの無断使用は即座に不法行為を成立させるのではなく、</a:t>
            </a:r>
            <a:r>
              <a:rPr lang="ja-JP" altLang="en-US" dirty="0" smtClean="0"/>
              <a:t>他の使用利益との比較衡量により、</a:t>
            </a:r>
            <a:r>
              <a:rPr lang="ja-JP" altLang="ja-JP" dirty="0" smtClean="0"/>
              <a:t>使用行為の態様等も総合的に判断して</a:t>
            </a:r>
            <a:r>
              <a:rPr lang="ja-JP" altLang="en-US" dirty="0" smtClean="0"/>
              <a:t>、</a:t>
            </a:r>
            <a:r>
              <a:rPr lang="ja-JP" altLang="ja-JP" dirty="0" smtClean="0"/>
              <a:t>権利侵害の有無が判断される。</a:t>
            </a:r>
            <a:endParaRPr lang="en-US" altLang="ja-JP" dirty="0" smtClean="0"/>
          </a:p>
          <a:p>
            <a:pPr>
              <a:buNone/>
            </a:pPr>
            <a:r>
              <a:rPr lang="ja-JP" altLang="en-US" b="1" dirty="0" smtClean="0"/>
              <a:t>　</a:t>
            </a:r>
            <a:endParaRPr lang="en-US" altLang="ja-JP" b="1"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916832"/>
            <a:ext cx="8229600" cy="4680520"/>
          </a:xfrm>
        </p:spPr>
        <p:txBody>
          <a:bodyPr>
            <a:normAutofit fontScale="92500" lnSpcReduction="10000"/>
          </a:bodyPr>
          <a:lstStyle/>
          <a:p>
            <a:pPr>
              <a:buNone/>
            </a:pPr>
            <a:r>
              <a:rPr lang="ja-JP" altLang="en-US" dirty="0" smtClean="0"/>
              <a:t>　</a:t>
            </a:r>
            <a:r>
              <a:rPr lang="en-US" altLang="ja-JP" dirty="0" smtClean="0"/>
              <a:t>※</a:t>
            </a:r>
            <a:r>
              <a:rPr lang="ja-JP" altLang="en-US" dirty="0" smtClean="0"/>
              <a:t>東京地判昭５１・６・２９「マーク・レスター」</a:t>
            </a:r>
            <a:endParaRPr lang="en-US" altLang="ja-JP" dirty="0" smtClean="0"/>
          </a:p>
          <a:p>
            <a:pPr>
              <a:buNone/>
            </a:pPr>
            <a:r>
              <a:rPr lang="ja-JP" altLang="en-US" dirty="0" smtClean="0"/>
              <a:t>　</a:t>
            </a:r>
            <a:r>
              <a:rPr kumimoji="1" lang="en-US" altLang="ja-JP" dirty="0" smtClean="0"/>
              <a:t>※</a:t>
            </a:r>
            <a:r>
              <a:rPr kumimoji="1" lang="ja-JP" altLang="en-US" dirty="0" smtClean="0"/>
              <a:t>東京地判平２・１２・２１「おニャン子クラブ」一審</a:t>
            </a:r>
            <a:endParaRPr kumimoji="1" lang="en-US" altLang="ja-JP" dirty="0" smtClean="0"/>
          </a:p>
          <a:p>
            <a:pPr>
              <a:buNone/>
            </a:pPr>
            <a:r>
              <a:rPr lang="ja-JP" altLang="en-US" dirty="0" smtClean="0"/>
              <a:t>　</a:t>
            </a:r>
            <a:r>
              <a:rPr lang="en-US" altLang="ja-JP" dirty="0" smtClean="0"/>
              <a:t>※</a:t>
            </a:r>
            <a:r>
              <a:rPr lang="ja-JP" altLang="en-US" dirty="0" smtClean="0"/>
              <a:t>東京高判平３・９・２６「おニャン子クラブ」控訴審　</a:t>
            </a:r>
            <a:endParaRPr lang="en-US" altLang="ja-JP" dirty="0" smtClean="0"/>
          </a:p>
          <a:p>
            <a:pPr>
              <a:buNone/>
            </a:pPr>
            <a:r>
              <a:rPr kumimoji="1" lang="ja-JP" altLang="en-US" dirty="0" smtClean="0"/>
              <a:t>　</a:t>
            </a:r>
            <a:r>
              <a:rPr kumimoji="1" lang="en-US" altLang="ja-JP" dirty="0" smtClean="0"/>
              <a:t>※</a:t>
            </a:r>
            <a:r>
              <a:rPr kumimoji="1" lang="ja-JP" altLang="en-US" dirty="0" smtClean="0"/>
              <a:t>東京地判平１０・１・２１「キング・クリムゾン」一審</a:t>
            </a:r>
            <a:endParaRPr kumimoji="1" lang="en-US" altLang="ja-JP" dirty="0" smtClean="0"/>
          </a:p>
          <a:p>
            <a:pPr>
              <a:buNone/>
            </a:pPr>
            <a:r>
              <a:rPr kumimoji="1" lang="ja-JP" altLang="en-US" dirty="0" smtClean="0"/>
              <a:t>　</a:t>
            </a:r>
            <a:r>
              <a:rPr kumimoji="1" lang="ja-JP" altLang="en-US" b="1" dirty="0" smtClean="0">
                <a:solidFill>
                  <a:srgbClr val="FF0000"/>
                </a:solidFill>
              </a:rPr>
              <a:t>－－－－－－　分水嶺－</a:t>
            </a:r>
            <a:r>
              <a:rPr lang="ja-JP" altLang="en-US" b="1" dirty="0" smtClean="0">
                <a:solidFill>
                  <a:srgbClr val="FF0000"/>
                </a:solidFill>
              </a:rPr>
              <a:t>－－－－－－－－－－－－</a:t>
            </a:r>
            <a:endParaRPr kumimoji="1" lang="en-US" altLang="ja-JP" b="1" dirty="0" smtClean="0">
              <a:solidFill>
                <a:srgbClr val="FF0000"/>
              </a:solidFill>
            </a:endParaRPr>
          </a:p>
          <a:p>
            <a:pPr>
              <a:buNone/>
            </a:pPr>
            <a:r>
              <a:rPr lang="ja-JP" altLang="en-US" dirty="0" smtClean="0"/>
              <a:t>　</a:t>
            </a:r>
            <a:r>
              <a:rPr lang="en-US" altLang="ja-JP" dirty="0" smtClean="0"/>
              <a:t>※</a:t>
            </a:r>
            <a:r>
              <a:rPr lang="ja-JP" altLang="en-US" dirty="0" smtClean="0"/>
              <a:t>東京高判平１１・２・２４「キング・クリムゾン」控訴審</a:t>
            </a:r>
            <a:endParaRPr kumimoji="1" lang="en-US" altLang="ja-JP" dirty="0" smtClean="0"/>
          </a:p>
          <a:p>
            <a:pPr>
              <a:buNone/>
            </a:pPr>
            <a:r>
              <a:rPr lang="ja-JP" altLang="en-US" b="1" dirty="0" smtClean="0"/>
              <a:t>　　　　　　　　　　　　↓</a:t>
            </a:r>
            <a:endParaRPr lang="en-US" altLang="ja-JP" b="1" dirty="0" smtClean="0"/>
          </a:p>
          <a:p>
            <a:pPr>
              <a:buNone/>
            </a:pPr>
            <a:r>
              <a:rPr lang="ja-JP" altLang="en-US" b="1" dirty="0" smtClean="0"/>
              <a:t>　　以後、使用類型を問わず、比較衡量型の判断枠組み</a:t>
            </a:r>
            <a:endParaRPr lang="en-US" altLang="ja-JP" b="1" dirty="0" smtClean="0"/>
          </a:p>
          <a:p>
            <a:pPr>
              <a:buNone/>
            </a:pPr>
            <a:r>
              <a:rPr lang="ja-JP" altLang="en-US" b="1" dirty="0" smtClean="0"/>
              <a:t>⇒パブリシティ権の裁判例は、「キング・クリムゾン」控訴審を分水嶺として、形式的な侵害判断から相関関係的な比較衡量による判断へと、その判断枠組みを転換している。</a:t>
            </a:r>
            <a:endParaRPr lang="en-US" altLang="ja-JP" b="1" dirty="0" smtClean="0"/>
          </a:p>
          <a:p>
            <a:pPr>
              <a:buNone/>
            </a:pPr>
            <a:endParaRPr lang="en-US" altLang="ja-JP" b="1" dirty="0" smtClean="0"/>
          </a:p>
          <a:p>
            <a:pPr>
              <a:buNone/>
            </a:pPr>
            <a:endParaRPr lang="en-US" altLang="ja-JP" b="1" dirty="0" smtClean="0"/>
          </a:p>
          <a:p>
            <a:pPr>
              <a:buNone/>
            </a:pP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988840"/>
            <a:ext cx="8229600" cy="4680520"/>
          </a:xfrm>
        </p:spPr>
        <p:txBody>
          <a:bodyPr>
            <a:normAutofit lnSpcReduction="10000"/>
          </a:bodyPr>
          <a:lstStyle/>
          <a:p>
            <a:pPr>
              <a:buNone/>
            </a:pPr>
            <a:r>
              <a:rPr lang="ja-JP" altLang="en-US" sz="2800" dirty="0" smtClean="0"/>
              <a:t>（２）不法行為とその判断枠組みの類型化</a:t>
            </a:r>
            <a:endParaRPr lang="en-US" altLang="ja-JP" sz="2800" dirty="0" smtClean="0"/>
          </a:p>
          <a:p>
            <a:pPr>
              <a:buNone/>
            </a:pPr>
            <a:r>
              <a:rPr lang="ja-JP" altLang="en-US" sz="2800" dirty="0" smtClean="0"/>
              <a:t>　　</a:t>
            </a:r>
            <a:r>
              <a:rPr lang="en-US" altLang="ja-JP" dirty="0" smtClean="0"/>
              <a:t>※</a:t>
            </a:r>
            <a:r>
              <a:rPr lang="ja-JP" altLang="en-US" dirty="0" smtClean="0"/>
              <a:t>不法行為法上の保護利益</a:t>
            </a:r>
            <a:endParaRPr lang="en-US" altLang="ja-JP" dirty="0" smtClean="0"/>
          </a:p>
          <a:p>
            <a:pPr>
              <a:buNone/>
            </a:pPr>
            <a:r>
              <a:rPr lang="ja-JP" altLang="en-US" dirty="0" smtClean="0"/>
              <a:t>　　　①権利侵害の形式的認定により常に損害賠償の承認　　（「絶対的権利・利益」）</a:t>
            </a:r>
            <a:endParaRPr lang="en-US" altLang="ja-JP" dirty="0" smtClean="0"/>
          </a:p>
          <a:p>
            <a:pPr>
              <a:buNone/>
            </a:pPr>
            <a:r>
              <a:rPr lang="ja-JP" altLang="en-US" dirty="0" smtClean="0"/>
              <a:t>　　　②被侵害利益の種類・性質、侵害行為の態様等を総合的に判断して違法性有無を判断（「相対的権利・利益」）</a:t>
            </a:r>
            <a:endParaRPr lang="en-US" altLang="ja-JP" dirty="0" smtClean="0"/>
          </a:p>
          <a:p>
            <a:pPr>
              <a:buNone/>
            </a:pPr>
            <a:endParaRPr lang="en-US" altLang="ja-JP" dirty="0" smtClean="0"/>
          </a:p>
          <a:p>
            <a:pPr>
              <a:buNone/>
            </a:pPr>
            <a:r>
              <a:rPr lang="ja-JP" altLang="en-US" dirty="0" smtClean="0"/>
              <a:t>　　</a:t>
            </a:r>
            <a:r>
              <a:rPr lang="en-US" altLang="ja-JP" dirty="0" smtClean="0"/>
              <a:t>※</a:t>
            </a:r>
            <a:r>
              <a:rPr lang="ja-JP" altLang="en-US" dirty="0" smtClean="0"/>
              <a:t>双方の判断枠組みの相違による類型化</a:t>
            </a:r>
            <a:endParaRPr lang="en-US" altLang="ja-JP" dirty="0" smtClean="0"/>
          </a:p>
          <a:p>
            <a:pPr>
              <a:buNone/>
            </a:pPr>
            <a:r>
              <a:rPr lang="ja-JP" altLang="en-US" dirty="0" smtClean="0"/>
              <a:t>　　　①＝「権利侵害類型」、②＝「違法侵害類型」</a:t>
            </a:r>
            <a:endParaRPr lang="en-US" altLang="ja-JP" dirty="0" smtClean="0"/>
          </a:p>
          <a:p>
            <a:pPr>
              <a:buNone/>
            </a:pPr>
            <a:r>
              <a:rPr lang="ja-JP" altLang="en-US" sz="2400" dirty="0" smtClean="0"/>
              <a:t>　　　　　　　　　　　　（加藤雅信</a:t>
            </a:r>
            <a:r>
              <a:rPr lang="en-US" altLang="ja-JP" sz="2400" dirty="0" smtClean="0"/>
              <a:t>『</a:t>
            </a:r>
            <a:r>
              <a:rPr lang="ja-JP" altLang="en-US" sz="2400" dirty="0" smtClean="0"/>
              <a:t>新民法体系Ｖ</a:t>
            </a:r>
            <a:r>
              <a:rPr lang="en-US" altLang="ja-JP" sz="2400" dirty="0" smtClean="0"/>
              <a:t>[</a:t>
            </a:r>
            <a:r>
              <a:rPr lang="ja-JP" altLang="en-US" sz="2400" dirty="0" smtClean="0"/>
              <a:t>第２版</a:t>
            </a:r>
            <a:r>
              <a:rPr lang="en-US" altLang="ja-JP" sz="2400" dirty="0" smtClean="0"/>
              <a:t>]』</a:t>
            </a:r>
            <a:r>
              <a:rPr lang="ja-JP" altLang="en-US" sz="2400" dirty="0" smtClean="0"/>
              <a:t>１８４頁）</a:t>
            </a:r>
            <a:endParaRPr lang="en-US" altLang="ja-JP" sz="2400" dirty="0" smtClean="0"/>
          </a:p>
          <a:p>
            <a:pPr>
              <a:buNone/>
            </a:pP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916832"/>
            <a:ext cx="8229600" cy="4608512"/>
          </a:xfrm>
        </p:spPr>
        <p:txBody>
          <a:bodyPr>
            <a:normAutofit/>
          </a:bodyPr>
          <a:lstStyle/>
          <a:p>
            <a:pPr>
              <a:buNone/>
            </a:pPr>
            <a:r>
              <a:rPr lang="ja-JP" altLang="en-US" sz="2800" dirty="0" smtClean="0"/>
              <a:t>（２）不法行為とその判断枠組みの類型化</a:t>
            </a:r>
            <a:endParaRPr lang="en-US" altLang="ja-JP" sz="2800" dirty="0" smtClean="0"/>
          </a:p>
          <a:p>
            <a:pPr>
              <a:buNone/>
            </a:pPr>
            <a:endParaRPr lang="en-US" altLang="ja-JP" dirty="0" smtClean="0"/>
          </a:p>
          <a:p>
            <a:pPr>
              <a:buNone/>
            </a:pPr>
            <a:r>
              <a:rPr lang="ja-JP" altLang="en-US" dirty="0" smtClean="0"/>
              <a:t>　　</a:t>
            </a:r>
            <a:r>
              <a:rPr lang="en-US" altLang="ja-JP" dirty="0" smtClean="0"/>
              <a:t>※</a:t>
            </a:r>
            <a:r>
              <a:rPr lang="ja-JP" altLang="ja-JP" dirty="0" smtClean="0"/>
              <a:t>パブリシティ権侵害に関する裁判所の判断枠組みは、この二類型の間を、すなわち前者の</a:t>
            </a:r>
            <a:r>
              <a:rPr lang="ja-JP" altLang="en-US" dirty="0" smtClean="0"/>
              <a:t>形式的判断による</a:t>
            </a:r>
            <a:r>
              <a:rPr lang="ja-JP" altLang="ja-JP" dirty="0" smtClean="0"/>
              <a:t>「権利侵害類型」から、後者の</a:t>
            </a:r>
            <a:r>
              <a:rPr lang="ja-JP" altLang="en-US" dirty="0" smtClean="0"/>
              <a:t>比較衡量による</a:t>
            </a:r>
            <a:r>
              <a:rPr lang="ja-JP" altLang="ja-JP" dirty="0" smtClean="0"/>
              <a:t>「違法侵害類型」へと移行</a:t>
            </a:r>
            <a:r>
              <a:rPr lang="ja-JP" altLang="en-US" dirty="0" smtClean="0"/>
              <a:t>。</a:t>
            </a:r>
            <a:endParaRPr lang="en-US" altLang="ja-JP" dirty="0" smtClean="0"/>
          </a:p>
          <a:p>
            <a:pPr>
              <a:buNone/>
            </a:pPr>
            <a:endParaRPr lang="en-US" altLang="ja-JP" dirty="0" smtClean="0"/>
          </a:p>
          <a:p>
            <a:pPr>
              <a:buNone/>
            </a:pPr>
            <a:r>
              <a:rPr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916832"/>
            <a:ext cx="8229600" cy="4608512"/>
          </a:xfrm>
        </p:spPr>
        <p:txBody>
          <a:bodyPr>
            <a:normAutofit fontScale="92500" lnSpcReduction="20000"/>
          </a:bodyPr>
          <a:lstStyle/>
          <a:p>
            <a:pPr>
              <a:buNone/>
            </a:pPr>
            <a:r>
              <a:rPr lang="ja-JP" altLang="en-US" sz="3000" dirty="0" smtClean="0"/>
              <a:t>（３）枠組み移行期における人格権法理の確立</a:t>
            </a:r>
            <a:endParaRPr lang="en-US" altLang="ja-JP" sz="3000" dirty="0" smtClean="0"/>
          </a:p>
          <a:p>
            <a:pPr>
              <a:buNone/>
            </a:pPr>
            <a:r>
              <a:rPr lang="ja-JP" altLang="en-US" dirty="0" smtClean="0"/>
              <a:t>　　</a:t>
            </a:r>
            <a:r>
              <a:rPr lang="en-US" altLang="ja-JP" dirty="0" smtClean="0"/>
              <a:t>※</a:t>
            </a:r>
            <a:r>
              <a:rPr lang="ja-JP" altLang="ja-JP" dirty="0" smtClean="0"/>
              <a:t>この移行期は、プライバシー・肖像等の人格</a:t>
            </a:r>
            <a:r>
              <a:rPr lang="ja-JP" altLang="en-US" dirty="0" smtClean="0"/>
              <a:t>侵害の不法行為に関して、</a:t>
            </a:r>
            <a:r>
              <a:rPr lang="ja-JP" altLang="ja-JP" dirty="0" smtClean="0"/>
              <a:t>対立</a:t>
            </a:r>
            <a:r>
              <a:rPr lang="ja-JP" altLang="en-US" dirty="0" smtClean="0"/>
              <a:t>利益との</a:t>
            </a:r>
            <a:r>
              <a:rPr lang="ja-JP" altLang="ja-JP" dirty="0" smtClean="0"/>
              <a:t>相関的な比較衡量</a:t>
            </a:r>
            <a:r>
              <a:rPr lang="ja-JP" altLang="en-US" dirty="0" smtClean="0"/>
              <a:t>型の判断枠組みが、はじめて最高裁の</a:t>
            </a:r>
            <a:r>
              <a:rPr lang="ja-JP" altLang="ja-JP" dirty="0" smtClean="0"/>
              <a:t>判例理論</a:t>
            </a:r>
            <a:r>
              <a:rPr lang="ja-JP" altLang="en-US" dirty="0" smtClean="0"/>
              <a:t>として</a:t>
            </a:r>
            <a:r>
              <a:rPr lang="ja-JP" altLang="ja-JP" dirty="0" smtClean="0"/>
              <a:t>明確</a:t>
            </a:r>
            <a:r>
              <a:rPr lang="ja-JP" altLang="en-US" dirty="0" smtClean="0"/>
              <a:t>にされてきた時期と一致する。</a:t>
            </a:r>
            <a:endParaRPr lang="en-US" altLang="ja-JP" dirty="0" smtClean="0"/>
          </a:p>
          <a:p>
            <a:pPr>
              <a:buNone/>
            </a:pPr>
            <a:r>
              <a:rPr lang="ja-JP" altLang="en-US" dirty="0" smtClean="0"/>
              <a:t>　　①</a:t>
            </a:r>
            <a:r>
              <a:rPr lang="ja-JP" altLang="ja-JP" u="sng" dirty="0" smtClean="0"/>
              <a:t>最判平</a:t>
            </a:r>
            <a:r>
              <a:rPr lang="ja-JP" altLang="en-US" u="sng" dirty="0" smtClean="0"/>
              <a:t>６・２・８</a:t>
            </a:r>
            <a:r>
              <a:rPr lang="ja-JP" altLang="ja-JP" u="sng" dirty="0" smtClean="0"/>
              <a:t>「ノンフィクション逆転」</a:t>
            </a:r>
            <a:r>
              <a:rPr lang="ja-JP" altLang="ja-JP" dirty="0" smtClean="0"/>
              <a:t>において、プライバシー保護と加害行為（表現の自由）との相関関係的な比較衡量の判断枠組みが最高裁判例</a:t>
            </a:r>
            <a:r>
              <a:rPr lang="ja-JP" altLang="en-US" dirty="0" smtClean="0"/>
              <a:t>として確立。</a:t>
            </a:r>
            <a:endParaRPr lang="en-US" altLang="ja-JP" dirty="0" smtClean="0"/>
          </a:p>
          <a:p>
            <a:pPr>
              <a:buNone/>
            </a:pPr>
            <a:r>
              <a:rPr lang="ja-JP" altLang="en-US" dirty="0" smtClean="0"/>
              <a:t>　　②</a:t>
            </a:r>
            <a:r>
              <a:rPr lang="ja-JP" altLang="ja-JP" u="sng" dirty="0" smtClean="0"/>
              <a:t>最判平</a:t>
            </a:r>
            <a:r>
              <a:rPr lang="ja-JP" altLang="en-US" u="sng" dirty="0" smtClean="0"/>
              <a:t>１５・３・１４</a:t>
            </a:r>
            <a:r>
              <a:rPr lang="ja-JP" altLang="ja-JP" u="sng" dirty="0" smtClean="0"/>
              <a:t>「週刊文春」</a:t>
            </a:r>
            <a:r>
              <a:rPr lang="ja-JP" altLang="en-US" dirty="0" smtClean="0"/>
              <a:t>において、</a:t>
            </a:r>
            <a:r>
              <a:rPr lang="ja-JP" altLang="ja-JP" dirty="0" smtClean="0"/>
              <a:t>この比較衡量論が改めて承認のうえ踏襲</a:t>
            </a:r>
            <a:r>
              <a:rPr lang="ja-JP" altLang="en-US" dirty="0" smtClean="0"/>
              <a:t>。</a:t>
            </a:r>
            <a:endParaRPr lang="en-US" altLang="ja-JP" dirty="0" smtClean="0"/>
          </a:p>
          <a:p>
            <a:pPr>
              <a:buNone/>
            </a:pPr>
            <a:r>
              <a:rPr lang="ja-JP" altLang="en-US" dirty="0" smtClean="0"/>
              <a:t>　　③</a:t>
            </a:r>
            <a:r>
              <a:rPr lang="ja-JP" altLang="ja-JP" u="sng" dirty="0" smtClean="0"/>
              <a:t>最判平</a:t>
            </a:r>
            <a:r>
              <a:rPr lang="ja-JP" altLang="en-US" u="sng" dirty="0" smtClean="0"/>
              <a:t>１７・１１・１０</a:t>
            </a:r>
            <a:r>
              <a:rPr lang="ja-JP" altLang="ja-JP" u="sng" dirty="0" smtClean="0"/>
              <a:t>「毒入カレー」</a:t>
            </a:r>
            <a:r>
              <a:rPr lang="ja-JP" altLang="en-US" dirty="0" smtClean="0"/>
              <a:t>において、</a:t>
            </a:r>
            <a:r>
              <a:rPr lang="ja-JP" altLang="ja-JP" dirty="0" smtClean="0"/>
              <a:t>肖像権侵害との関係でも、肖像の保護に関する利益と肖像の撮影</a:t>
            </a:r>
            <a:r>
              <a:rPr lang="ja-JP" altLang="en-US" dirty="0" smtClean="0"/>
              <a:t>・</a:t>
            </a:r>
            <a:r>
              <a:rPr lang="ja-JP" altLang="ja-JP" dirty="0" smtClean="0"/>
              <a:t>公表に関する利益との比較衡量による総合的判断の判断枠組みが是認・踏襲</a:t>
            </a:r>
            <a:r>
              <a:rPr lang="ja-JP" altLang="en-US" dirty="0" smtClean="0"/>
              <a:t>。</a:t>
            </a:r>
          </a:p>
          <a:p>
            <a:pPr>
              <a:buNone/>
            </a:pP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772816"/>
            <a:ext cx="8229600" cy="4752528"/>
          </a:xfrm>
        </p:spPr>
        <p:txBody>
          <a:bodyPr>
            <a:normAutofit lnSpcReduction="10000"/>
          </a:bodyPr>
          <a:lstStyle/>
          <a:p>
            <a:pPr>
              <a:buNone/>
            </a:pPr>
            <a:r>
              <a:rPr lang="ja-JP" altLang="en-US" dirty="0" smtClean="0"/>
              <a:t>（４）パブリシティ権侵害の判断枠組みの移行と人格権法理の発展との関連性（</a:t>
            </a:r>
            <a:r>
              <a:rPr kumimoji="1" lang="ja-JP" altLang="en-US" dirty="0" smtClean="0"/>
              <a:t>その</a:t>
            </a:r>
            <a:r>
              <a:rPr lang="ja-JP" altLang="en-US" dirty="0" smtClean="0"/>
              <a:t>推論</a:t>
            </a:r>
            <a:r>
              <a:rPr kumimoji="1" lang="ja-JP" altLang="en-US" dirty="0" smtClean="0"/>
              <a:t>）</a:t>
            </a:r>
            <a:endParaRPr kumimoji="1" lang="en-US" altLang="ja-JP" dirty="0" smtClean="0"/>
          </a:p>
          <a:p>
            <a:pPr>
              <a:buNone/>
            </a:pPr>
            <a:r>
              <a:rPr lang="ja-JP" altLang="en-US" sz="2400" dirty="0" smtClean="0"/>
              <a:t>①パブリシティ権の裁判所における判断枠組みの移行は、人格要素をめぐる類似の紛争解決で最高裁が確立した判断枠組みを採用しようと考えたから。</a:t>
            </a:r>
            <a:endParaRPr lang="en-US" altLang="ja-JP" sz="2400" dirty="0" smtClean="0"/>
          </a:p>
          <a:p>
            <a:pPr>
              <a:buNone/>
            </a:pPr>
            <a:r>
              <a:rPr kumimoji="1" lang="ja-JP" altLang="en-US" sz="2400" dirty="0" smtClean="0"/>
              <a:t>②パブリシティ権侵害が問われる場面も、人格権侵害の場面と同様に、表現の自由等の対立利益との調整局面にほかならないことが認識され、その判断枠組みを、人格権侵害に関して最判が明確にしてきた比較衡量論と整合させようと考えられた。</a:t>
            </a:r>
            <a:endParaRPr kumimoji="1" lang="en-US" altLang="ja-JP" sz="2400" dirty="0" smtClean="0"/>
          </a:p>
          <a:p>
            <a:pPr>
              <a:buNone/>
            </a:pPr>
            <a:r>
              <a:rPr lang="ja-JP" altLang="en-US" sz="2400" dirty="0" smtClean="0"/>
              <a:t>③近年のパブリシティ権の裁判所が「人格権」の明示的言及を始めたのも、自らが修正的に採用してきた比較衡量型の判断枠組みの理論的後ろ盾を、一連の最判に求めるためであった。</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584176"/>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916832"/>
            <a:ext cx="8229600" cy="4608512"/>
          </a:xfrm>
        </p:spPr>
        <p:txBody>
          <a:bodyPr>
            <a:normAutofit fontScale="85000" lnSpcReduction="10000"/>
          </a:bodyPr>
          <a:lstStyle/>
          <a:p>
            <a:pPr>
              <a:buNone/>
            </a:pPr>
            <a:r>
              <a:rPr lang="ja-JP" altLang="en-US" sz="3100" dirty="0" smtClean="0"/>
              <a:t>（４）パブリシティ権侵害の判断枠組みの移行と人格権法理の発展との関連性（</a:t>
            </a:r>
            <a:r>
              <a:rPr kumimoji="1" lang="ja-JP" altLang="en-US" sz="3100" dirty="0" smtClean="0"/>
              <a:t>その徴ひょう）</a:t>
            </a:r>
            <a:endParaRPr kumimoji="1" lang="en-US" altLang="ja-JP" sz="3100" b="1" dirty="0" smtClean="0"/>
          </a:p>
          <a:p>
            <a:pPr>
              <a:buNone/>
            </a:pPr>
            <a:r>
              <a:rPr lang="ja-JP" altLang="en-US" dirty="0" smtClean="0"/>
              <a:t>　　①</a:t>
            </a:r>
            <a:r>
              <a:rPr lang="ja-JP" altLang="ja-JP" dirty="0" smtClean="0"/>
              <a:t>「キング・クリムゾン</a:t>
            </a:r>
            <a:r>
              <a:rPr lang="ja-JP" altLang="en-US" dirty="0" smtClean="0"/>
              <a:t>」</a:t>
            </a:r>
            <a:r>
              <a:rPr lang="ja-JP" altLang="ja-JP" dirty="0" smtClean="0"/>
              <a:t>控訴審</a:t>
            </a:r>
            <a:endParaRPr lang="en-US" altLang="ja-JP" dirty="0" smtClean="0"/>
          </a:p>
          <a:p>
            <a:pPr>
              <a:buNone/>
            </a:pPr>
            <a:r>
              <a:rPr lang="ja-JP" altLang="en-US" dirty="0" smtClean="0"/>
              <a:t>　　　</a:t>
            </a:r>
            <a:r>
              <a:rPr lang="ja-JP" altLang="ja-JP" dirty="0" smtClean="0"/>
              <a:t>比較衡量の判断枠組みを確立した「ノンフィクション逆転」最判の</a:t>
            </a:r>
            <a:r>
              <a:rPr lang="ja-JP" altLang="en-US" dirty="0" smtClean="0"/>
              <a:t>後に現れ</a:t>
            </a:r>
            <a:r>
              <a:rPr lang="ja-JP" altLang="ja-JP" dirty="0" smtClean="0"/>
              <a:t>た最初のパブリシティ侵害</a:t>
            </a:r>
            <a:r>
              <a:rPr lang="ja-JP" altLang="en-US" dirty="0" smtClean="0"/>
              <a:t>事案で</a:t>
            </a:r>
            <a:r>
              <a:rPr lang="ja-JP" altLang="ja-JP" dirty="0" smtClean="0"/>
              <a:t>控訴審判決</a:t>
            </a:r>
            <a:r>
              <a:rPr lang="ja-JP" altLang="en-US" dirty="0" smtClean="0"/>
              <a:t>。</a:t>
            </a:r>
            <a:endParaRPr lang="en-US" altLang="ja-JP" dirty="0" smtClean="0"/>
          </a:p>
          <a:p>
            <a:pPr>
              <a:buNone/>
            </a:pPr>
            <a:r>
              <a:rPr kumimoji="1" lang="ja-JP" altLang="en-US" dirty="0" smtClean="0"/>
              <a:t>　　②</a:t>
            </a:r>
            <a:r>
              <a:rPr lang="ja-JP" altLang="ja-JP" dirty="0" smtClean="0"/>
              <a:t>「矢沢永吉」</a:t>
            </a:r>
            <a:endParaRPr lang="en-US" altLang="ja-JP" dirty="0" smtClean="0"/>
          </a:p>
          <a:p>
            <a:pPr>
              <a:buNone/>
            </a:pPr>
            <a:r>
              <a:rPr lang="ja-JP" altLang="en-US" dirty="0" smtClean="0"/>
              <a:t>　　　</a:t>
            </a:r>
            <a:r>
              <a:rPr lang="ja-JP" altLang="ja-JP" dirty="0" smtClean="0"/>
              <a:t>人格権構成</a:t>
            </a:r>
            <a:r>
              <a:rPr lang="ja-JP" altLang="en-US" dirty="0" smtClean="0"/>
              <a:t>の不要性。</a:t>
            </a:r>
            <a:r>
              <a:rPr lang="ja-JP" altLang="ja-JP" dirty="0" smtClean="0"/>
              <a:t>比較衡量</a:t>
            </a:r>
            <a:r>
              <a:rPr lang="ja-JP" altLang="en-US" dirty="0" smtClean="0"/>
              <a:t>の考慮要素としての</a:t>
            </a:r>
            <a:r>
              <a:rPr lang="ja-JP" altLang="ja-JP" dirty="0" smtClean="0"/>
              <a:t>「人格情報</a:t>
            </a:r>
            <a:r>
              <a:rPr lang="ja-JP" altLang="en-US" dirty="0" smtClean="0"/>
              <a:t>の</a:t>
            </a:r>
            <a:r>
              <a:rPr lang="ja-JP" altLang="ja-JP" dirty="0" smtClean="0"/>
              <a:t>内容・性質」と「被害者の損害の程度」</a:t>
            </a:r>
            <a:r>
              <a:rPr lang="ja-JP" altLang="en-US" dirty="0" smtClean="0"/>
              <a:t>。「週刊文春」最判の「プライバシー情報の種類・内容」と「具体的被害の程度」との類似性。</a:t>
            </a:r>
            <a:endParaRPr lang="en-US" altLang="ja-JP" dirty="0" smtClean="0"/>
          </a:p>
          <a:p>
            <a:pPr>
              <a:buNone/>
            </a:pPr>
            <a:r>
              <a:rPr kumimoji="1" lang="ja-JP" altLang="en-US" dirty="0" smtClean="0"/>
              <a:t>　　③</a:t>
            </a:r>
            <a:r>
              <a:rPr lang="ja-JP" altLang="en-US" dirty="0" smtClean="0"/>
              <a:t>「ピンク・レディー」控訴審</a:t>
            </a:r>
            <a:endParaRPr lang="en-US" altLang="ja-JP" dirty="0" smtClean="0"/>
          </a:p>
          <a:p>
            <a:pPr>
              <a:buNone/>
            </a:pPr>
            <a:r>
              <a:rPr lang="ja-JP" altLang="en-US" dirty="0" smtClean="0"/>
              <a:t>　　　</a:t>
            </a:r>
            <a:r>
              <a:rPr lang="ja-JP" altLang="ja-JP" dirty="0" smtClean="0"/>
              <a:t>「利益衡量の問題として相関関係的に捉える必要がある」として「総合的に観察して判断されるべき」</a:t>
            </a:r>
            <a:r>
              <a:rPr lang="ja-JP" altLang="en-US" dirty="0" smtClean="0"/>
              <a:t>。</a:t>
            </a:r>
            <a:r>
              <a:rPr lang="ja-JP" altLang="ja-JP" dirty="0" smtClean="0"/>
              <a:t>「毒入カレー」</a:t>
            </a:r>
            <a:r>
              <a:rPr lang="ja-JP" altLang="en-US" dirty="0" smtClean="0"/>
              <a:t>最判が</a:t>
            </a:r>
            <a:r>
              <a:rPr lang="ja-JP" altLang="ja-JP" dirty="0" smtClean="0"/>
              <a:t>示した諸要素の総合</a:t>
            </a:r>
            <a:r>
              <a:rPr lang="ja-JP" altLang="en-US" dirty="0" smtClean="0"/>
              <a:t>衡量</a:t>
            </a:r>
            <a:r>
              <a:rPr lang="ja-JP" altLang="ja-JP" dirty="0" smtClean="0"/>
              <a:t>による比較</a:t>
            </a:r>
            <a:r>
              <a:rPr lang="ja-JP" altLang="en-US" dirty="0" smtClean="0"/>
              <a:t>衡量論と判断枠組みを共通。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780696"/>
          </a:xfrm>
          <a:noFill/>
        </p:spPr>
        <p:txBody>
          <a:bodyPr>
            <a:normAutofit/>
          </a:bodyPr>
          <a:lstStyle/>
          <a:p>
            <a:r>
              <a:rPr kumimoji="1" lang="ja-JP" altLang="en-US" sz="3600" dirty="0" smtClean="0">
                <a:solidFill>
                  <a:schemeClr val="tx1"/>
                </a:solidFill>
              </a:rPr>
              <a:t>１．本報告の課題</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628800"/>
            <a:ext cx="8229600" cy="4695800"/>
          </a:xfrm>
        </p:spPr>
        <p:txBody>
          <a:bodyPr>
            <a:normAutofit lnSpcReduction="10000"/>
          </a:bodyPr>
          <a:lstStyle/>
          <a:p>
            <a:pPr>
              <a:buNone/>
            </a:pPr>
            <a:r>
              <a:rPr kumimoji="1" lang="ja-JP" altLang="en-US" dirty="0" smtClean="0"/>
              <a:t>・「</a:t>
            </a:r>
            <a:r>
              <a:rPr lang="ja-JP" altLang="ja-JP" dirty="0" smtClean="0"/>
              <a:t>ピンク・レディ</a:t>
            </a:r>
            <a:r>
              <a:rPr lang="ja-JP" altLang="en-US" dirty="0" smtClean="0"/>
              <a:t>」</a:t>
            </a:r>
            <a:r>
              <a:rPr lang="ja-JP" altLang="ja-JP" dirty="0" smtClean="0"/>
              <a:t>最判は</a:t>
            </a:r>
            <a:r>
              <a:rPr lang="ja-JP" altLang="en-US" dirty="0" smtClean="0"/>
              <a:t>、</a:t>
            </a:r>
            <a:r>
              <a:rPr lang="ja-JP" altLang="ja-JP" dirty="0" smtClean="0"/>
              <a:t>パブリシティ権</a:t>
            </a:r>
            <a:r>
              <a:rPr lang="ja-JP" altLang="en-US" dirty="0" smtClean="0"/>
              <a:t>が</a:t>
            </a:r>
            <a:r>
              <a:rPr lang="ja-JP" altLang="ja-JP" dirty="0" smtClean="0"/>
              <a:t>「人格権に由来する権利の一内容を構成する」</a:t>
            </a:r>
            <a:r>
              <a:rPr lang="ja-JP" altLang="en-US" dirty="0" smtClean="0"/>
              <a:t>と説いた。</a:t>
            </a:r>
            <a:endParaRPr lang="en-US" altLang="ja-JP" dirty="0" smtClean="0"/>
          </a:p>
          <a:p>
            <a:pPr>
              <a:buNone/>
            </a:pPr>
            <a:r>
              <a:rPr lang="ja-JP" altLang="en-US" dirty="0" smtClean="0"/>
              <a:t>・「おニャン子クラブ」控訴審：「</a:t>
            </a:r>
            <a:r>
              <a:rPr lang="ja-JP" altLang="ja-JP" dirty="0" smtClean="0"/>
              <a:t>顧客吸引力のもつ経済的な利益ないし価値を排他的に支配する財産的権利</a:t>
            </a:r>
            <a:r>
              <a:rPr lang="ja-JP" altLang="en-US" dirty="0" smtClean="0"/>
              <a:t>」</a:t>
            </a:r>
            <a:endParaRPr lang="en-US" altLang="ja-JP" dirty="0" smtClean="0"/>
          </a:p>
          <a:p>
            <a:pPr>
              <a:buNone/>
            </a:pPr>
            <a:r>
              <a:rPr lang="ja-JP" altLang="en-US" dirty="0" smtClean="0"/>
              <a:t>・「人格権を根拠」（「矢沢永吉」）、「人格権の一部」（「ピンク・レディー」一審）、「人格権に由来する権利」（「ピンク・レディー」控訴審）</a:t>
            </a:r>
            <a:endParaRPr lang="en-US" altLang="ja-JP" dirty="0" smtClean="0"/>
          </a:p>
          <a:p>
            <a:pPr>
              <a:buNone/>
            </a:pPr>
            <a:r>
              <a:rPr lang="ja-JP" altLang="en-US" dirty="0" smtClean="0"/>
              <a:t>・「人格権とは別個独立の財産権」から「人格権に由来する権利」への展開</a:t>
            </a:r>
            <a:endParaRPr lang="en-US" altLang="ja-JP" dirty="0" smtClean="0"/>
          </a:p>
          <a:p>
            <a:pPr>
              <a:buNone/>
            </a:pPr>
            <a:r>
              <a:rPr lang="ja-JP" altLang="en-US" dirty="0" smtClean="0"/>
              <a:t>・人格権由来説は、端的に、パブリシティに関し、財産権とは別個独立の人格権による構成を意味するものと解すべきか？</a:t>
            </a: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a:bodyPr>
          <a:lstStyle/>
          <a:p>
            <a:pPr>
              <a:buNone/>
            </a:pPr>
            <a:r>
              <a:rPr lang="ja-JP" altLang="en-US" dirty="0" smtClean="0"/>
              <a:t>　</a:t>
            </a:r>
            <a:r>
              <a:rPr lang="ja-JP" altLang="en-US" sz="2800" dirty="0" smtClean="0"/>
              <a:t>（１）人格権由来説の意味するもの</a:t>
            </a:r>
            <a:endParaRPr lang="en-US" altLang="ja-JP" sz="2800" dirty="0" smtClean="0"/>
          </a:p>
          <a:p>
            <a:pPr>
              <a:buNone/>
            </a:pPr>
            <a:r>
              <a:rPr kumimoji="1" lang="ja-JP" altLang="en-US" dirty="0" smtClean="0"/>
              <a:t>　　</a:t>
            </a:r>
            <a:r>
              <a:rPr kumimoji="1" lang="en-US" altLang="ja-JP" dirty="0" smtClean="0"/>
              <a:t>※</a:t>
            </a:r>
            <a:r>
              <a:rPr lang="ja-JP" altLang="ja-JP" dirty="0" smtClean="0"/>
              <a:t>人格権由来説を、権利構成論それ自体と結び付けて読む必然性・必要性は</a:t>
            </a:r>
            <a:r>
              <a:rPr lang="ja-JP" altLang="en-US" dirty="0" smtClean="0"/>
              <a:t>、</a:t>
            </a:r>
            <a:r>
              <a:rPr lang="ja-JP" altLang="ja-JP" dirty="0" smtClean="0"/>
              <a:t>必ずしもな</a:t>
            </a:r>
            <a:r>
              <a:rPr lang="ja-JP" altLang="en-US" dirty="0" smtClean="0"/>
              <a:t>い。</a:t>
            </a:r>
            <a:r>
              <a:rPr lang="ja-JP" altLang="ja-JP" dirty="0" smtClean="0"/>
              <a:t>むしろ、パブリシティ権侵害の判断枠組みとの関係で、最高裁判例で確立された人格権侵害法理との通有性を示唆する</a:t>
            </a:r>
            <a:r>
              <a:rPr lang="ja-JP" altLang="en-US" dirty="0" smtClean="0"/>
              <a:t>。</a:t>
            </a:r>
            <a:endParaRPr lang="en-US" altLang="ja-JP" dirty="0" smtClean="0"/>
          </a:p>
          <a:p>
            <a:pPr>
              <a:buNone/>
            </a:pPr>
            <a:r>
              <a:rPr kumimoji="1" lang="ja-JP" altLang="en-US" dirty="0" smtClean="0"/>
              <a:t>　　</a:t>
            </a:r>
            <a:r>
              <a:rPr kumimoji="1" lang="en-US" altLang="ja-JP" dirty="0" smtClean="0"/>
              <a:t>※</a:t>
            </a:r>
            <a:r>
              <a:rPr lang="ja-JP" altLang="ja-JP" dirty="0" smtClean="0"/>
              <a:t>財産権構成をもとより明確にする学説さえも、パブリシティ権を「その根源は</a:t>
            </a:r>
            <a:r>
              <a:rPr lang="ja-JP" altLang="ja-JP" u="sng" dirty="0" smtClean="0"/>
              <a:t>人格権たる氏名・肖像権に由来する</a:t>
            </a:r>
            <a:r>
              <a:rPr lang="ja-JP" altLang="ja-JP" dirty="0" smtClean="0"/>
              <a:t>」と説いてきた</a:t>
            </a:r>
            <a:r>
              <a:rPr lang="ja-JP" altLang="en-US" dirty="0" smtClean="0"/>
              <a:t>ところ（</a:t>
            </a:r>
            <a:r>
              <a:rPr lang="ja-JP" altLang="en-US" sz="2400" dirty="0" smtClean="0"/>
              <a:t>竹田稔</a:t>
            </a:r>
            <a:r>
              <a:rPr lang="en-US" altLang="ja-JP" sz="2400" dirty="0" smtClean="0"/>
              <a:t>『</a:t>
            </a:r>
            <a:r>
              <a:rPr lang="ja-JP" altLang="en-US" sz="2400" dirty="0" smtClean="0"/>
              <a:t>プライバシー侵害と民事責任</a:t>
            </a:r>
            <a:r>
              <a:rPr lang="en-US" altLang="ja-JP" sz="2400" dirty="0" smtClean="0"/>
              <a:t>〔</a:t>
            </a:r>
            <a:r>
              <a:rPr lang="ja-JP" altLang="en-US" sz="2400" dirty="0" smtClean="0"/>
              <a:t>増補改訂版</a:t>
            </a:r>
            <a:r>
              <a:rPr lang="en-US" altLang="ja-JP" sz="2400" dirty="0" smtClean="0"/>
              <a:t>〕』</a:t>
            </a:r>
            <a:r>
              <a:rPr lang="ja-JP" altLang="en-US" sz="2400" dirty="0" smtClean="0"/>
              <a:t>２８８頁</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a:bodyPr>
          <a:lstStyle/>
          <a:p>
            <a:pPr>
              <a:buNone/>
            </a:pPr>
            <a:r>
              <a:rPr lang="ja-JP" altLang="en-US" sz="2800" dirty="0" smtClean="0"/>
              <a:t>　（２）権利構成論の帰趨とその帰結</a:t>
            </a:r>
            <a:endParaRPr lang="en-US" altLang="ja-JP" sz="2800" dirty="0" smtClean="0"/>
          </a:p>
          <a:p>
            <a:pPr>
              <a:buNone/>
            </a:pPr>
            <a:r>
              <a:rPr kumimoji="1" lang="ja-JP" altLang="en-US" dirty="0" smtClean="0"/>
              <a:t>　</a:t>
            </a:r>
            <a:r>
              <a:rPr lang="ja-JP" altLang="en-US" dirty="0" smtClean="0"/>
              <a:t>　①</a:t>
            </a:r>
            <a:r>
              <a:rPr kumimoji="1" lang="ja-JP" altLang="en-US" dirty="0" smtClean="0"/>
              <a:t>パブリシティ権を精神的利益を保護法益とする人格権と構成する場合、「人格権に由来する権利」との表現の固有の意義</a:t>
            </a:r>
            <a:r>
              <a:rPr lang="ja-JP" altLang="en-US" dirty="0" smtClean="0"/>
              <a:t>はなにか？</a:t>
            </a:r>
            <a:endParaRPr kumimoji="1" lang="en-US" altLang="ja-JP" dirty="0" smtClean="0"/>
          </a:p>
          <a:p>
            <a:pPr>
              <a:buNone/>
            </a:pPr>
            <a:endParaRPr kumimoji="1" lang="en-US" altLang="ja-JP" dirty="0" smtClean="0"/>
          </a:p>
          <a:p>
            <a:pPr>
              <a:buNone/>
            </a:pPr>
            <a:r>
              <a:rPr lang="ja-JP" altLang="en-US" dirty="0" smtClean="0"/>
              <a:t>　　②パブリシティ権を財産権なり経済的利益を保護法益とする権利と構成する場合にこそ、「人格権に由来」なる表現は、人格権の母権性を示唆し、一般の財産権にはない処分等における制約を素直に説明できる。</a:t>
            </a:r>
            <a:endParaRPr lang="en-US" altLang="ja-JP" dirty="0" smtClean="0"/>
          </a:p>
          <a:p>
            <a:pPr>
              <a:buNone/>
            </a:pPr>
            <a:r>
              <a:rPr kumimoji="1" lang="ja-JP" altLang="en-US" dirty="0" smtClean="0"/>
              <a:t>　　</a:t>
            </a:r>
            <a:endParaRPr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a:bodyPr>
          <a:lstStyle/>
          <a:p>
            <a:pPr>
              <a:buNone/>
            </a:pPr>
            <a:r>
              <a:rPr lang="ja-JP" altLang="en-US" dirty="0" smtClean="0"/>
              <a:t>　</a:t>
            </a:r>
            <a:r>
              <a:rPr lang="ja-JP" altLang="en-US" sz="2800" dirty="0" smtClean="0"/>
              <a:t>（２）権利構成論の帰趨とその帰結</a:t>
            </a:r>
            <a:endParaRPr lang="en-US" altLang="ja-JP" sz="2800" dirty="0" smtClean="0"/>
          </a:p>
          <a:p>
            <a:pPr>
              <a:buNone/>
            </a:pPr>
            <a:r>
              <a:rPr kumimoji="1" lang="ja-JP" altLang="en-US" dirty="0" smtClean="0"/>
              <a:t>　</a:t>
            </a:r>
            <a:r>
              <a:rPr lang="ja-JP" altLang="en-US" dirty="0" smtClean="0"/>
              <a:t>　</a:t>
            </a:r>
            <a:r>
              <a:rPr kumimoji="1" lang="ja-JP" altLang="en-US" dirty="0" smtClean="0"/>
              <a:t>③今回の最判は、氏名権・肖像権をも、「人格権に由来するもの」と捉える。</a:t>
            </a:r>
            <a:endParaRPr kumimoji="1" lang="en-US" altLang="ja-JP" dirty="0" smtClean="0"/>
          </a:p>
          <a:p>
            <a:pPr>
              <a:buNone/>
            </a:pPr>
            <a:r>
              <a:rPr lang="ja-JP" altLang="en-US" dirty="0" smtClean="0"/>
              <a:t>　　　→</a:t>
            </a:r>
            <a:r>
              <a:rPr lang="en-US" altLang="ja-JP" dirty="0" smtClean="0"/>
              <a:t>×</a:t>
            </a:r>
            <a:r>
              <a:rPr lang="ja-JP" altLang="en-US" dirty="0" smtClean="0"/>
              <a:t>人格権＝精神的利益を保護法益とする権利</a:t>
            </a:r>
            <a:endParaRPr lang="en-US" altLang="ja-JP" dirty="0" smtClean="0"/>
          </a:p>
          <a:p>
            <a:pPr>
              <a:buNone/>
            </a:pPr>
            <a:r>
              <a:rPr lang="ja-JP" altLang="en-US" dirty="0" smtClean="0"/>
              <a:t>　　　　 ○人格権＝精神的利益の構成部分と経済的利益</a:t>
            </a:r>
            <a:endParaRPr lang="en-US" altLang="ja-JP" dirty="0" smtClean="0"/>
          </a:p>
          <a:p>
            <a:pPr>
              <a:buNone/>
            </a:pPr>
            <a:r>
              <a:rPr lang="ja-JP" altLang="en-US" dirty="0" smtClean="0"/>
              <a:t>　　　　　　　　　　　　の構成部分とが併存。</a:t>
            </a:r>
            <a:endParaRPr lang="en-US" altLang="ja-JP" dirty="0" smtClean="0"/>
          </a:p>
          <a:p>
            <a:pPr>
              <a:buNone/>
            </a:pPr>
            <a:r>
              <a:rPr lang="ja-JP" altLang="en-US" dirty="0" smtClean="0"/>
              <a:t>　　　　　　　　　　→パブリシティ権は後者の構成部分</a:t>
            </a:r>
            <a:endParaRPr lang="en-US" altLang="ja-JP" dirty="0" smtClean="0"/>
          </a:p>
          <a:p>
            <a:pPr>
              <a:buNone/>
            </a:pPr>
            <a:r>
              <a:rPr lang="ja-JP" altLang="en-US" dirty="0" smtClean="0"/>
              <a:t>　　　→ドイツ法：「一般的人格権の財産価値的構成部分　　</a:t>
            </a:r>
            <a:endParaRPr lang="en-US" altLang="ja-JP" dirty="0" smtClean="0"/>
          </a:p>
          <a:p>
            <a:pPr>
              <a:buNone/>
            </a:pPr>
            <a:r>
              <a:rPr lang="ja-JP" altLang="en-US" dirty="0" smtClean="0"/>
              <a:t>　　　　　　　　　　　（</a:t>
            </a:r>
            <a:r>
              <a:rPr lang="de-DE" altLang="ja-JP" b="1" u="sng" dirty="0" smtClean="0"/>
              <a:t>die vermögenswerten Bestandteile des allgemeinen Persönlichkeitsrechts</a:t>
            </a:r>
            <a:r>
              <a:rPr lang="ja-JP" altLang="en-US" b="1" u="sng" dirty="0" smtClean="0"/>
              <a:t>）</a:t>
            </a:r>
            <a:r>
              <a:rPr lang="ja-JP" altLang="en-US" dirty="0" smtClean="0"/>
              <a:t>」</a:t>
            </a:r>
            <a:endParaRPr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a:bodyPr>
          <a:lstStyle/>
          <a:p>
            <a:pPr>
              <a:buNone/>
            </a:pPr>
            <a:r>
              <a:rPr lang="ja-JP" altLang="en-US" dirty="0" smtClean="0"/>
              <a:t>　</a:t>
            </a:r>
            <a:r>
              <a:rPr lang="ja-JP" altLang="en-US" sz="2800" dirty="0" smtClean="0"/>
              <a:t>（３）判断枠組みの類型論からみたパブリシティ権侵害の類型化の可能性</a:t>
            </a:r>
            <a:endParaRPr lang="en-US" altLang="ja-JP" sz="2800" dirty="0" smtClean="0"/>
          </a:p>
          <a:p>
            <a:pPr>
              <a:buNone/>
            </a:pPr>
            <a:r>
              <a:rPr lang="ja-JP" altLang="en-US" dirty="0" smtClean="0"/>
              <a:t>　　</a:t>
            </a:r>
            <a:r>
              <a:rPr lang="en-US" altLang="ja-JP" dirty="0" smtClean="0"/>
              <a:t>※</a:t>
            </a:r>
            <a:r>
              <a:rPr lang="ja-JP" altLang="ja-JP" dirty="0" smtClean="0"/>
              <a:t>パブリシティの使用態様・目的によっては、そもそも表現の自由等の対立利益に対する顧慮の要請が極めて低</a:t>
            </a:r>
            <a:r>
              <a:rPr lang="ja-JP" altLang="en-US" dirty="0" smtClean="0"/>
              <a:t>く、したがって、比較衡量の判断枠組みを要しない</a:t>
            </a:r>
            <a:r>
              <a:rPr lang="ja-JP" altLang="ja-JP" dirty="0" smtClean="0"/>
              <a:t>侵害類型</a:t>
            </a:r>
            <a:r>
              <a:rPr lang="ja-JP" altLang="en-US" dirty="0" smtClean="0"/>
              <a:t>の存在する可能性。</a:t>
            </a:r>
            <a:endParaRPr lang="en-US" altLang="ja-JP" dirty="0" smtClean="0"/>
          </a:p>
          <a:p>
            <a:pPr>
              <a:buNone/>
            </a:pPr>
            <a:r>
              <a:rPr lang="ja-JP" altLang="en-US" dirty="0" smtClean="0"/>
              <a:t>　　</a:t>
            </a:r>
            <a:r>
              <a:rPr lang="en-US" altLang="ja-JP" dirty="0" smtClean="0"/>
              <a:t>※</a:t>
            </a:r>
            <a:r>
              <a:rPr lang="ja-JP" altLang="en-US" dirty="0" smtClean="0"/>
              <a:t>その典型例としての商品化（ブロマイド、カレンダ等）</a:t>
            </a:r>
            <a:endParaRPr lang="en-US" altLang="ja-JP" dirty="0" smtClean="0"/>
          </a:p>
          <a:p>
            <a:pPr>
              <a:buNone/>
            </a:pPr>
            <a:r>
              <a:rPr lang="ja-JP" altLang="en-US" dirty="0" smtClean="0"/>
              <a:t>　　</a:t>
            </a:r>
            <a:r>
              <a:rPr lang="en-US" altLang="ja-JP" dirty="0" smtClean="0"/>
              <a:t>※</a:t>
            </a:r>
            <a:r>
              <a:rPr lang="ja-JP" altLang="en-US" dirty="0" smtClean="0"/>
              <a:t>広告・宣伝目的での使用の場合は、広告対象商品・役務あるいは使用態様の違いにより、利益衡量の結果は異なり得る。</a:t>
            </a: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a:bodyPr>
          <a:lstStyle/>
          <a:p>
            <a:pPr>
              <a:buNone/>
            </a:pPr>
            <a:r>
              <a:rPr lang="ja-JP" altLang="en-US" dirty="0" smtClean="0"/>
              <a:t>　</a:t>
            </a:r>
            <a:r>
              <a:rPr lang="ja-JP" altLang="en-US" sz="2800" dirty="0" smtClean="0"/>
              <a:t>（４）パブリシティ権の譲渡性と相続可能性の検討</a:t>
            </a:r>
            <a:endParaRPr lang="en-US" altLang="ja-JP" sz="2800" dirty="0" smtClean="0"/>
          </a:p>
          <a:p>
            <a:pPr>
              <a:buNone/>
            </a:pPr>
            <a:r>
              <a:rPr lang="ja-JP" altLang="en-US" dirty="0" smtClean="0"/>
              <a:t>　①譲渡性</a:t>
            </a:r>
            <a:endParaRPr lang="en-US" altLang="ja-JP" dirty="0" smtClean="0"/>
          </a:p>
          <a:p>
            <a:pPr>
              <a:buNone/>
            </a:pPr>
            <a:r>
              <a:rPr lang="ja-JP" altLang="en-US" dirty="0" smtClean="0"/>
              <a:t>　　　</a:t>
            </a:r>
            <a:r>
              <a:rPr lang="en-US" altLang="ja-JP" dirty="0" smtClean="0"/>
              <a:t>※</a:t>
            </a:r>
            <a:r>
              <a:rPr lang="ja-JP" altLang="ja-JP" dirty="0" smtClean="0"/>
              <a:t>パブリシティ権の客体は権利主体の人格要素にほかならず、その支配権の譲渡を認めて主体と客体との分離の状況を作り出すことには、</a:t>
            </a:r>
            <a:r>
              <a:rPr lang="ja-JP" altLang="en-US" dirty="0" smtClean="0"/>
              <a:t>違和感。</a:t>
            </a:r>
            <a:r>
              <a:rPr lang="ja-JP" altLang="ja-JP" dirty="0" smtClean="0"/>
              <a:t>この点は、</a:t>
            </a:r>
            <a:r>
              <a:rPr lang="ja-JP" altLang="en-US" dirty="0" smtClean="0"/>
              <a:t>氏名権・</a:t>
            </a:r>
            <a:r>
              <a:rPr lang="ja-JP" altLang="ja-JP" dirty="0" smtClean="0"/>
              <a:t>肖像権等の純然たる人格権の場合と同様</a:t>
            </a:r>
            <a:r>
              <a:rPr lang="ja-JP" altLang="en-US" dirty="0" smtClean="0"/>
              <a:t>。</a:t>
            </a:r>
            <a:endParaRPr lang="en-US" altLang="ja-JP" dirty="0" smtClean="0"/>
          </a:p>
          <a:p>
            <a:pPr>
              <a:buNone/>
            </a:pPr>
            <a:r>
              <a:rPr lang="ja-JP" altLang="en-US" dirty="0" smtClean="0"/>
              <a:t>　　　</a:t>
            </a:r>
            <a:r>
              <a:rPr lang="en-US" altLang="ja-JP" dirty="0" smtClean="0"/>
              <a:t>※</a:t>
            </a:r>
            <a:r>
              <a:rPr lang="ja-JP" altLang="en-US" dirty="0" smtClean="0"/>
              <a:t>ただし、純然たる人格権とパブリシティ権との間には、権利機能</a:t>
            </a:r>
            <a:r>
              <a:rPr lang="ja-JP" altLang="en-US" smtClean="0"/>
              <a:t>に相違も認め得るところ。</a:t>
            </a: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224136"/>
          </a:xfrm>
          <a:noFill/>
        </p:spPr>
        <p:txBody>
          <a:bodyPr>
            <a:normAutofit/>
          </a:bodyPr>
          <a:lstStyle/>
          <a:p>
            <a:r>
              <a:rPr lang="ja-JP" altLang="en-US" sz="3600" dirty="0" smtClean="0">
                <a:solidFill>
                  <a:schemeClr val="tx1"/>
                </a:solidFill>
              </a:rPr>
              <a:t>４．ピンク・レディー最判の「人格権由来説」の意味と評価</a:t>
            </a:r>
            <a:endParaRPr kumimoji="1" lang="ja-JP" altLang="en-US" sz="3600" dirty="0">
              <a:solidFill>
                <a:schemeClr val="tx1"/>
              </a:solidFill>
            </a:endParaRPr>
          </a:p>
        </p:txBody>
      </p:sp>
      <p:sp>
        <p:nvSpPr>
          <p:cNvPr id="3" name="コンテンツ プレースホルダ 2"/>
          <p:cNvSpPr>
            <a:spLocks noGrp="1"/>
          </p:cNvSpPr>
          <p:nvPr>
            <p:ph idx="1"/>
          </p:nvPr>
        </p:nvSpPr>
        <p:spPr>
          <a:xfrm>
            <a:off x="457200" y="1700808"/>
            <a:ext cx="8229600" cy="4824536"/>
          </a:xfrm>
        </p:spPr>
        <p:txBody>
          <a:bodyPr>
            <a:normAutofit fontScale="92500" lnSpcReduction="20000"/>
          </a:bodyPr>
          <a:lstStyle/>
          <a:p>
            <a:pPr>
              <a:buNone/>
            </a:pPr>
            <a:r>
              <a:rPr lang="ja-JP" altLang="en-US" dirty="0" smtClean="0"/>
              <a:t>　</a:t>
            </a:r>
            <a:r>
              <a:rPr lang="ja-JP" altLang="en-US" sz="3000" dirty="0" smtClean="0"/>
              <a:t>（４）パブリシティ権の譲渡性と相続可能性の検討</a:t>
            </a:r>
            <a:endParaRPr lang="en-US" altLang="ja-JP" sz="3000" dirty="0" smtClean="0"/>
          </a:p>
          <a:p>
            <a:pPr>
              <a:buNone/>
            </a:pPr>
            <a:r>
              <a:rPr lang="ja-JP" altLang="en-US" dirty="0" smtClean="0"/>
              <a:t>　②相続可能性</a:t>
            </a:r>
            <a:endParaRPr lang="en-US" altLang="ja-JP" dirty="0" smtClean="0"/>
          </a:p>
          <a:p>
            <a:pPr>
              <a:buNone/>
            </a:pPr>
            <a:r>
              <a:rPr lang="ja-JP" altLang="en-US" dirty="0" smtClean="0"/>
              <a:t>　　　</a:t>
            </a:r>
            <a:r>
              <a:rPr lang="en-US" altLang="ja-JP" dirty="0" smtClean="0"/>
              <a:t>※</a:t>
            </a:r>
            <a:r>
              <a:rPr lang="ja-JP" altLang="ja-JP" dirty="0" smtClean="0"/>
              <a:t>相続の場合は、すでに人格要素の主体が存在せず、その</a:t>
            </a:r>
            <a:r>
              <a:rPr lang="ja-JP" altLang="ja-JP" u="sng" dirty="0" smtClean="0"/>
              <a:t>相続を認めたとしても、主客の分離問題は生じない</a:t>
            </a:r>
            <a:r>
              <a:rPr lang="ja-JP" altLang="ja-JP" dirty="0" smtClean="0"/>
              <a:t>のであるから、相続可能性を否定すべき</a:t>
            </a:r>
            <a:r>
              <a:rPr lang="ja-JP" altLang="ja-JP" u="sng" dirty="0" smtClean="0"/>
              <a:t>有効な根拠はない</a:t>
            </a:r>
            <a:r>
              <a:rPr lang="ja-JP" altLang="ja-JP" dirty="0" smtClean="0"/>
              <a:t>のではないか</a:t>
            </a:r>
            <a:r>
              <a:rPr lang="ja-JP" altLang="en-US" dirty="0" smtClean="0"/>
              <a:t>。</a:t>
            </a:r>
            <a:endParaRPr lang="en-US" altLang="ja-JP" dirty="0" smtClean="0"/>
          </a:p>
          <a:p>
            <a:pPr>
              <a:buNone/>
            </a:pPr>
            <a:r>
              <a:rPr lang="ja-JP" altLang="en-US" dirty="0" smtClean="0"/>
              <a:t>　　　</a:t>
            </a:r>
            <a:r>
              <a:rPr lang="en-US" altLang="ja-JP" dirty="0" smtClean="0"/>
              <a:t>※</a:t>
            </a:r>
            <a:r>
              <a:rPr lang="ja-JP" altLang="en-US" dirty="0" smtClean="0"/>
              <a:t>存続期間</a:t>
            </a:r>
            <a:endParaRPr lang="en-US" altLang="ja-JP" dirty="0" smtClean="0"/>
          </a:p>
          <a:p>
            <a:pPr>
              <a:buNone/>
            </a:pPr>
            <a:r>
              <a:rPr lang="ja-JP" altLang="en-US" dirty="0" smtClean="0"/>
              <a:t>　　　　　著作権・特許権→新たな創作活動等の利益を保護するための保護期間の有限設定。</a:t>
            </a:r>
            <a:endParaRPr lang="en-US" altLang="ja-JP" dirty="0" smtClean="0"/>
          </a:p>
          <a:p>
            <a:pPr>
              <a:buNone/>
            </a:pPr>
            <a:r>
              <a:rPr lang="ja-JP" altLang="en-US" dirty="0" smtClean="0"/>
              <a:t>　　　　　パブリシティ権→</a:t>
            </a:r>
            <a:r>
              <a:rPr lang="ja-JP" altLang="ja-JP" dirty="0" smtClean="0"/>
              <a:t>権利の輪郭は社会共同体に存在する表現の自由等の様々な対抗諸利益との相関的衡量によってはじめて画定される</a:t>
            </a:r>
            <a:r>
              <a:rPr lang="ja-JP" altLang="en-US" dirty="0" smtClean="0"/>
              <a:t>。</a:t>
            </a:r>
            <a:r>
              <a:rPr lang="ja-JP" altLang="ja-JP" dirty="0" smtClean="0"/>
              <a:t>その権利承認の場面で、</a:t>
            </a:r>
            <a:r>
              <a:rPr lang="ja-JP" altLang="en-US" dirty="0" smtClean="0"/>
              <a:t>著作</a:t>
            </a:r>
            <a:r>
              <a:rPr lang="ja-JP" altLang="ja-JP" dirty="0" smtClean="0"/>
              <a:t>権</a:t>
            </a:r>
            <a:r>
              <a:rPr lang="ja-JP" altLang="en-US" dirty="0" smtClean="0"/>
              <a:t>等</a:t>
            </a:r>
            <a:r>
              <a:rPr lang="ja-JP" altLang="ja-JP" dirty="0" smtClean="0"/>
              <a:t>がその存続期間を有期に限定する段階で考慮すべき対抗利益をすでに織り込んだ権利とも解し得る</a:t>
            </a:r>
            <a:r>
              <a:rPr lang="ja-JP" altLang="en-US" dirty="0" smtClean="0"/>
              <a:t>。</a:t>
            </a:r>
            <a:endParaRPr lang="en-US" altLang="ja-JP" dirty="0" smtClean="0"/>
          </a:p>
          <a:p>
            <a:pPr>
              <a:buNone/>
            </a:pP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fontScale="90000"/>
          </a:bodyPr>
          <a:lstStyle/>
          <a:p>
            <a:r>
              <a:rPr lang="ja-JP" altLang="en-US" sz="4000" dirty="0" smtClean="0">
                <a:solidFill>
                  <a:schemeClr val="tx1"/>
                </a:solidFill>
              </a:rPr>
              <a:t>２．人格権由来説の理由の探究（１）</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p:txBody>
          <a:bodyPr>
            <a:normAutofit lnSpcReduction="10000"/>
          </a:bodyPr>
          <a:lstStyle/>
          <a:p>
            <a:pPr>
              <a:buNone/>
            </a:pPr>
            <a:r>
              <a:rPr kumimoji="1" lang="ja-JP" altLang="en-US" sz="2800" dirty="0" smtClean="0"/>
              <a:t>（１）権利の排他性なり差止請求権を導くためか</a:t>
            </a:r>
            <a:endParaRPr kumimoji="1" lang="en-US" altLang="ja-JP" sz="2800" dirty="0" smtClean="0"/>
          </a:p>
          <a:p>
            <a:pPr>
              <a:buNone/>
            </a:pPr>
            <a:r>
              <a:rPr lang="ja-JP" altLang="en-US" dirty="0" smtClean="0"/>
              <a:t>・財産権構成を採用すると差止めの根拠に窮するか？</a:t>
            </a:r>
            <a:endParaRPr lang="en-US" altLang="ja-JP" dirty="0" smtClean="0"/>
          </a:p>
          <a:p>
            <a:pPr>
              <a:buNone/>
            </a:pPr>
            <a:r>
              <a:rPr kumimoji="1" lang="ja-JP" altLang="en-US" dirty="0" smtClean="0"/>
              <a:t>　</a:t>
            </a:r>
            <a:r>
              <a:rPr kumimoji="1" lang="en-US" altLang="ja-JP" dirty="0" smtClean="0"/>
              <a:t>※</a:t>
            </a:r>
            <a:r>
              <a:rPr kumimoji="1" lang="ja-JP" altLang="en-US" dirty="0" smtClean="0"/>
              <a:t>排他的財産権構成の承認例</a:t>
            </a:r>
            <a:endParaRPr kumimoji="1" lang="en-US" altLang="ja-JP" dirty="0" smtClean="0"/>
          </a:p>
          <a:p>
            <a:pPr>
              <a:buNone/>
            </a:pPr>
            <a:r>
              <a:rPr lang="ja-JP" altLang="en-US" dirty="0" smtClean="0"/>
              <a:t>　　　①「おニャン子クラブ」控訴審、②「土井晩翠」、③加　　勢大周」一審、④同控訴審、⑤「キング・クリムゾン」一審、⑥同控訴審、⑦「ブブカスペシャル７」一審、⑧同控訴審</a:t>
            </a:r>
            <a:endParaRPr lang="en-US" altLang="ja-JP" dirty="0" smtClean="0"/>
          </a:p>
          <a:p>
            <a:pPr>
              <a:buNone/>
            </a:pPr>
            <a:r>
              <a:rPr lang="ja-JP" altLang="en-US" dirty="0" smtClean="0"/>
              <a:t>　</a:t>
            </a:r>
            <a:r>
              <a:rPr lang="en-US" altLang="ja-JP" dirty="0" smtClean="0"/>
              <a:t>※</a:t>
            </a:r>
            <a:r>
              <a:rPr lang="ja-JP" altLang="en-US" dirty="0" smtClean="0"/>
              <a:t>①③および⑤判決は差止め請求を認容</a:t>
            </a:r>
            <a:endParaRPr lang="en-US" altLang="ja-JP" dirty="0" smtClean="0"/>
          </a:p>
          <a:p>
            <a:pPr>
              <a:buNone/>
            </a:pPr>
            <a:r>
              <a:rPr lang="ja-JP" altLang="en-US" dirty="0" smtClean="0"/>
              <a:t>　</a:t>
            </a:r>
            <a:endParaRPr lang="en-US" altLang="ja-JP" dirty="0" smtClean="0"/>
          </a:p>
          <a:p>
            <a:pPr>
              <a:buNone/>
            </a:pPr>
            <a:r>
              <a:rPr lang="ja-JP" altLang="en-US" b="1" dirty="0" smtClean="0"/>
              <a:t>⇒財産権構成にあっても、裁判所は、権利の排他性を認め、現に差止めを承認してきた。</a:t>
            </a: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08112"/>
          </a:xfrm>
          <a:noFill/>
        </p:spPr>
        <p:txBody>
          <a:bodyPr>
            <a:normAutofit fontScale="90000"/>
          </a:bodyPr>
          <a:lstStyle/>
          <a:p>
            <a:r>
              <a:rPr lang="ja-JP" altLang="en-US" sz="4000" dirty="0" smtClean="0">
                <a:solidFill>
                  <a:schemeClr val="tx1"/>
                </a:solidFill>
              </a:rPr>
              <a:t>２．人格権由来説の理由の探究（１）</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484784"/>
            <a:ext cx="8229600" cy="5184576"/>
          </a:xfrm>
        </p:spPr>
        <p:txBody>
          <a:bodyPr>
            <a:normAutofit fontScale="92500" lnSpcReduction="10000"/>
          </a:bodyPr>
          <a:lstStyle/>
          <a:p>
            <a:pPr>
              <a:buNone/>
            </a:pPr>
            <a:r>
              <a:rPr kumimoji="1" lang="ja-JP" altLang="en-US" sz="3000" dirty="0" smtClean="0"/>
              <a:t>（１）権利の排他性なり差止請求権を導くためか</a:t>
            </a:r>
            <a:endParaRPr kumimoji="1" lang="en-US" altLang="ja-JP" sz="3000" dirty="0" smtClean="0"/>
          </a:p>
          <a:p>
            <a:pPr>
              <a:buNone/>
            </a:pPr>
            <a:r>
              <a:rPr lang="ja-JP" altLang="en-US" dirty="0" smtClean="0"/>
              <a:t>・人格権構成は差止めの効果の取得にそれほど有効か？</a:t>
            </a:r>
            <a:endParaRPr lang="en-US" altLang="ja-JP" dirty="0" smtClean="0"/>
          </a:p>
          <a:p>
            <a:pPr>
              <a:buNone/>
            </a:pPr>
            <a:r>
              <a:rPr kumimoji="1" lang="ja-JP" altLang="en-US" dirty="0" smtClean="0"/>
              <a:t>　</a:t>
            </a:r>
            <a:r>
              <a:rPr kumimoji="1" lang="en-US" altLang="ja-JP" dirty="0" smtClean="0"/>
              <a:t>※</a:t>
            </a:r>
            <a:r>
              <a:rPr lang="ja-JP" altLang="ja-JP" dirty="0" smtClean="0"/>
              <a:t>「</a:t>
            </a:r>
            <a:r>
              <a:rPr lang="ja-JP" altLang="ja-JP" sz="2400" u="sng" dirty="0" smtClean="0"/>
              <a:t>人格権であるという属性決定</a:t>
            </a:r>
            <a:r>
              <a:rPr lang="ja-JP" altLang="ja-JP" sz="2400" dirty="0" smtClean="0"/>
              <a:t>は、従来の判例に照らしても、それ</a:t>
            </a:r>
            <a:endParaRPr lang="en-US" altLang="ja-JP" sz="2400" dirty="0" smtClean="0"/>
          </a:p>
          <a:p>
            <a:pPr>
              <a:buNone/>
            </a:pPr>
            <a:r>
              <a:rPr lang="ja-JP" altLang="en-US" sz="2400" dirty="0" smtClean="0"/>
              <a:t>　　　</a:t>
            </a:r>
            <a:r>
              <a:rPr lang="ja-JP" altLang="ja-JP" sz="2400" dirty="0" err="1" smtClean="0"/>
              <a:t>だけ</a:t>
            </a:r>
            <a:r>
              <a:rPr lang="ja-JP" altLang="ja-JP" sz="2400" dirty="0" smtClean="0"/>
              <a:t>では具体的事案における</a:t>
            </a:r>
            <a:r>
              <a:rPr lang="ja-JP" altLang="ja-JP" sz="2400" u="sng" dirty="0" smtClean="0"/>
              <a:t>差止を肯定することには</a:t>
            </a:r>
            <a:r>
              <a:rPr lang="ja-JP" altLang="ja-JP" sz="2400" u="sng" dirty="0" err="1" smtClean="0"/>
              <a:t>つながら</a:t>
            </a:r>
            <a:endParaRPr lang="en-US" altLang="ja-JP" sz="2400" u="sng" dirty="0" smtClean="0"/>
          </a:p>
          <a:p>
            <a:pPr>
              <a:buNone/>
            </a:pPr>
            <a:r>
              <a:rPr lang="ja-JP" altLang="en-US" sz="2400" dirty="0" smtClean="0"/>
              <a:t>　　　</a:t>
            </a:r>
            <a:r>
              <a:rPr lang="ja-JP" altLang="ja-JP" sz="2400" u="sng" dirty="0" smtClean="0"/>
              <a:t>ない</a:t>
            </a:r>
            <a:r>
              <a:rPr lang="ja-JP" altLang="ja-JP" sz="2400" dirty="0" smtClean="0"/>
              <a:t>だろう</a:t>
            </a:r>
            <a:r>
              <a:rPr lang="ja-JP" altLang="en-US" sz="2400" dirty="0" smtClean="0"/>
              <a:t>。・・・</a:t>
            </a:r>
            <a:r>
              <a:rPr lang="ja-JP" altLang="ja-JP" sz="2400" dirty="0" smtClean="0"/>
              <a:t>パブリシティの</a:t>
            </a:r>
            <a:r>
              <a:rPr lang="ja-JP" altLang="ja-JP" sz="2400" u="sng" dirty="0" smtClean="0"/>
              <a:t>権利の性格をどのように理解</a:t>
            </a:r>
            <a:r>
              <a:rPr lang="ja-JP" altLang="ja-JP" sz="2400" dirty="0" smtClean="0"/>
              <a:t>する</a:t>
            </a:r>
            <a:endParaRPr lang="en-US" altLang="ja-JP" sz="2400" dirty="0" smtClean="0"/>
          </a:p>
          <a:p>
            <a:pPr>
              <a:buNone/>
            </a:pPr>
            <a:r>
              <a:rPr lang="ja-JP" altLang="en-US" sz="2400" dirty="0" smtClean="0"/>
              <a:t>　　　</a:t>
            </a:r>
            <a:r>
              <a:rPr lang="ja-JP" altLang="ja-JP" sz="2400" dirty="0" smtClean="0"/>
              <a:t>のか</a:t>
            </a:r>
            <a:r>
              <a:rPr lang="ja-JP" altLang="en-US" sz="2400" dirty="0" smtClean="0"/>
              <a:t>・・・</a:t>
            </a:r>
            <a:r>
              <a:rPr lang="ja-JP" altLang="ja-JP" sz="2400" dirty="0" smtClean="0"/>
              <a:t>という問題は</a:t>
            </a:r>
            <a:r>
              <a:rPr lang="ja-JP" altLang="ja-JP" sz="2400" u="sng" dirty="0" smtClean="0"/>
              <a:t>差止の問題を直接に左右するわけでは</a:t>
            </a:r>
            <a:r>
              <a:rPr lang="ja-JP" altLang="ja-JP" sz="2400" u="sng" dirty="0" err="1" smtClean="0"/>
              <a:t>な</a:t>
            </a:r>
            <a:endParaRPr lang="en-US" altLang="ja-JP" sz="2400" u="sng" dirty="0" smtClean="0"/>
          </a:p>
          <a:p>
            <a:pPr>
              <a:buNone/>
            </a:pPr>
            <a:r>
              <a:rPr lang="ja-JP" altLang="en-US" sz="2400" dirty="0" smtClean="0"/>
              <a:t>　　　</a:t>
            </a:r>
            <a:r>
              <a:rPr lang="ja-JP" altLang="ja-JP" sz="2400" u="sng" dirty="0" smtClean="0"/>
              <a:t>い</a:t>
            </a:r>
            <a:r>
              <a:rPr lang="ja-JP" altLang="ja-JP" sz="2400" dirty="0" smtClean="0"/>
              <a:t>。</a:t>
            </a:r>
            <a:r>
              <a:rPr lang="ja-JP" altLang="ja-JP" dirty="0" smtClean="0"/>
              <a:t>」</a:t>
            </a:r>
            <a:r>
              <a:rPr lang="ja-JP" altLang="en-US" dirty="0" smtClean="0"/>
              <a:t>（</a:t>
            </a:r>
            <a:r>
              <a:rPr lang="ja-JP" altLang="en-US" sz="2400" dirty="0" smtClean="0"/>
              <a:t>窪田充見・民商法雑誌１３３巻４・５号７４８頁注３６</a:t>
            </a:r>
            <a:r>
              <a:rPr lang="ja-JP" altLang="en-US" dirty="0" smtClean="0"/>
              <a:t>）</a:t>
            </a:r>
            <a:endParaRPr lang="en-US" altLang="ja-JP" dirty="0" smtClean="0"/>
          </a:p>
          <a:p>
            <a:pPr>
              <a:buNone/>
            </a:pPr>
            <a:r>
              <a:rPr lang="ja-JP" altLang="en-US" dirty="0" smtClean="0"/>
              <a:t>　</a:t>
            </a:r>
            <a:r>
              <a:rPr lang="en-US" altLang="ja-JP" dirty="0" smtClean="0"/>
              <a:t>※</a:t>
            </a:r>
            <a:r>
              <a:rPr lang="ja-JP" altLang="en-US" dirty="0" smtClean="0"/>
              <a:t>東京高判平２・７・２４判時１３５６号９０頁「週刊フライデー」</a:t>
            </a:r>
            <a:endParaRPr lang="en-US" altLang="ja-JP" dirty="0" smtClean="0"/>
          </a:p>
          <a:p>
            <a:pPr>
              <a:buNone/>
            </a:pPr>
            <a:r>
              <a:rPr lang="ja-JP" altLang="en-US" dirty="0" smtClean="0"/>
              <a:t>　　　「</a:t>
            </a:r>
            <a:r>
              <a:rPr lang="ja-JP" altLang="ja-JP" sz="2400" dirty="0" smtClean="0"/>
              <a:t>肖像権は、その対象たる肖像について物権と同様な包括的か</a:t>
            </a:r>
            <a:endParaRPr lang="en-US" altLang="ja-JP" sz="2400" dirty="0" smtClean="0"/>
          </a:p>
          <a:p>
            <a:pPr>
              <a:buNone/>
            </a:pPr>
            <a:r>
              <a:rPr lang="ja-JP" altLang="en-US" sz="2400" dirty="0" smtClean="0"/>
              <a:t>　　　　</a:t>
            </a:r>
            <a:r>
              <a:rPr lang="ja-JP" altLang="ja-JP" sz="2400" dirty="0" smtClean="0"/>
              <a:t>つ完全な支配を包含する程熟成した権利ではない</a:t>
            </a:r>
            <a:r>
              <a:rPr lang="ja-JP" altLang="en-US" dirty="0" smtClean="0"/>
              <a:t>」「</a:t>
            </a:r>
            <a:r>
              <a:rPr lang="ja-JP" altLang="ja-JP" sz="2400" dirty="0" smtClean="0"/>
              <a:t>肖像権に</a:t>
            </a:r>
            <a:endParaRPr lang="en-US" altLang="ja-JP" sz="2400" dirty="0" smtClean="0"/>
          </a:p>
          <a:p>
            <a:pPr>
              <a:buNone/>
            </a:pPr>
            <a:r>
              <a:rPr lang="ja-JP" altLang="en-US" sz="2400" dirty="0" smtClean="0"/>
              <a:t>　　　　</a:t>
            </a:r>
            <a:r>
              <a:rPr lang="ja-JP" altLang="ja-JP" sz="2400" dirty="0" smtClean="0"/>
              <a:t>基づく妨害排除ないし予防請求権は発生しない</a:t>
            </a:r>
            <a:r>
              <a:rPr lang="ja-JP" altLang="en-US" dirty="0" smtClean="0"/>
              <a:t>」</a:t>
            </a:r>
            <a:endParaRPr lang="en-US" altLang="ja-JP" dirty="0" smtClean="0"/>
          </a:p>
          <a:p>
            <a:pPr>
              <a:buNone/>
            </a:pPr>
            <a:r>
              <a:rPr lang="ja-JP" altLang="en-US" b="1" dirty="0" smtClean="0"/>
              <a:t>⇒人格権構成は、即座に差止めの効果を導くほど、単純なものではない。</a:t>
            </a: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additive="base">
                                        <p:cTn id="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08112"/>
          </a:xfrm>
          <a:noFill/>
        </p:spPr>
        <p:txBody>
          <a:bodyPr>
            <a:normAutofit fontScale="90000"/>
          </a:bodyPr>
          <a:lstStyle/>
          <a:p>
            <a:r>
              <a:rPr lang="ja-JP" altLang="en-US" sz="4000" dirty="0" smtClean="0">
                <a:solidFill>
                  <a:schemeClr val="tx1"/>
                </a:solidFill>
              </a:rPr>
              <a:t>２．人格権由来説の理由の探究（１）</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484784"/>
            <a:ext cx="8229600" cy="5040560"/>
          </a:xfrm>
        </p:spPr>
        <p:txBody>
          <a:bodyPr>
            <a:normAutofit/>
          </a:bodyPr>
          <a:lstStyle/>
          <a:p>
            <a:pPr>
              <a:buNone/>
            </a:pPr>
            <a:r>
              <a:rPr kumimoji="1" lang="ja-JP" altLang="en-US" sz="2800" dirty="0" smtClean="0"/>
              <a:t>（１）権利の排他性なり差止請求権を導くためか</a:t>
            </a:r>
            <a:endParaRPr kumimoji="1" lang="en-US" altLang="ja-JP" sz="2800" dirty="0" smtClean="0"/>
          </a:p>
          <a:p>
            <a:pPr>
              <a:buNone/>
            </a:pPr>
            <a:r>
              <a:rPr lang="ja-JP" altLang="en-US" dirty="0" smtClean="0"/>
              <a:t>・「人格権」に言及する裁判例の構成は、実際上、差止めを認める必要と結び付いていたか？</a:t>
            </a:r>
            <a:endParaRPr lang="en-US" altLang="ja-JP" dirty="0" smtClean="0"/>
          </a:p>
          <a:p>
            <a:pPr>
              <a:buNone/>
            </a:pPr>
            <a:r>
              <a:rPr kumimoji="1" lang="ja-JP" altLang="en-US" dirty="0" smtClean="0"/>
              <a:t>　　</a:t>
            </a:r>
            <a:r>
              <a:rPr kumimoji="1" lang="en-US" altLang="ja-JP" dirty="0" smtClean="0"/>
              <a:t>※</a:t>
            </a:r>
            <a:r>
              <a:rPr kumimoji="1" lang="ja-JP" altLang="en-US" dirty="0" smtClean="0"/>
              <a:t>「矢沢永吉」（「人格権を根拠」）</a:t>
            </a:r>
            <a:endParaRPr kumimoji="1" lang="en-US" altLang="ja-JP" dirty="0" smtClean="0"/>
          </a:p>
          <a:p>
            <a:pPr>
              <a:buNone/>
            </a:pPr>
            <a:r>
              <a:rPr lang="ja-JP" altLang="en-US" dirty="0" smtClean="0"/>
              <a:t>　　　　→</a:t>
            </a:r>
            <a:r>
              <a:rPr kumimoji="1" lang="ja-JP" altLang="en-US" u="sng" dirty="0" smtClean="0"/>
              <a:t>パチンコ遊技機の使用差止め請求を棄却</a:t>
            </a:r>
            <a:endParaRPr kumimoji="1" lang="en-US" altLang="ja-JP" u="sng" dirty="0" smtClean="0"/>
          </a:p>
          <a:p>
            <a:pPr>
              <a:buNone/>
            </a:pPr>
            <a:r>
              <a:rPr lang="ja-JP" altLang="en-US" dirty="0" smtClean="0"/>
              <a:t>　　</a:t>
            </a:r>
            <a:r>
              <a:rPr lang="en-US" altLang="ja-JP" dirty="0" smtClean="0"/>
              <a:t>※</a:t>
            </a:r>
            <a:r>
              <a:rPr lang="ja-JP" altLang="en-US" dirty="0" smtClean="0"/>
              <a:t>「ピンク・レディー」一審（「人格権の一部」）、同控訴　審・上告審、「河合我聞」、「ペ・ヨンジュ」（「人格権に由来する権利」）</a:t>
            </a:r>
            <a:endParaRPr lang="en-US" altLang="ja-JP" dirty="0" smtClean="0"/>
          </a:p>
          <a:p>
            <a:pPr>
              <a:buNone/>
            </a:pPr>
            <a:r>
              <a:rPr kumimoji="1" lang="ja-JP" altLang="en-US" dirty="0" smtClean="0"/>
              <a:t>　　　　→</a:t>
            </a:r>
            <a:r>
              <a:rPr kumimoji="1" lang="ja-JP" altLang="en-US" u="sng" dirty="0" smtClean="0"/>
              <a:t>差止めが請求内容に含まれない</a:t>
            </a:r>
            <a:endParaRPr kumimoji="1" lang="en-US" altLang="ja-JP" u="sng" dirty="0" smtClean="0"/>
          </a:p>
          <a:p>
            <a:pPr>
              <a:buNone/>
            </a:pPr>
            <a:r>
              <a:rPr lang="ja-JP" altLang="en-US" b="1" dirty="0" smtClean="0"/>
              <a:t>⇒パブリシティ権の人格権構成を窺わせる裁判例も、差止めの必要とは無関係にその権利構成を採用している。</a:t>
            </a: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08112"/>
          </a:xfrm>
          <a:noFill/>
        </p:spPr>
        <p:txBody>
          <a:bodyPr>
            <a:normAutofit fontScale="90000"/>
          </a:bodyPr>
          <a:lstStyle/>
          <a:p>
            <a:r>
              <a:rPr lang="ja-JP" altLang="en-US" sz="4000" dirty="0" smtClean="0">
                <a:solidFill>
                  <a:schemeClr val="tx1"/>
                </a:solidFill>
              </a:rPr>
              <a:t>２．人格権由来説の理由の探究（１）</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484784"/>
            <a:ext cx="8229600" cy="5040560"/>
          </a:xfrm>
        </p:spPr>
        <p:txBody>
          <a:bodyPr>
            <a:normAutofit fontScale="92500" lnSpcReduction="10000"/>
          </a:bodyPr>
          <a:lstStyle/>
          <a:p>
            <a:pPr>
              <a:buNone/>
            </a:pPr>
            <a:r>
              <a:rPr kumimoji="1" lang="ja-JP" altLang="en-US" sz="3000" dirty="0" smtClean="0"/>
              <a:t>（２）パブリシティは馬には認めず人にのみ認める「権利」だからか</a:t>
            </a:r>
            <a:endParaRPr kumimoji="1" lang="en-US" altLang="ja-JP" sz="3000" dirty="0" smtClean="0"/>
          </a:p>
          <a:p>
            <a:pPr>
              <a:buNone/>
            </a:pPr>
            <a:r>
              <a:rPr lang="ja-JP" altLang="en-US" dirty="0" smtClean="0"/>
              <a:t>　</a:t>
            </a:r>
            <a:r>
              <a:rPr lang="en-US" altLang="ja-JP" dirty="0" smtClean="0"/>
              <a:t>※</a:t>
            </a:r>
            <a:r>
              <a:rPr lang="ja-JP" altLang="en-US" dirty="0" smtClean="0"/>
              <a:t>最判平１６・２・１３「ギャロップレーサー」上告審が「物のパブリシティ権」を否定した理由</a:t>
            </a:r>
            <a:endParaRPr lang="en-US" altLang="ja-JP" dirty="0" smtClean="0"/>
          </a:p>
          <a:p>
            <a:pPr>
              <a:buNone/>
            </a:pPr>
            <a:r>
              <a:rPr kumimoji="1" lang="ja-JP" altLang="en-US" dirty="0" smtClean="0"/>
              <a:t>　　　①「顔真卿自書建中告身帖」最判</a:t>
            </a:r>
            <a:endParaRPr lang="en-US" altLang="ja-JP" dirty="0" smtClean="0"/>
          </a:p>
          <a:p>
            <a:pPr>
              <a:buNone/>
            </a:pPr>
            <a:r>
              <a:rPr kumimoji="1" lang="ja-JP" altLang="en-US" dirty="0" smtClean="0"/>
              <a:t>　　　　　→物の外観の無形的利用場面での所有権侵害を否定</a:t>
            </a:r>
            <a:endParaRPr kumimoji="1" lang="en-US" altLang="ja-JP" dirty="0" smtClean="0"/>
          </a:p>
          <a:p>
            <a:pPr>
              <a:buNone/>
            </a:pPr>
            <a:r>
              <a:rPr lang="ja-JP" altLang="en-US" dirty="0" smtClean="0"/>
              <a:t>　　　②物の無体物の面の利用に関する既存の知的財産権の　</a:t>
            </a:r>
            <a:endParaRPr lang="en-US" altLang="ja-JP" dirty="0" smtClean="0"/>
          </a:p>
          <a:p>
            <a:pPr>
              <a:buNone/>
            </a:pPr>
            <a:r>
              <a:rPr lang="ja-JP" altLang="en-US" dirty="0" smtClean="0"/>
              <a:t>　　　　 関係諸法の法的安定性を害する懸念</a:t>
            </a:r>
            <a:endParaRPr lang="en-US" altLang="ja-JP" dirty="0" smtClean="0"/>
          </a:p>
          <a:p>
            <a:pPr>
              <a:buNone/>
            </a:pPr>
            <a:r>
              <a:rPr kumimoji="1" lang="ja-JP" altLang="en-US" dirty="0" smtClean="0"/>
              <a:t>　</a:t>
            </a:r>
            <a:r>
              <a:rPr kumimoji="1" lang="en-US" altLang="ja-JP" dirty="0" smtClean="0"/>
              <a:t>※</a:t>
            </a:r>
            <a:r>
              <a:rPr kumimoji="1" lang="ja-JP" altLang="en-US" dirty="0" smtClean="0"/>
              <a:t>パブリシティ権を人格要素との関係では承認する一方で、物に関してはそれを否定する意図と解することは、最判の読み込み過ぎか</a:t>
            </a:r>
            <a:endParaRPr kumimoji="1" lang="en-US" altLang="ja-JP" dirty="0" smtClean="0"/>
          </a:p>
          <a:p>
            <a:pPr>
              <a:buNone/>
            </a:pPr>
            <a:r>
              <a:rPr lang="ja-JP" altLang="en-US" b="1" dirty="0" smtClean="0"/>
              <a:t>⇒「ギャロップレーサー」最判をもって、パブリシティ権の人格権構成を導く論理的ないし理論的な前提とはなし難い。</a:t>
            </a:r>
            <a:endParaRPr lang="en-US" altLang="ja-JP" b="1" dirty="0" smtClean="0"/>
          </a:p>
          <a:p>
            <a:pPr>
              <a:buNone/>
            </a:pPr>
            <a:endParaRPr kumimoji="1" lang="en-US" altLang="ja-JP" dirty="0" smtClean="0"/>
          </a:p>
          <a:p>
            <a:pPr>
              <a:buNone/>
            </a:pPr>
            <a:endParaRPr kumimoji="1" lang="en-US" altLang="ja-JP"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688"/>
            <a:ext cx="8229600" cy="1008112"/>
          </a:xfrm>
          <a:noFill/>
        </p:spPr>
        <p:txBody>
          <a:bodyPr>
            <a:normAutofit fontScale="90000"/>
          </a:bodyPr>
          <a:lstStyle/>
          <a:p>
            <a:r>
              <a:rPr lang="ja-JP" altLang="en-US" sz="4000" dirty="0" smtClean="0">
                <a:solidFill>
                  <a:schemeClr val="tx1"/>
                </a:solidFill>
              </a:rPr>
              <a:t>２．人格権由来説の理由の探究（１）</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1844824"/>
            <a:ext cx="8229600" cy="4680520"/>
          </a:xfrm>
        </p:spPr>
        <p:txBody>
          <a:bodyPr>
            <a:normAutofit/>
          </a:bodyPr>
          <a:lstStyle/>
          <a:p>
            <a:pPr>
              <a:buNone/>
            </a:pPr>
            <a:r>
              <a:rPr kumimoji="1" lang="ja-JP" altLang="en-US" sz="2800" dirty="0" smtClean="0"/>
              <a:t>（</a:t>
            </a:r>
            <a:r>
              <a:rPr lang="ja-JP" altLang="en-US" sz="2800" dirty="0" smtClean="0"/>
              <a:t>３</a:t>
            </a:r>
            <a:r>
              <a:rPr kumimoji="1" lang="ja-JP" altLang="en-US" sz="2800" dirty="0" smtClean="0"/>
              <a:t>）「権利」の特殊性との因果関係の希薄性</a:t>
            </a:r>
            <a:endParaRPr kumimoji="1" lang="en-US" altLang="ja-JP" sz="2800" dirty="0" smtClean="0"/>
          </a:p>
          <a:p>
            <a:pPr>
              <a:buNone/>
            </a:pPr>
            <a:r>
              <a:rPr lang="ja-JP" altLang="en-US" dirty="0" smtClean="0"/>
              <a:t>　　</a:t>
            </a:r>
            <a:r>
              <a:rPr kumimoji="1" lang="en-US" altLang="ja-JP" dirty="0" smtClean="0"/>
              <a:t>※</a:t>
            </a:r>
            <a:r>
              <a:rPr kumimoji="1" lang="ja-JP" altLang="en-US" dirty="0" smtClean="0"/>
              <a:t>「権利」の側面から、人格権の特殊性に着目しても、人格権由来説の理論的背景ないし理由を特定することは難しい</a:t>
            </a:r>
            <a:endParaRPr kumimoji="1" lang="en-US" altLang="ja-JP" dirty="0" smtClean="0"/>
          </a:p>
          <a:p>
            <a:pPr>
              <a:buNone/>
            </a:pPr>
            <a:r>
              <a:rPr lang="ja-JP" altLang="en-US" dirty="0" smtClean="0"/>
              <a:t>　　</a:t>
            </a:r>
            <a:r>
              <a:rPr kumimoji="1" lang="en-US" altLang="ja-JP" dirty="0" smtClean="0"/>
              <a:t>※</a:t>
            </a:r>
            <a:r>
              <a:rPr kumimoji="1" lang="ja-JP" altLang="en-US" dirty="0" smtClean="0"/>
              <a:t>人格権の「権利」の特殊性に注目していても、人格権由来説の意味は解きほぐし難い</a:t>
            </a:r>
            <a:endParaRPr kumimoji="1" lang="en-US" altLang="ja-JP" dirty="0" smtClean="0"/>
          </a:p>
          <a:p>
            <a:pPr>
              <a:buNone/>
            </a:pPr>
            <a:endParaRPr kumimoji="1" lang="en-US" altLang="ja-JP" dirty="0" smtClean="0"/>
          </a:p>
          <a:p>
            <a:pPr>
              <a:buNone/>
            </a:pPr>
            <a:r>
              <a:rPr lang="ja-JP" altLang="en-US" b="1" dirty="0" smtClean="0"/>
              <a:t>⇒新たな分析視角としての、パブリシティ権の侵害ないし不法行為成立を支えてきた</a:t>
            </a:r>
            <a:r>
              <a:rPr lang="ja-JP" altLang="en-US" b="1" u="sng" dirty="0" smtClean="0"/>
              <a:t>判断枠組みとその変遷</a:t>
            </a:r>
            <a:r>
              <a:rPr lang="ja-JP" altLang="en-US" b="1" dirty="0" smtClean="0"/>
              <a:t>。</a:t>
            </a:r>
            <a:endParaRPr lang="en-US" altLang="ja-JP" b="1"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512168"/>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132856"/>
            <a:ext cx="8229600" cy="4392488"/>
          </a:xfrm>
        </p:spPr>
        <p:txBody>
          <a:bodyPr>
            <a:normAutofit/>
          </a:bodyPr>
          <a:lstStyle/>
          <a:p>
            <a:pPr>
              <a:buNone/>
            </a:pPr>
            <a:r>
              <a:rPr kumimoji="1" lang="ja-JP" altLang="en-US" sz="2800" dirty="0" smtClean="0"/>
              <a:t>（</a:t>
            </a:r>
            <a:r>
              <a:rPr lang="ja-JP" altLang="en-US" sz="2800" dirty="0" smtClean="0"/>
              <a:t>１</a:t>
            </a:r>
            <a:r>
              <a:rPr kumimoji="1" lang="ja-JP" altLang="en-US" sz="2800" dirty="0" smtClean="0"/>
              <a:t>）パブリシティ権侵害事案における侵害の判断枠組みの変遷</a:t>
            </a:r>
            <a:endParaRPr kumimoji="1" lang="en-US" altLang="ja-JP" sz="2800" dirty="0" smtClean="0"/>
          </a:p>
          <a:p>
            <a:pPr>
              <a:buNone/>
            </a:pPr>
            <a:r>
              <a:rPr lang="ja-JP" altLang="en-US" dirty="0" smtClean="0"/>
              <a:t>　</a:t>
            </a:r>
            <a:r>
              <a:rPr lang="en-US" altLang="ja-JP" dirty="0" smtClean="0"/>
              <a:t>※</a:t>
            </a:r>
            <a:r>
              <a:rPr lang="ja-JP" altLang="en-US" dirty="0" smtClean="0"/>
              <a:t>東京地判昭５１・６・２９「マーク・レスター」</a:t>
            </a:r>
            <a:endParaRPr lang="en-US" altLang="ja-JP" dirty="0" smtClean="0"/>
          </a:p>
          <a:p>
            <a:pPr>
              <a:buNone/>
            </a:pPr>
            <a:r>
              <a:rPr kumimoji="1" lang="ja-JP" altLang="en-US" dirty="0" smtClean="0"/>
              <a:t>　</a:t>
            </a:r>
            <a:r>
              <a:rPr kumimoji="1" lang="en-US" altLang="ja-JP" dirty="0" smtClean="0"/>
              <a:t>※</a:t>
            </a:r>
            <a:r>
              <a:rPr kumimoji="1" lang="ja-JP" altLang="en-US" dirty="0" smtClean="0"/>
              <a:t>東京地判平２・１２・２１「おニャン子クラブ」一審</a:t>
            </a:r>
            <a:endParaRPr kumimoji="1" lang="en-US" altLang="ja-JP" dirty="0" smtClean="0"/>
          </a:p>
          <a:p>
            <a:pPr>
              <a:buNone/>
            </a:pPr>
            <a:r>
              <a:rPr lang="ja-JP" altLang="en-US" dirty="0" smtClean="0"/>
              <a:t>　</a:t>
            </a:r>
            <a:r>
              <a:rPr lang="en-US" altLang="ja-JP" dirty="0" smtClean="0"/>
              <a:t>※</a:t>
            </a:r>
            <a:r>
              <a:rPr lang="ja-JP" altLang="en-US" dirty="0" smtClean="0"/>
              <a:t>東京高判平３・９・２６「おニャン子クラブ」控訴審</a:t>
            </a:r>
            <a:endParaRPr lang="en-US" altLang="ja-JP" dirty="0" smtClean="0"/>
          </a:p>
          <a:p>
            <a:pPr>
              <a:buNone/>
            </a:pPr>
            <a:r>
              <a:rPr kumimoji="1" lang="ja-JP" altLang="en-US" dirty="0" smtClean="0"/>
              <a:t>　</a:t>
            </a:r>
            <a:r>
              <a:rPr kumimoji="1" lang="en-US" altLang="ja-JP" dirty="0" smtClean="0"/>
              <a:t>※</a:t>
            </a:r>
            <a:r>
              <a:rPr kumimoji="1" lang="ja-JP" altLang="en-US" dirty="0" smtClean="0"/>
              <a:t>東京地判平１０・１・２１「キング・クリムゾン」一審</a:t>
            </a:r>
            <a:endParaRPr kumimoji="1" lang="en-US" altLang="ja-JP" dirty="0" smtClean="0"/>
          </a:p>
          <a:p>
            <a:pPr>
              <a:buNone/>
            </a:pPr>
            <a:r>
              <a:rPr lang="ja-JP" altLang="en-US" dirty="0" smtClean="0"/>
              <a:t>　</a:t>
            </a:r>
            <a:r>
              <a:rPr lang="en-US" altLang="ja-JP" dirty="0" smtClean="0"/>
              <a:t>※</a:t>
            </a:r>
            <a:r>
              <a:rPr lang="ja-JP" altLang="en-US" dirty="0" smtClean="0"/>
              <a:t>東京高判平１１・２・２４「キング・クリムゾン」控訴審</a:t>
            </a:r>
            <a:endParaRPr kumimoji="1" lang="en-US" altLang="ja-JP" dirty="0" smtClean="0"/>
          </a:p>
          <a:p>
            <a:pPr>
              <a:buNone/>
            </a:pPr>
            <a:r>
              <a:rPr lang="ja-JP" altLang="en-US" b="1" dirty="0" smtClean="0"/>
              <a:t>　</a:t>
            </a:r>
            <a:endParaRPr lang="en-US" altLang="ja-JP" b="1"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800200"/>
          </a:xfrm>
          <a:noFill/>
        </p:spPr>
        <p:txBody>
          <a:bodyPr>
            <a:normAutofit fontScale="90000"/>
          </a:bodyPr>
          <a:lstStyle/>
          <a:p>
            <a:r>
              <a:rPr lang="ja-JP" altLang="en-US" sz="4000" dirty="0" smtClean="0">
                <a:solidFill>
                  <a:schemeClr val="tx1"/>
                </a:solidFill>
              </a:rPr>
              <a:t>３．人格権由来説の理由の探究（２）</a:t>
            </a:r>
            <a:r>
              <a:rPr lang="en-US" altLang="ja-JP" sz="4000" dirty="0" smtClean="0">
                <a:solidFill>
                  <a:schemeClr val="tx1"/>
                </a:solidFill>
              </a:rPr>
              <a:t/>
            </a:r>
            <a:br>
              <a:rPr lang="en-US" altLang="ja-JP" sz="4000" dirty="0" smtClean="0">
                <a:solidFill>
                  <a:schemeClr val="tx1"/>
                </a:solidFill>
              </a:rPr>
            </a:br>
            <a:r>
              <a:rPr lang="ja-JP" altLang="en-US" sz="4000" dirty="0" smtClean="0">
                <a:solidFill>
                  <a:schemeClr val="tx1"/>
                </a:solidFill>
              </a:rPr>
              <a:t>　</a:t>
            </a:r>
            <a:r>
              <a:rPr lang="en-US" altLang="ja-JP" sz="4000" dirty="0" smtClean="0">
                <a:solidFill>
                  <a:schemeClr val="tx1"/>
                </a:solidFill>
              </a:rPr>
              <a:t>―</a:t>
            </a:r>
            <a:r>
              <a:rPr lang="ja-JP" altLang="en-US" sz="4000" dirty="0" smtClean="0">
                <a:solidFill>
                  <a:schemeClr val="tx1"/>
                </a:solidFill>
              </a:rPr>
              <a:t>権利侵害成立の「判断枠組み」の側面からの考察</a:t>
            </a:r>
            <a:endParaRPr kumimoji="1" lang="ja-JP" altLang="en-US" sz="4000" dirty="0">
              <a:solidFill>
                <a:schemeClr val="tx1"/>
              </a:solidFill>
            </a:endParaRPr>
          </a:p>
        </p:txBody>
      </p:sp>
      <p:sp>
        <p:nvSpPr>
          <p:cNvPr id="3" name="コンテンツ プレースホルダ 2"/>
          <p:cNvSpPr>
            <a:spLocks noGrp="1"/>
          </p:cNvSpPr>
          <p:nvPr>
            <p:ph idx="1"/>
          </p:nvPr>
        </p:nvSpPr>
        <p:spPr>
          <a:xfrm>
            <a:off x="457200" y="2348880"/>
            <a:ext cx="8229600" cy="4104456"/>
          </a:xfrm>
        </p:spPr>
        <p:txBody>
          <a:bodyPr>
            <a:normAutofit/>
          </a:bodyPr>
          <a:lstStyle/>
          <a:p>
            <a:pPr>
              <a:buNone/>
            </a:pPr>
            <a:r>
              <a:rPr lang="ja-JP" altLang="en-US" dirty="0" smtClean="0"/>
              <a:t>　</a:t>
            </a:r>
            <a:r>
              <a:rPr lang="en-US" altLang="ja-JP" dirty="0" smtClean="0"/>
              <a:t>※</a:t>
            </a:r>
            <a:r>
              <a:rPr lang="ja-JP" altLang="en-US" dirty="0" smtClean="0"/>
              <a:t>東京地判昭５１・６・２９「マーク・レスター」</a:t>
            </a:r>
            <a:endParaRPr lang="en-US" altLang="ja-JP" dirty="0" smtClean="0"/>
          </a:p>
          <a:p>
            <a:pPr>
              <a:buNone/>
            </a:pPr>
            <a:r>
              <a:rPr lang="ja-JP" altLang="en-US" dirty="0" smtClean="0"/>
              <a:t>　　</a:t>
            </a:r>
            <a:r>
              <a:rPr lang="ja-JP" altLang="ja-JP" dirty="0" smtClean="0"/>
              <a:t>人格的利益の保護は、</a:t>
            </a:r>
            <a:r>
              <a:rPr lang="ja-JP" altLang="ja-JP" u="sng" dirty="0" smtClean="0"/>
              <a:t>侵害行為の態様等との比較衡量の判断枠組み</a:t>
            </a:r>
            <a:r>
              <a:rPr lang="ja-JP" altLang="ja-JP" dirty="0" smtClean="0"/>
              <a:t>のもとで制約を受け得る一方で、経済的利益は、まさに</a:t>
            </a:r>
            <a:r>
              <a:rPr lang="ja-JP" altLang="ja-JP" u="sng" dirty="0" smtClean="0"/>
              <a:t>人格的利益の比較衡量</a:t>
            </a:r>
            <a:r>
              <a:rPr lang="ja-JP" altLang="en-US" u="sng" dirty="0" smtClean="0"/>
              <a:t>による</a:t>
            </a:r>
            <a:r>
              <a:rPr lang="ja-JP" altLang="ja-JP" u="sng" dirty="0" smtClean="0"/>
              <a:t>制約とは裏腹</a:t>
            </a:r>
            <a:r>
              <a:rPr lang="ja-JP" altLang="ja-JP" dirty="0" smtClean="0"/>
              <a:t>に、</a:t>
            </a:r>
            <a:r>
              <a:rPr lang="ja-JP" altLang="ja-JP" u="sng" dirty="0" smtClean="0"/>
              <a:t>無断の宣伝利用という形式的要件さえ整えば「当然に」不法行為法によって保護</a:t>
            </a:r>
            <a:r>
              <a:rPr lang="ja-JP" altLang="ja-JP" dirty="0" smtClean="0"/>
              <a:t>される。</a:t>
            </a:r>
            <a:endParaRPr lang="en-US" altLang="ja-JP" dirty="0" smtClean="0"/>
          </a:p>
          <a:p>
            <a:pPr>
              <a:buNone/>
            </a:pPr>
            <a:r>
              <a:rPr lang="ja-JP" altLang="en-US" dirty="0" smtClean="0"/>
              <a:t>　　</a:t>
            </a:r>
            <a:r>
              <a:rPr lang="ja-JP" altLang="ja-JP" dirty="0" smtClean="0"/>
              <a:t>氏名・肖像に関する人格的利益が</a:t>
            </a:r>
            <a:r>
              <a:rPr lang="ja-JP" altLang="ja-JP" u="sng" dirty="0" smtClean="0"/>
              <a:t>総合衡量的に制約</a:t>
            </a:r>
            <a:r>
              <a:rPr lang="ja-JP" altLang="ja-JP" dirty="0" smtClean="0"/>
              <a:t>されるがゆえの、その経済的利益の</a:t>
            </a:r>
            <a:r>
              <a:rPr lang="ja-JP" altLang="ja-JP" u="sng" dirty="0" smtClean="0"/>
              <a:t>形式的保護</a:t>
            </a:r>
            <a:r>
              <a:rPr lang="ja-JP" altLang="ja-JP" dirty="0" smtClean="0"/>
              <a:t>の可能性が示される</a:t>
            </a:r>
            <a:r>
              <a:rPr lang="ja-JP" altLang="en-US" dirty="0" smtClean="0"/>
              <a:t>。</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737</TotalTime>
  <Words>817</Words>
  <Application>Microsoft Office PowerPoint</Application>
  <PresentationFormat>画面に合わせる (4:3)</PresentationFormat>
  <Paragraphs>189</Paragraphs>
  <Slides>25</Slides>
  <Notes>25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リゾート</vt:lpstr>
      <vt:lpstr>明治大学知的財産法政策研究所セミナー ２０１２・６・１０  パブリシティの権利構成の 展開とその意味</vt:lpstr>
      <vt:lpstr>１．本報告の課題</vt:lpstr>
      <vt:lpstr>２．人格権由来説の理由の探究（１） 　　　―「権利」の側面からの考察</vt:lpstr>
      <vt:lpstr>２．人格権由来説の理由の探究（１） 　　　―「権利」の側面からの考察</vt:lpstr>
      <vt:lpstr>２．人格権由来説の理由の探究（１） 　　　―「権利」の側面からの考察</vt:lpstr>
      <vt:lpstr>２．人格権由来説の理由の探究（１） 　　　―「権利」の側面からの考察</vt:lpstr>
      <vt:lpstr>２．人格権由来説の理由の探究（１） 　　　―「権利」の側面からの考察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３．人格権由来説の理由の探究（２） 　―権利侵害成立の「判断枠組み」の側面からの考察</vt:lpstr>
      <vt:lpstr>４．ピンク・レディー最判の「人格権由来説」の意味と評価</vt:lpstr>
      <vt:lpstr>４．ピンク・レディー最判の「人格権由来説」の意味と評価</vt:lpstr>
      <vt:lpstr>４．ピンク・レディー最判の「人格権由来説」の意味と評価</vt:lpstr>
      <vt:lpstr>４．ピンク・レディー最判の「人格権由来説」の意味と評価</vt:lpstr>
      <vt:lpstr>４．ピンク・レディー最判の「人格権由来説」の意味と評価</vt:lpstr>
      <vt:lpstr>４．ピンク・レディー最判の「人格権由来説」の意味と評価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明治大学知的財産法政策研究所セミナー パブリシティの権利構成の 展開とその意味</dc:title>
  <dc:creator>isar2004</dc:creator>
  <cp:lastModifiedBy>tkaneko</cp:lastModifiedBy>
  <cp:revision>120</cp:revision>
  <dcterms:created xsi:type="dcterms:W3CDTF">2012-06-02T09:03:16Z</dcterms:created>
  <dcterms:modified xsi:type="dcterms:W3CDTF">2012-07-25T15:44:01Z</dcterms:modified>
</cp:coreProperties>
</file>